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57" r:id="rId3"/>
    <p:sldId id="259" r:id="rId4"/>
    <p:sldId id="258" r:id="rId5"/>
    <p:sldId id="261" r:id="rId6"/>
    <p:sldId id="262" r:id="rId7"/>
    <p:sldId id="263" r:id="rId8"/>
    <p:sldId id="264" r:id="rId9"/>
    <p:sldId id="265" r:id="rId10"/>
    <p:sldId id="266" r:id="rId11"/>
    <p:sldId id="269" r:id="rId12"/>
    <p:sldId id="270" r:id="rId13"/>
    <p:sldId id="268" r:id="rId14"/>
    <p:sldId id="271" r:id="rId15"/>
    <p:sldId id="272" r:id="rId16"/>
    <p:sldId id="273" r:id="rId17"/>
    <p:sldId id="274" r:id="rId18"/>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570"/>
    <p:restoredTop sz="93767"/>
  </p:normalViewPr>
  <p:slideViewPr>
    <p:cSldViewPr snapToGrid="0" snapToObjects="1">
      <p:cViewPr varScale="1">
        <p:scale>
          <a:sx n="68" d="100"/>
          <a:sy n="68" d="100"/>
        </p:scale>
        <p:origin x="48"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B4306-2468-394D-B851-0B81B223B8DD}" type="datetimeFigureOut">
              <a:rPr lang="en-VN" smtClean="0"/>
              <a:t>04/16/2025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AA25AE-2106-334D-9963-439E87492971}" type="slidenum">
              <a:rPr lang="en-VN" smtClean="0"/>
              <a:t>‹#›</a:t>
            </a:fld>
            <a:endParaRPr lang="en-VN"/>
          </a:p>
        </p:txBody>
      </p:sp>
    </p:spTree>
    <p:extLst>
      <p:ext uri="{BB962C8B-B14F-4D97-AF65-F5344CB8AC3E}">
        <p14:creationId xmlns:p14="http://schemas.microsoft.com/office/powerpoint/2010/main" val="1194070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9AA25AE-2106-334D-9963-439E87492971}" type="slidenum">
              <a:rPr lang="en-VN" smtClean="0"/>
              <a:t>12</a:t>
            </a:fld>
            <a:endParaRPr lang="en-VN"/>
          </a:p>
        </p:txBody>
      </p:sp>
    </p:spTree>
    <p:extLst>
      <p:ext uri="{BB962C8B-B14F-4D97-AF65-F5344CB8AC3E}">
        <p14:creationId xmlns:p14="http://schemas.microsoft.com/office/powerpoint/2010/main" val="2994820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9AA25AE-2106-334D-9963-439E87492971}" type="slidenum">
              <a:rPr lang="en-VN" smtClean="0"/>
              <a:t>15</a:t>
            </a:fld>
            <a:endParaRPr lang="en-VN"/>
          </a:p>
        </p:txBody>
      </p:sp>
    </p:spTree>
    <p:extLst>
      <p:ext uri="{BB962C8B-B14F-4D97-AF65-F5344CB8AC3E}">
        <p14:creationId xmlns:p14="http://schemas.microsoft.com/office/powerpoint/2010/main" val="3370261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AD162-9F9D-3246-AFC3-8853167A04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37D41AA5-DF5A-F446-9B96-130440BCA4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3185414C-0783-874A-87E1-16EE275C2DE8}"/>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5" name="Footer Placeholder 4">
            <a:extLst>
              <a:ext uri="{FF2B5EF4-FFF2-40B4-BE49-F238E27FC236}">
                <a16:creationId xmlns:a16="http://schemas.microsoft.com/office/drawing/2014/main" id="{967D6529-0F74-0345-A1D2-73933E69ECE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C8A9691-D986-BF44-8295-D66ED3260B87}"/>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021404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1CD99-A65A-214A-87CD-82A59CDEB2FD}"/>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C6C236E-E63B-1E46-B10A-3FC0CE38A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2F19192-319A-CF41-9432-191721FA9844}"/>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5" name="Footer Placeholder 4">
            <a:extLst>
              <a:ext uri="{FF2B5EF4-FFF2-40B4-BE49-F238E27FC236}">
                <a16:creationId xmlns:a16="http://schemas.microsoft.com/office/drawing/2014/main" id="{EA6ECA50-68D2-7046-BE6C-830F00D60BB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2641C7A-144B-B747-BFDC-E4DE5E1AF606}"/>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2552833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52C830-E25C-8C4B-998B-6CE24186EA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EDE095B4-F83A-D740-8CFB-6923AB59C4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F7C4CC47-5458-D540-A15B-6A1EE47FB22A}"/>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5" name="Footer Placeholder 4">
            <a:extLst>
              <a:ext uri="{FF2B5EF4-FFF2-40B4-BE49-F238E27FC236}">
                <a16:creationId xmlns:a16="http://schemas.microsoft.com/office/drawing/2014/main" id="{0413802D-AB4B-A742-B286-8B62648A7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AA89117-66EB-D949-9E15-519C997472C9}"/>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2631978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4FCF9-9C51-D141-A7B4-4BC71FA5AE89}"/>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4E14A98E-FE18-C64B-B873-493228BAA0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BAABEB9-9E81-774C-AF8C-E2206D557893}"/>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5" name="Footer Placeholder 4">
            <a:extLst>
              <a:ext uri="{FF2B5EF4-FFF2-40B4-BE49-F238E27FC236}">
                <a16:creationId xmlns:a16="http://schemas.microsoft.com/office/drawing/2014/main" id="{F4B537B0-3A8F-244E-87B1-978B06E30BD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7B28E9D-9EFA-1A4E-9807-557BC9F4999F}"/>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14246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704A-07C8-EE4A-BD7A-402416477C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A0C6B008-FC6E-4648-A3A9-46ECF38EC8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9D902A-E94C-0C42-B17C-C1C86A24B19F}"/>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5" name="Footer Placeholder 4">
            <a:extLst>
              <a:ext uri="{FF2B5EF4-FFF2-40B4-BE49-F238E27FC236}">
                <a16:creationId xmlns:a16="http://schemas.microsoft.com/office/drawing/2014/main" id="{8788D315-9902-254A-8723-51FA61D95BC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E47C4BC2-A0B6-DA46-8155-14A05B1043AF}"/>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29328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3EDE2-DEB4-9A44-B2B0-3CB3C00DC513}"/>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F697234C-63A3-6C47-AC96-D1ADEAF98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FA5D5529-7A12-5047-B42C-4D86704C98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CC9619A-84F7-1D41-BBDF-283574B86D41}"/>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6" name="Footer Placeholder 5">
            <a:extLst>
              <a:ext uri="{FF2B5EF4-FFF2-40B4-BE49-F238E27FC236}">
                <a16:creationId xmlns:a16="http://schemas.microsoft.com/office/drawing/2014/main" id="{0A81AC8A-C33F-9241-A4CB-9AA12E3DBFC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8B591D3B-2474-E842-9FBE-532482023BD0}"/>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423969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E0263-6407-2E48-8D7B-B2EA68138E24}"/>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FC7F9BBF-0082-8E41-A9D6-7E64BB962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913FB3-C3BC-B34A-8F89-A66EA0B6903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0E963BE3-20C1-DD42-855C-80C7F8F6EF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520468-0DFF-FD46-A52B-35A81B579E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0E127710-A577-B840-A347-ED439C4FC924}"/>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8" name="Footer Placeholder 7">
            <a:extLst>
              <a:ext uri="{FF2B5EF4-FFF2-40B4-BE49-F238E27FC236}">
                <a16:creationId xmlns:a16="http://schemas.microsoft.com/office/drawing/2014/main" id="{060A8038-6D67-CF46-B5DE-DABC696F8CEB}"/>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72A4D3AC-F83B-A44B-B850-B735A105F7E3}"/>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808660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2F6AA-A2F9-B748-B289-3CF15C96B5D5}"/>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58A42935-81A5-924B-8DBC-169F58A14BC2}"/>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4" name="Footer Placeholder 3">
            <a:extLst>
              <a:ext uri="{FF2B5EF4-FFF2-40B4-BE49-F238E27FC236}">
                <a16:creationId xmlns:a16="http://schemas.microsoft.com/office/drawing/2014/main" id="{2204B92F-7AB3-964B-97FC-0B69E4FA49D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FCDF55A9-C36C-8741-89F6-6830F5E3BBCD}"/>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62997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944EFF-BEC9-9F43-A9E3-D04A9299A739}"/>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3" name="Footer Placeholder 2">
            <a:extLst>
              <a:ext uri="{FF2B5EF4-FFF2-40B4-BE49-F238E27FC236}">
                <a16:creationId xmlns:a16="http://schemas.microsoft.com/office/drawing/2014/main" id="{E9E0A71E-B346-8944-978C-34F91E0C8BB4}"/>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AAA8C6B9-0003-3647-B3EC-0396AD32797D}"/>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3594224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8C04-C2D9-F74B-9854-671A61A0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69760924-73F1-DF4F-80FD-1EBBD298B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66538AC-DF85-CA41-8714-3916D81F5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A6653C-DDE3-B34B-804C-A4911077DDB7}"/>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6" name="Footer Placeholder 5">
            <a:extLst>
              <a:ext uri="{FF2B5EF4-FFF2-40B4-BE49-F238E27FC236}">
                <a16:creationId xmlns:a16="http://schemas.microsoft.com/office/drawing/2014/main" id="{5E6C7DA2-47B6-1B4E-B973-B9CFC47CF5FE}"/>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B6A3F42-CDDF-E949-ACB2-801F404F7643}"/>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1188236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6C99-4C0E-0A4F-9C35-46AAA92369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10B38BCD-4196-3C4E-9D33-A8D72A2F7D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4D7AF049-49DE-8B4D-8CF9-C80700C27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8D317C-2E7A-F44D-AE09-D88D9FCDD57B}"/>
              </a:ext>
            </a:extLst>
          </p:cNvPr>
          <p:cNvSpPr>
            <a:spLocks noGrp="1"/>
          </p:cNvSpPr>
          <p:nvPr>
            <p:ph type="dt" sz="half" idx="10"/>
          </p:nvPr>
        </p:nvSpPr>
        <p:spPr/>
        <p:txBody>
          <a:bodyPr/>
          <a:lstStyle/>
          <a:p>
            <a:fld id="{B19A2198-CC86-D748-B254-4866EB5483F1}" type="datetimeFigureOut">
              <a:rPr lang="en-VN" smtClean="0"/>
              <a:t>04/16/2025</a:t>
            </a:fld>
            <a:endParaRPr lang="en-VN"/>
          </a:p>
        </p:txBody>
      </p:sp>
      <p:sp>
        <p:nvSpPr>
          <p:cNvPr id="6" name="Footer Placeholder 5">
            <a:extLst>
              <a:ext uri="{FF2B5EF4-FFF2-40B4-BE49-F238E27FC236}">
                <a16:creationId xmlns:a16="http://schemas.microsoft.com/office/drawing/2014/main" id="{8B3682DC-D0CD-6041-BB04-43CD8F1A4EA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B27CBF85-9BFA-5F4F-8B59-5317E0FEB3F9}"/>
              </a:ext>
            </a:extLst>
          </p:cNvPr>
          <p:cNvSpPr>
            <a:spLocks noGrp="1"/>
          </p:cNvSpPr>
          <p:nvPr>
            <p:ph type="sldNum" sz="quarter" idx="12"/>
          </p:nvPr>
        </p:nvSpPr>
        <p:spPr/>
        <p:txBody>
          <a:bodyPr/>
          <a:lstStyle/>
          <a:p>
            <a:fld id="{E3C448C8-AFB7-F74A-948A-F496E5EC056F}" type="slidenum">
              <a:rPr lang="en-VN" smtClean="0"/>
              <a:t>‹#›</a:t>
            </a:fld>
            <a:endParaRPr lang="en-VN"/>
          </a:p>
        </p:txBody>
      </p:sp>
    </p:spTree>
    <p:extLst>
      <p:ext uri="{BB962C8B-B14F-4D97-AF65-F5344CB8AC3E}">
        <p14:creationId xmlns:p14="http://schemas.microsoft.com/office/powerpoint/2010/main" val="11350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C66079-708B-B44A-9E63-ED573A027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302B098-3274-5441-B713-CE49A52D74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AA79EE96-9053-5042-82C6-3927D80EC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9A2198-CC86-D748-B254-4866EB5483F1}" type="datetimeFigureOut">
              <a:rPr lang="en-VN" smtClean="0"/>
              <a:t>04/16/2025</a:t>
            </a:fld>
            <a:endParaRPr lang="en-VN"/>
          </a:p>
        </p:txBody>
      </p:sp>
      <p:sp>
        <p:nvSpPr>
          <p:cNvPr id="5" name="Footer Placeholder 4">
            <a:extLst>
              <a:ext uri="{FF2B5EF4-FFF2-40B4-BE49-F238E27FC236}">
                <a16:creationId xmlns:a16="http://schemas.microsoft.com/office/drawing/2014/main" id="{7DA82C54-9301-9D49-9072-7F36B559A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C119224D-186C-7D40-90EB-A3A7702CE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448C8-AFB7-F74A-948A-F496E5EC056F}" type="slidenum">
              <a:rPr lang="en-VN" smtClean="0"/>
              <a:t>‹#›</a:t>
            </a:fld>
            <a:endParaRPr lang="en-VN"/>
          </a:p>
        </p:txBody>
      </p:sp>
    </p:spTree>
    <p:extLst>
      <p:ext uri="{BB962C8B-B14F-4D97-AF65-F5344CB8AC3E}">
        <p14:creationId xmlns:p14="http://schemas.microsoft.com/office/powerpoint/2010/main" val="1148310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B46516-A703-5643-A1D9-41B118729956}"/>
              </a:ext>
            </a:extLst>
          </p:cNvPr>
          <p:cNvPicPr>
            <a:picLocks noChangeAspect="1"/>
          </p:cNvPicPr>
          <p:nvPr/>
        </p:nvPicPr>
        <p:blipFill>
          <a:blip r:embed="rId2"/>
          <a:stretch>
            <a:fillRect/>
          </a:stretch>
        </p:blipFill>
        <p:spPr>
          <a:xfrm>
            <a:off x="0" y="-18774"/>
            <a:ext cx="12309987" cy="6876774"/>
          </a:xfrm>
          <a:prstGeom prst="rect">
            <a:avLst/>
          </a:prstGeom>
        </p:spPr>
      </p:pic>
      <p:sp>
        <p:nvSpPr>
          <p:cNvPr id="6" name="Title 5">
            <a:extLst>
              <a:ext uri="{FF2B5EF4-FFF2-40B4-BE49-F238E27FC236}">
                <a16:creationId xmlns:a16="http://schemas.microsoft.com/office/drawing/2014/main" id="{80BCF1D3-0F1C-7E4E-9F8D-BB633EF42B68}"/>
              </a:ext>
            </a:extLst>
          </p:cNvPr>
          <p:cNvSpPr>
            <a:spLocks noGrp="1"/>
          </p:cNvSpPr>
          <p:nvPr>
            <p:ph type="title"/>
          </p:nvPr>
        </p:nvSpPr>
        <p:spPr>
          <a:xfrm>
            <a:off x="2743201" y="287095"/>
            <a:ext cx="7144950" cy="894275"/>
          </a:xfrm>
        </p:spPr>
        <p:txBody>
          <a:bodyPr>
            <a:noAutofit/>
          </a:bodyPr>
          <a:lstStyle/>
          <a:p>
            <a:r>
              <a:rPr lang="en-US" sz="2400" dirty="0">
                <a:solidFill>
                  <a:srgbClr val="002060"/>
                </a:solidFill>
                <a:latin typeface="Times New Roman" pitchFamily="18" charset="0"/>
                <a:cs typeface="Times New Roman" pitchFamily="18" charset="0"/>
              </a:rPr>
              <a:t>ỦY BAN NHÂN DÂN QUẬN LONG BIÊN</a:t>
            </a:r>
            <a:br>
              <a:rPr lang="en-US" sz="2400" dirty="0">
                <a:solidFill>
                  <a:srgbClr val="002060"/>
                </a:solidFill>
                <a:latin typeface="Times New Roman" pitchFamily="18" charset="0"/>
                <a:cs typeface="Times New Roman" pitchFamily="18" charset="0"/>
              </a:rPr>
            </a:br>
            <a:r>
              <a:rPr lang="en-US" sz="2400" dirty="0">
                <a:solidFill>
                  <a:srgbClr val="002060"/>
                </a:solidFill>
                <a:latin typeface="Times New Roman" pitchFamily="18" charset="0"/>
                <a:cs typeface="Times New Roman" pitchFamily="18" charset="0"/>
              </a:rPr>
              <a:t>      TRƯỜNG MẦM </a:t>
            </a:r>
            <a:r>
              <a:rPr lang="en-US" sz="2400">
                <a:solidFill>
                  <a:srgbClr val="002060"/>
                </a:solidFill>
                <a:latin typeface="Times New Roman" pitchFamily="18" charset="0"/>
                <a:cs typeface="Times New Roman" pitchFamily="18" charset="0"/>
              </a:rPr>
              <a:t>NON </a:t>
            </a:r>
            <a:r>
              <a:rPr lang="en-US" sz="2400" smtClean="0">
                <a:solidFill>
                  <a:srgbClr val="002060"/>
                </a:solidFill>
                <a:latin typeface="Times New Roman" pitchFamily="18" charset="0"/>
                <a:cs typeface="Times New Roman" pitchFamily="18" charset="0"/>
              </a:rPr>
              <a:t>HOA HƯỚNG DƯƠNG</a:t>
            </a:r>
            <a:r>
              <a:rPr lang="en-US" sz="2400" dirty="0">
                <a:solidFill>
                  <a:srgbClr val="002060"/>
                </a:solidFill>
                <a:latin typeface="Times New Roman" pitchFamily="18" charset="0"/>
                <a:cs typeface="Times New Roman" pitchFamily="18" charset="0"/>
              </a:rPr>
              <a:t/>
            </a:r>
            <a:br>
              <a:rPr lang="en-US" sz="2400" dirty="0">
                <a:solidFill>
                  <a:srgbClr val="002060"/>
                </a:solidFill>
                <a:latin typeface="Times New Roman" pitchFamily="18" charset="0"/>
                <a:cs typeface="Times New Roman" pitchFamily="18" charset="0"/>
              </a:rPr>
            </a:br>
            <a:endParaRPr lang="en-VN" sz="2400" dirty="0">
              <a:latin typeface="Times New Roman" panose="02020603050405020304" pitchFamily="18" charset="0"/>
              <a:cs typeface="Times New Roman" panose="02020603050405020304" pitchFamily="18" charset="0"/>
            </a:endParaRPr>
          </a:p>
        </p:txBody>
      </p:sp>
      <p:sp>
        <p:nvSpPr>
          <p:cNvPr id="8" name="Title 5">
            <a:extLst>
              <a:ext uri="{FF2B5EF4-FFF2-40B4-BE49-F238E27FC236}">
                <a16:creationId xmlns:a16="http://schemas.microsoft.com/office/drawing/2014/main" id="{D2FB9F6B-140B-7C4B-A818-A7358E8EACE6}"/>
              </a:ext>
            </a:extLst>
          </p:cNvPr>
          <p:cNvSpPr txBox="1">
            <a:spLocks/>
          </p:cNvSpPr>
          <p:nvPr/>
        </p:nvSpPr>
        <p:spPr>
          <a:xfrm>
            <a:off x="2030562" y="3782754"/>
            <a:ext cx="8814624" cy="894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750"/>
              </a:spcAft>
            </a:pPr>
            <a:r>
              <a:rPr lang="en-US" sz="2000" b="1" dirty="0">
                <a:solidFill>
                  <a:srgbClr val="000000"/>
                </a:solidFill>
                <a:effectLst/>
                <a:latin typeface="Times New Roman" panose="02020603050405020304" pitchFamily="18" charset="0"/>
                <a:ea typeface="Times New Roman" panose="02020603050405020304" pitchFamily="18" charset="0"/>
              </a:rPr>
              <a:t>GIÁO ÁN LĨNH VỰC PHÁT TRIỂN  NGÔN NGỮ</a:t>
            </a:r>
            <a:endParaRPr lang="en-VN" sz="2000" dirty="0">
              <a:effectLst/>
              <a:latin typeface="Times New Roman" panose="02020603050405020304" pitchFamily="18" charset="0"/>
              <a:ea typeface="Times New Roman" panose="02020603050405020304" pitchFamily="18" charset="0"/>
            </a:endParaRPr>
          </a:p>
          <a:p>
            <a:pPr algn="ctr">
              <a:lnSpc>
                <a:spcPct val="135000"/>
              </a:lnSpc>
              <a:spcAft>
                <a:spcPts val="60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HOẠT ĐỘNG HỌC LÀM QUEN VĂN HỌC</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35000"/>
              </a:lnSpc>
              <a:spcAft>
                <a:spcPts val="600"/>
              </a:spcAft>
            </a:pPr>
            <a:r>
              <a:rPr lang="en-US" sz="2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Lứa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nhỡ</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20-25 trẻ</a:t>
            </a:r>
            <a:endParaRPr lang="en-VN"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5000"/>
              </a:lnSpc>
              <a:spcAft>
                <a:spcPts val="600"/>
              </a:spcAf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phút</a:t>
            </a:r>
            <a:endPar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28224" y="1181370"/>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90913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0"/>
            <a:ext cx="12192000" cy="6858001"/>
          </a:xfrm>
          <a:prstGeom prst="rect">
            <a:avLst/>
          </a:prstGeom>
        </p:spPr>
      </p:pic>
      <p:pic>
        <p:nvPicPr>
          <p:cNvPr id="3" name="Picture 2">
            <a:extLst>
              <a:ext uri="{FF2B5EF4-FFF2-40B4-BE49-F238E27FC236}">
                <a16:creationId xmlns:a16="http://schemas.microsoft.com/office/drawing/2014/main" id="{B9470D3C-EB74-264C-A368-3F4026D04BEB}"/>
              </a:ext>
            </a:extLst>
          </p:cNvPr>
          <p:cNvPicPr>
            <a:picLocks noChangeAspect="1"/>
          </p:cNvPicPr>
          <p:nvPr/>
        </p:nvPicPr>
        <p:blipFill rotWithShape="1">
          <a:blip r:embed="rId3"/>
          <a:srcRect t="41800" r="72946" b="1724"/>
          <a:stretch/>
        </p:blipFill>
        <p:spPr>
          <a:xfrm>
            <a:off x="6668183" y="2624773"/>
            <a:ext cx="2909793" cy="3373298"/>
          </a:xfrm>
          <a:prstGeom prst="rect">
            <a:avLst/>
          </a:prstGeom>
        </p:spPr>
      </p:pic>
      <p:pic>
        <p:nvPicPr>
          <p:cNvPr id="6" name="Picture 5">
            <a:extLst>
              <a:ext uri="{FF2B5EF4-FFF2-40B4-BE49-F238E27FC236}">
                <a16:creationId xmlns:a16="http://schemas.microsoft.com/office/drawing/2014/main" id="{C45965DA-E48C-1845-A440-FC25F58E2864}"/>
              </a:ext>
            </a:extLst>
          </p:cNvPr>
          <p:cNvPicPr>
            <a:picLocks noChangeAspect="1"/>
          </p:cNvPicPr>
          <p:nvPr/>
        </p:nvPicPr>
        <p:blipFill rotWithShape="1">
          <a:blip r:embed="rId3"/>
          <a:srcRect l="71667" t="45801"/>
          <a:stretch/>
        </p:blipFill>
        <p:spPr>
          <a:xfrm>
            <a:off x="2438396" y="2567940"/>
            <a:ext cx="3231525" cy="3373299"/>
          </a:xfrm>
          <a:prstGeom prst="rect">
            <a:avLst/>
          </a:prstGeom>
        </p:spPr>
      </p:pic>
      <p:sp>
        <p:nvSpPr>
          <p:cNvPr id="7" name="Title 6">
            <a:extLst>
              <a:ext uri="{FF2B5EF4-FFF2-40B4-BE49-F238E27FC236}">
                <a16:creationId xmlns:a16="http://schemas.microsoft.com/office/drawing/2014/main" id="{DA275ABE-10C1-FF4F-A5F7-D13F7C11AA26}"/>
              </a:ext>
            </a:extLst>
          </p:cNvPr>
          <p:cNvSpPr>
            <a:spLocks noGrp="1"/>
          </p:cNvSpPr>
          <p:nvPr>
            <p:ph type="title"/>
          </p:nvPr>
        </p:nvSpPr>
        <p:spPr>
          <a:xfrm>
            <a:off x="838200" y="649605"/>
            <a:ext cx="10515600" cy="1325563"/>
          </a:xfrm>
        </p:spPr>
        <p:txBody>
          <a:bodyPr>
            <a:normAutofit/>
          </a:bodyPr>
          <a:lstStyle/>
          <a:p>
            <a:pPr algn="ctr"/>
            <a:r>
              <a:rPr lang="en-VN" sz="3200" b="1" i="1" dirty="0">
                <a:latin typeface="Times New Roman" panose="02020603050405020304" pitchFamily="18" charset="0"/>
                <a:cs typeface="Times New Roman" panose="02020603050405020304" pitchFamily="18" charset="0"/>
              </a:rPr>
              <a:t>Hoa đào, hoa mai được </a:t>
            </a:r>
            <a:br>
              <a:rPr lang="en-VN" sz="3200" b="1" i="1" dirty="0">
                <a:latin typeface="Times New Roman" panose="02020603050405020304" pitchFamily="18" charset="0"/>
                <a:cs typeface="Times New Roman" panose="02020603050405020304" pitchFamily="18" charset="0"/>
              </a:rPr>
            </a:br>
            <a:r>
              <a:rPr lang="en-VN" sz="3200" b="1" i="1" dirty="0">
                <a:latin typeface="Times New Roman" panose="02020603050405020304" pitchFamily="18" charset="0"/>
                <a:cs typeface="Times New Roman" panose="02020603050405020304" pitchFamily="18" charset="0"/>
              </a:rPr>
              <a:t>miêu tả như thế nào?</a:t>
            </a:r>
          </a:p>
        </p:txBody>
      </p:sp>
      <p:pic>
        <p:nvPicPr>
          <p:cNvPr id="8" name="Picture 7">
            <a:extLst>
              <a:ext uri="{FF2B5EF4-FFF2-40B4-BE49-F238E27FC236}">
                <a16:creationId xmlns:a16="http://schemas.microsoft.com/office/drawing/2014/main" id="{93A349ED-73DB-8E48-9913-BDC774BFC3D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4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id="{69671023-2979-C448-BA60-65F9923B69E9}"/>
              </a:ext>
            </a:extLst>
          </p:cNvPr>
          <p:cNvPicPr>
            <a:picLocks noChangeAspect="1"/>
          </p:cNvPicPr>
          <p:nvPr/>
        </p:nvPicPr>
        <p:blipFill rotWithShape="1">
          <a:blip r:embed="rId3"/>
          <a:srcRect t="17598" r="63167" b="4195"/>
          <a:stretch/>
        </p:blipFill>
        <p:spPr>
          <a:xfrm>
            <a:off x="4801750" y="3190240"/>
            <a:ext cx="3003674" cy="3370638"/>
          </a:xfrm>
          <a:prstGeom prst="rect">
            <a:avLst/>
          </a:prstGeom>
        </p:spPr>
      </p:pic>
      <p:pic>
        <p:nvPicPr>
          <p:cNvPr id="5" name="Picture 4">
            <a:extLst>
              <a:ext uri="{FF2B5EF4-FFF2-40B4-BE49-F238E27FC236}">
                <a16:creationId xmlns:a16="http://schemas.microsoft.com/office/drawing/2014/main" id="{24567597-208E-EC46-BBDB-220162E06EEE}"/>
              </a:ext>
            </a:extLst>
          </p:cNvPr>
          <p:cNvPicPr>
            <a:picLocks noChangeAspect="1"/>
          </p:cNvPicPr>
          <p:nvPr/>
        </p:nvPicPr>
        <p:blipFill>
          <a:blip r:embed="rId4"/>
          <a:stretch>
            <a:fillRect/>
          </a:stretch>
        </p:blipFill>
        <p:spPr>
          <a:xfrm>
            <a:off x="842543" y="2109848"/>
            <a:ext cx="3306739" cy="3370638"/>
          </a:xfrm>
          <a:prstGeom prst="rect">
            <a:avLst/>
          </a:prstGeom>
        </p:spPr>
      </p:pic>
      <p:pic>
        <p:nvPicPr>
          <p:cNvPr id="7" name="Picture 6">
            <a:extLst>
              <a:ext uri="{FF2B5EF4-FFF2-40B4-BE49-F238E27FC236}">
                <a16:creationId xmlns:a16="http://schemas.microsoft.com/office/drawing/2014/main" id="{5EF7160F-BDBD-554A-8BE3-0E4EFA21A5D5}"/>
              </a:ext>
            </a:extLst>
          </p:cNvPr>
          <p:cNvPicPr>
            <a:picLocks noChangeAspect="1"/>
          </p:cNvPicPr>
          <p:nvPr/>
        </p:nvPicPr>
        <p:blipFill rotWithShape="1">
          <a:blip r:embed="rId3"/>
          <a:srcRect l="64667" b="10187"/>
          <a:stretch/>
        </p:blipFill>
        <p:spPr>
          <a:xfrm>
            <a:off x="8457893" y="2109848"/>
            <a:ext cx="2891564" cy="3884553"/>
          </a:xfrm>
          <a:prstGeom prst="rect">
            <a:avLst/>
          </a:prstGeom>
        </p:spPr>
      </p:pic>
      <p:sp>
        <p:nvSpPr>
          <p:cNvPr id="8" name="Title 7">
            <a:extLst>
              <a:ext uri="{FF2B5EF4-FFF2-40B4-BE49-F238E27FC236}">
                <a16:creationId xmlns:a16="http://schemas.microsoft.com/office/drawing/2014/main" id="{5BE50112-1F19-E44D-A2A0-216B9EED6786}"/>
              </a:ext>
            </a:extLst>
          </p:cNvPr>
          <p:cNvSpPr>
            <a:spLocks noGrp="1"/>
          </p:cNvSpPr>
          <p:nvPr>
            <p:ph type="title"/>
          </p:nvPr>
        </p:nvSpPr>
        <p:spPr>
          <a:xfrm>
            <a:off x="842543" y="714732"/>
            <a:ext cx="10515600" cy="1325563"/>
          </a:xfrm>
        </p:spPr>
        <p:txBody>
          <a:bodyPr>
            <a:normAutofit/>
          </a:bodyPr>
          <a:lstStyle/>
          <a:p>
            <a:pPr algn="ctr"/>
            <a:r>
              <a:rPr lang="en-VN" sz="3600" b="1" i="1" dirty="0">
                <a:latin typeface="Times New Roman" panose="02020603050405020304" pitchFamily="18" charset="0"/>
                <a:cs typeface="Times New Roman" panose="02020603050405020304" pitchFamily="18" charset="0"/>
              </a:rPr>
              <a:t>Gia đình bạn nhỏ đang làm gì</a:t>
            </a:r>
            <a:br>
              <a:rPr lang="en-VN" sz="3600" b="1" i="1" dirty="0">
                <a:latin typeface="Times New Roman" panose="02020603050405020304" pitchFamily="18" charset="0"/>
                <a:cs typeface="Times New Roman" panose="02020603050405020304" pitchFamily="18" charset="0"/>
              </a:rPr>
            </a:br>
            <a:r>
              <a:rPr lang="en-VN" sz="3600" b="1" i="1" dirty="0">
                <a:latin typeface="Times New Roman" panose="02020603050405020304" pitchFamily="18" charset="0"/>
                <a:cs typeface="Times New Roman" panose="02020603050405020304" pitchFamily="18" charset="0"/>
              </a:rPr>
              <a:t>để chuẩn bị đón Tết?</a:t>
            </a:r>
          </a:p>
        </p:txBody>
      </p:sp>
      <p:pic>
        <p:nvPicPr>
          <p:cNvPr id="9" name="Picture 8">
            <a:extLst>
              <a:ext uri="{FF2B5EF4-FFF2-40B4-BE49-F238E27FC236}">
                <a16:creationId xmlns:a16="http://schemas.microsoft.com/office/drawing/2014/main" id="{3BA80A41-A907-D149-ADD3-80E56E1EE82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3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9B7CBC-60E4-1649-8340-605ECC2ACE97}"/>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E3C99DD-2D56-814D-902D-ACE5DA8BF929}"/>
              </a:ext>
            </a:extLst>
          </p:cNvPr>
          <p:cNvSpPr>
            <a:spLocks noGrp="1"/>
          </p:cNvSpPr>
          <p:nvPr>
            <p:ph type="title"/>
          </p:nvPr>
        </p:nvSpPr>
        <p:spPr>
          <a:xfrm>
            <a:off x="2030451" y="2397512"/>
            <a:ext cx="8131098" cy="787439"/>
          </a:xfrm>
        </p:spPr>
        <p:txBody>
          <a:bodyPr>
            <a:noAutofit/>
          </a:bodyPr>
          <a:lstStyle/>
          <a:p>
            <a:pPr algn="ctr"/>
            <a:r>
              <a:rPr lang="en-VN" sz="4000" b="1" i="1" dirty="0">
                <a:latin typeface="Times New Roman" panose="02020603050405020304" pitchFamily="18" charset="0"/>
                <a:cs typeface="Times New Roman" panose="02020603050405020304" pitchFamily="18" charset="0"/>
              </a:rPr>
              <a:t>Vậy còn các con thì sao, khi Tết đến </a:t>
            </a:r>
            <a:br>
              <a:rPr lang="en-VN" sz="4000" b="1" i="1" dirty="0">
                <a:latin typeface="Times New Roman" panose="02020603050405020304" pitchFamily="18" charset="0"/>
                <a:cs typeface="Times New Roman" panose="02020603050405020304" pitchFamily="18" charset="0"/>
              </a:rPr>
            </a:br>
            <a:r>
              <a:rPr lang="en-VN" sz="4000" b="1" i="1" dirty="0">
                <a:latin typeface="Times New Roman" panose="02020603050405020304" pitchFamily="18" charset="0"/>
                <a:cs typeface="Times New Roman" panose="02020603050405020304" pitchFamily="18" charset="0"/>
              </a:rPr>
              <a:t>chúng mình đã phụ giúp được bố mẹ</a:t>
            </a:r>
            <a:br>
              <a:rPr lang="en-VN" sz="4000" b="1" i="1" dirty="0">
                <a:latin typeface="Times New Roman" panose="02020603050405020304" pitchFamily="18" charset="0"/>
                <a:cs typeface="Times New Roman" panose="02020603050405020304" pitchFamily="18" charset="0"/>
              </a:rPr>
            </a:br>
            <a:r>
              <a:rPr lang="en-VN" sz="4000" b="1" i="1" dirty="0">
                <a:latin typeface="Times New Roman" panose="02020603050405020304" pitchFamily="18" charset="0"/>
                <a:cs typeface="Times New Roman" panose="02020603050405020304" pitchFamily="18" charset="0"/>
              </a:rPr>
              <a:t>những việc gì nhỉ?</a:t>
            </a:r>
          </a:p>
        </p:txBody>
      </p:sp>
      <p:pic>
        <p:nvPicPr>
          <p:cNvPr id="5" name="Picture 4">
            <a:extLst>
              <a:ext uri="{FF2B5EF4-FFF2-40B4-BE49-F238E27FC236}">
                <a16:creationId xmlns:a16="http://schemas.microsoft.com/office/drawing/2014/main" id="{11103FCE-5C63-8D4D-9FF3-E7B67137D7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5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DEA0BD-8575-DB46-BDDB-F51E09E60F1F}"/>
              </a:ext>
            </a:extLst>
          </p:cNvPr>
          <p:cNvPicPr>
            <a:picLocks noChangeAspect="1"/>
          </p:cNvPicPr>
          <p:nvPr/>
        </p:nvPicPr>
        <p:blipFill>
          <a:blip r:embed="rId2"/>
          <a:stretch>
            <a:fillRect/>
          </a:stretch>
        </p:blipFill>
        <p:spPr>
          <a:xfrm>
            <a:off x="0" y="-1"/>
            <a:ext cx="12192000" cy="6858001"/>
          </a:xfrm>
          <a:prstGeom prst="rect">
            <a:avLst/>
          </a:prstGeom>
        </p:spPr>
      </p:pic>
      <p:pic>
        <p:nvPicPr>
          <p:cNvPr id="3" name="Picture 2">
            <a:extLst>
              <a:ext uri="{FF2B5EF4-FFF2-40B4-BE49-F238E27FC236}">
                <a16:creationId xmlns:a16="http://schemas.microsoft.com/office/drawing/2014/main" id="{B1E2D6C2-1E26-F949-8560-148B619545C2}"/>
              </a:ext>
            </a:extLst>
          </p:cNvPr>
          <p:cNvPicPr>
            <a:picLocks noChangeAspect="1"/>
          </p:cNvPicPr>
          <p:nvPr/>
        </p:nvPicPr>
        <p:blipFill>
          <a:blip r:embed="rId3"/>
          <a:stretch>
            <a:fillRect/>
          </a:stretch>
        </p:blipFill>
        <p:spPr>
          <a:xfrm>
            <a:off x="2286000" y="1959441"/>
            <a:ext cx="7620000" cy="4194663"/>
          </a:xfrm>
          <a:prstGeom prst="rect">
            <a:avLst/>
          </a:prstGeom>
        </p:spPr>
      </p:pic>
      <p:sp>
        <p:nvSpPr>
          <p:cNvPr id="2" name="Title 1">
            <a:extLst>
              <a:ext uri="{FF2B5EF4-FFF2-40B4-BE49-F238E27FC236}">
                <a16:creationId xmlns:a16="http://schemas.microsoft.com/office/drawing/2014/main" id="{DCF42A7D-7B31-A04D-A053-EB896DA8F70C}"/>
              </a:ext>
            </a:extLst>
          </p:cNvPr>
          <p:cNvSpPr>
            <a:spLocks noGrp="1"/>
          </p:cNvSpPr>
          <p:nvPr>
            <p:ph type="title"/>
          </p:nvPr>
        </p:nvSpPr>
        <p:spPr>
          <a:xfrm>
            <a:off x="838200" y="466609"/>
            <a:ext cx="10515600" cy="1325563"/>
          </a:xfrm>
        </p:spPr>
        <p:txBody>
          <a:bodyPr>
            <a:normAutofit/>
          </a:bodyPr>
          <a:lstStyle/>
          <a:p>
            <a:pPr algn="ctr"/>
            <a:r>
              <a:rPr lang="en-VN" sz="3200" b="1" i="1" dirty="0">
                <a:latin typeface="Times New Roman" panose="02020603050405020304" pitchFamily="18" charset="0"/>
                <a:cs typeface="Times New Roman" panose="02020603050405020304" pitchFamily="18" charset="0"/>
              </a:rPr>
              <a:t>Khi Tết đến, con người và cảnh vật </a:t>
            </a:r>
            <a:br>
              <a:rPr lang="en-VN" sz="3200" b="1" i="1" dirty="0">
                <a:latin typeface="Times New Roman" panose="02020603050405020304" pitchFamily="18" charset="0"/>
                <a:cs typeface="Times New Roman" panose="02020603050405020304" pitchFamily="18" charset="0"/>
              </a:rPr>
            </a:br>
            <a:r>
              <a:rPr lang="en-VN" sz="3200" b="1" i="1" dirty="0">
                <a:latin typeface="Times New Roman" panose="02020603050405020304" pitchFamily="18" charset="0"/>
                <a:cs typeface="Times New Roman" panose="02020603050405020304" pitchFamily="18" charset="0"/>
              </a:rPr>
              <a:t>như thế nào nhỉ?</a:t>
            </a:r>
          </a:p>
        </p:txBody>
      </p:sp>
      <p:pic>
        <p:nvPicPr>
          <p:cNvPr id="5" name="Picture 4">
            <a:extLst>
              <a:ext uri="{FF2B5EF4-FFF2-40B4-BE49-F238E27FC236}">
                <a16:creationId xmlns:a16="http://schemas.microsoft.com/office/drawing/2014/main" id="{530E2F1F-7E2B-C646-BE1D-795EA75FED2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5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D67A0-57D7-8543-A785-6FD0E9AFC589}"/>
              </a:ext>
            </a:extLst>
          </p:cNvPr>
          <p:cNvPicPr>
            <a:picLocks noChangeAspect="1"/>
          </p:cNvPicPr>
          <p:nvPr/>
        </p:nvPicPr>
        <p:blipFill>
          <a:blip r:embed="rId2"/>
          <a:stretch>
            <a:fillRect/>
          </a:stretch>
        </p:blipFill>
        <p:spPr>
          <a:xfrm>
            <a:off x="0" y="-1"/>
            <a:ext cx="12192000" cy="6858001"/>
          </a:xfrm>
          <a:prstGeom prst="rect">
            <a:avLst/>
          </a:prstGeom>
        </p:spPr>
      </p:pic>
      <p:sp>
        <p:nvSpPr>
          <p:cNvPr id="4" name="Title 3">
            <a:extLst>
              <a:ext uri="{FF2B5EF4-FFF2-40B4-BE49-F238E27FC236}">
                <a16:creationId xmlns:a16="http://schemas.microsoft.com/office/drawing/2014/main" id="{D5C2B322-CDF0-EA46-B3ED-48D3B43D5932}"/>
              </a:ext>
            </a:extLst>
          </p:cNvPr>
          <p:cNvSpPr>
            <a:spLocks noGrp="1"/>
          </p:cNvSpPr>
          <p:nvPr>
            <p:ph type="title"/>
          </p:nvPr>
        </p:nvSpPr>
        <p:spPr>
          <a:xfrm>
            <a:off x="243840" y="3657600"/>
            <a:ext cx="2743200" cy="959168"/>
          </a:xfrm>
          <a:solidFill>
            <a:schemeClr val="bg1"/>
          </a:solidFill>
        </p:spPr>
        <p:txBody>
          <a:bodyPr>
            <a:normAutofit/>
          </a:bodyPr>
          <a:lstStyle/>
          <a:p>
            <a:r>
              <a:rPr lang="en-VN" sz="3200" b="1" u="sng" dirty="0">
                <a:latin typeface="Times New Roman" panose="02020603050405020304" pitchFamily="18" charset="0"/>
                <a:cs typeface="Times New Roman" panose="02020603050405020304" pitchFamily="18" charset="0"/>
              </a:rPr>
              <a:t>Giáo dục trẻ :</a:t>
            </a:r>
          </a:p>
        </p:txBody>
      </p:sp>
      <p:sp>
        <p:nvSpPr>
          <p:cNvPr id="5" name="Title 3">
            <a:extLst>
              <a:ext uri="{FF2B5EF4-FFF2-40B4-BE49-F238E27FC236}">
                <a16:creationId xmlns:a16="http://schemas.microsoft.com/office/drawing/2014/main" id="{D038CCD5-B242-454F-BE95-D30F759F9357}"/>
              </a:ext>
            </a:extLst>
          </p:cNvPr>
          <p:cNvSpPr txBox="1">
            <a:spLocks/>
          </p:cNvSpPr>
          <p:nvPr/>
        </p:nvSpPr>
        <p:spPr>
          <a:xfrm>
            <a:off x="243840" y="4411820"/>
            <a:ext cx="11308080" cy="2095660"/>
          </a:xfrm>
          <a:prstGeom prst="rect">
            <a:avLst/>
          </a:prstGeom>
          <a:solidFill>
            <a:schemeClr val="bg1"/>
          </a:solid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VN" sz="3200" b="1" i="1" dirty="0">
                <a:latin typeface="Times New Roman" panose="02020603050405020304" pitchFamily="18" charset="0"/>
                <a:cs typeface="Times New Roman" panose="02020603050405020304" pitchFamily="18" charset="0"/>
              </a:rPr>
              <a:t>Ngày Tết là ngày đoàn tụ gia đình, mọi người trong gia đình sum họp, quây quần bên nhau. Vào ngày Tết, các con hãy nhớ giúp đỡ ông bà bố mẹ những việc nhỏ, vừa sức của mình nhé. Đó chính là truyền thống tốt đẹp  từ xưa đến nay của người Việt Nam vẫn còn giữ gìn và yêu quý truyền thống này.</a:t>
            </a:r>
          </a:p>
        </p:txBody>
      </p:sp>
      <p:pic>
        <p:nvPicPr>
          <p:cNvPr id="6" name="Picture 5">
            <a:extLst>
              <a:ext uri="{FF2B5EF4-FFF2-40B4-BE49-F238E27FC236}">
                <a16:creationId xmlns:a16="http://schemas.microsoft.com/office/drawing/2014/main" id="{97BBE074-DCA2-4B45-ABB8-BF847E0C9F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64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4BCF9-6C2B-3A4A-A842-C472CE871D5C}"/>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C95B5AD6-D06F-7645-907A-DC09D8ADCA72}"/>
              </a:ext>
            </a:extLst>
          </p:cNvPr>
          <p:cNvSpPr>
            <a:spLocks noGrp="1"/>
          </p:cNvSpPr>
          <p:nvPr>
            <p:ph type="title"/>
          </p:nvPr>
        </p:nvSpPr>
        <p:spPr>
          <a:xfrm>
            <a:off x="838200" y="2377757"/>
            <a:ext cx="10515600" cy="1325563"/>
          </a:xfrm>
          <a:noFill/>
          <a:ln>
            <a:noFill/>
          </a:ln>
        </p:spPr>
        <p:txBody>
          <a:bodyPr>
            <a:normAutofit/>
          </a:bodyPr>
          <a:lstStyle/>
          <a:p>
            <a:pPr algn="ctr"/>
            <a:r>
              <a:rPr lang="en-VN" sz="6600" b="1" i="1" dirty="0">
                <a:solidFill>
                  <a:srgbClr val="002060"/>
                </a:solidFill>
                <a:latin typeface="Times New Roman" panose="02020603050405020304" pitchFamily="18" charset="0"/>
                <a:cs typeface="Times New Roman" panose="02020603050405020304" pitchFamily="18" charset="0"/>
              </a:rPr>
              <a:t>Dạy trẻ đọc thơ</a:t>
            </a:r>
          </a:p>
        </p:txBody>
      </p:sp>
      <p:pic>
        <p:nvPicPr>
          <p:cNvPr id="6" name="Picture 5">
            <a:extLst>
              <a:ext uri="{FF2B5EF4-FFF2-40B4-BE49-F238E27FC236}">
                <a16:creationId xmlns:a16="http://schemas.microsoft.com/office/drawing/2014/main" id="{0245D489-A059-6E47-989D-1F84C6DE9A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663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0FFAC4-E575-6F40-817E-97AD0B71893E}"/>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7C712A3F-CC67-984D-B12F-AB710EB42FCA}"/>
              </a:ext>
            </a:extLst>
          </p:cNvPr>
          <p:cNvSpPr>
            <a:spLocks noGrp="1"/>
          </p:cNvSpPr>
          <p:nvPr>
            <p:ph type="title"/>
          </p:nvPr>
        </p:nvSpPr>
        <p:spPr>
          <a:xfrm>
            <a:off x="838200" y="2103437"/>
            <a:ext cx="10515600" cy="1325563"/>
          </a:xfrm>
        </p:spPr>
        <p:txBody>
          <a:bodyPr>
            <a:noAutofit/>
          </a:bodyPr>
          <a:lstStyle/>
          <a:p>
            <a:pPr algn="ctr"/>
            <a:r>
              <a:rPr lang="en-VN" sz="5400" b="1" i="1" dirty="0">
                <a:solidFill>
                  <a:srgbClr val="002060"/>
                </a:solidFill>
                <a:latin typeface="Times New Roman" panose="02020603050405020304" pitchFamily="18" charset="0"/>
                <a:cs typeface="Times New Roman" panose="02020603050405020304" pitchFamily="18" charset="0"/>
              </a:rPr>
              <a:t>Trò chơi</a:t>
            </a:r>
            <a:br>
              <a:rPr lang="en-VN" sz="5400" b="1" i="1" dirty="0">
                <a:solidFill>
                  <a:srgbClr val="002060"/>
                </a:solidFill>
                <a:latin typeface="Times New Roman" panose="02020603050405020304" pitchFamily="18" charset="0"/>
                <a:cs typeface="Times New Roman" panose="02020603050405020304" pitchFamily="18" charset="0"/>
              </a:rPr>
            </a:br>
            <a:r>
              <a:rPr lang="en-VN" sz="5400" b="1" i="1" dirty="0">
                <a:solidFill>
                  <a:srgbClr val="002060"/>
                </a:solidFill>
                <a:latin typeface="Times New Roman" panose="02020603050405020304" pitchFamily="18" charset="0"/>
                <a:cs typeface="Times New Roman" panose="02020603050405020304" pitchFamily="18" charset="0"/>
              </a:rPr>
              <a:t>Đọc nối tiếp</a:t>
            </a:r>
          </a:p>
        </p:txBody>
      </p:sp>
      <p:pic>
        <p:nvPicPr>
          <p:cNvPr id="5" name="Picture 4">
            <a:extLst>
              <a:ext uri="{FF2B5EF4-FFF2-40B4-BE49-F238E27FC236}">
                <a16:creationId xmlns:a16="http://schemas.microsoft.com/office/drawing/2014/main" id="{CAD1A46E-4854-A54D-93C5-B245A3907D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1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ài nguyên - Phòng Giáo Dục Và Đào Tạo Quận Long Biên">
            <a:extLst>
              <a:ext uri="{FF2B5EF4-FFF2-40B4-BE49-F238E27FC236}">
                <a16:creationId xmlns:a16="http://schemas.microsoft.com/office/drawing/2014/main" id="{7E988C1D-F435-C840-8F62-E189869EC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 y="22225"/>
            <a:ext cx="12197557"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1F46D087-3F82-9545-9615-792538022965}"/>
              </a:ext>
            </a:extLst>
          </p:cNvPr>
          <p:cNvSpPr>
            <a:spLocks noGrp="1"/>
          </p:cNvSpPr>
          <p:nvPr>
            <p:ph type="title"/>
          </p:nvPr>
        </p:nvSpPr>
        <p:spPr>
          <a:xfrm>
            <a:off x="835421" y="2777330"/>
            <a:ext cx="10515600" cy="1325563"/>
          </a:xfrm>
        </p:spPr>
        <p:txBody>
          <a:bodyPr/>
          <a:lstStyle/>
          <a:p>
            <a:pPr algn="ctr"/>
            <a:r>
              <a:rPr lang="en-VN"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Xin chào và hẹn gặp lại</a:t>
            </a:r>
            <a:br>
              <a:rPr lang="en-VN"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br>
            <a:r>
              <a:rPr lang="en-VN" b="1" i="1" dirty="0">
                <a:ln w="0"/>
                <a:solidFill>
                  <a:srgbClr val="00206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các bạn nhỏ ở bài học sau nhé!</a:t>
            </a:r>
          </a:p>
        </p:txBody>
      </p:sp>
      <p:pic>
        <p:nvPicPr>
          <p:cNvPr id="6" name="Picture 5">
            <a:extLst>
              <a:ext uri="{FF2B5EF4-FFF2-40B4-BE49-F238E27FC236}">
                <a16:creationId xmlns:a16="http://schemas.microsoft.com/office/drawing/2014/main" id="{D4A3E7AA-1ED7-234B-8AC7-C8AB0F548F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17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070C7-0502-9A4A-89D6-94C8A9702862}"/>
              </a:ext>
            </a:extLst>
          </p:cNvPr>
          <p:cNvPicPr>
            <a:picLocks noChangeAspect="1"/>
          </p:cNvPicPr>
          <p:nvPr/>
        </p:nvPicPr>
        <p:blipFill>
          <a:blip r:embed="rId2"/>
          <a:stretch>
            <a:fillRect/>
          </a:stretch>
        </p:blipFill>
        <p:spPr>
          <a:xfrm>
            <a:off x="0" y="0"/>
            <a:ext cx="12192000" cy="6960781"/>
          </a:xfrm>
          <a:prstGeom prst="rect">
            <a:avLst/>
          </a:prstGeom>
        </p:spPr>
      </p:pic>
      <p:pic>
        <p:nvPicPr>
          <p:cNvPr id="6" name="Picture 5">
            <a:extLst>
              <a:ext uri="{FF2B5EF4-FFF2-40B4-BE49-F238E27FC236}">
                <a16:creationId xmlns:a16="http://schemas.microsoft.com/office/drawing/2014/main" id="{963D5FBC-E66E-134A-9A01-B8AF67804D4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188"/>
            <a:ext cx="1043276" cy="96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695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162064873809343376" descr="4162064873809343376">
            <a:hlinkClick r:id="" action="ppaction://media"/>
            <a:extLst>
              <a:ext uri="{FF2B5EF4-FFF2-40B4-BE49-F238E27FC236}">
                <a16:creationId xmlns:a16="http://schemas.microsoft.com/office/drawing/2014/main" id="{55E9ED74-F3D2-2E4C-B8F1-A7086FF40E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3" y="4763"/>
            <a:ext cx="12192000" cy="6858000"/>
          </a:xfrm>
          <a:prstGeom prst="rect">
            <a:avLst/>
          </a:prstGeom>
        </p:spPr>
      </p:pic>
    </p:spTree>
    <p:extLst>
      <p:ext uri="{BB962C8B-B14F-4D97-AF65-F5344CB8AC3E}">
        <p14:creationId xmlns:p14="http://schemas.microsoft.com/office/powerpoint/2010/main" val="625997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09F416-61AD-A043-8BC5-41DD0767BCA3}"/>
              </a:ext>
            </a:extLst>
          </p:cNvPr>
          <p:cNvPicPr>
            <a:picLocks noChangeAspect="1"/>
          </p:cNvPicPr>
          <p:nvPr/>
        </p:nvPicPr>
        <p:blipFill>
          <a:blip r:embed="rId2"/>
          <a:stretch>
            <a:fillRect/>
          </a:stretch>
        </p:blipFill>
        <p:spPr>
          <a:xfrm>
            <a:off x="0" y="0"/>
            <a:ext cx="12192000" cy="6857999"/>
          </a:xfrm>
          <a:prstGeom prst="rect">
            <a:avLst/>
          </a:prstGeom>
        </p:spPr>
      </p:pic>
      <p:sp>
        <p:nvSpPr>
          <p:cNvPr id="7" name="Title 6">
            <a:extLst>
              <a:ext uri="{FF2B5EF4-FFF2-40B4-BE49-F238E27FC236}">
                <a16:creationId xmlns:a16="http://schemas.microsoft.com/office/drawing/2014/main" id="{0D84DD90-F84C-4940-9936-0A149166AB37}"/>
              </a:ext>
            </a:extLst>
          </p:cNvPr>
          <p:cNvSpPr>
            <a:spLocks noGrp="1"/>
          </p:cNvSpPr>
          <p:nvPr>
            <p:ph type="title"/>
          </p:nvPr>
        </p:nvSpPr>
        <p:spPr>
          <a:xfrm>
            <a:off x="4504987" y="2414685"/>
            <a:ext cx="3570249" cy="1325563"/>
          </a:xfrm>
        </p:spPr>
        <p:txBody>
          <a:bodyPr>
            <a:normAutofit/>
          </a:bodyPr>
          <a:lstStyle/>
          <a:p>
            <a:pPr algn="ctr"/>
            <a:r>
              <a:rPr lang="en-VN" sz="8000" i="1" dirty="0">
                <a:solidFill>
                  <a:srgbClr val="002060"/>
                </a:solidFill>
                <a:latin typeface="Times New Roman" panose="02020603050405020304" pitchFamily="18" charset="0"/>
                <a:cs typeface="Times New Roman" panose="02020603050405020304" pitchFamily="18" charset="0"/>
              </a:rPr>
              <a:t>Bài thơ:</a:t>
            </a:r>
            <a:endParaRPr lang="en-VN" sz="6000" i="1" dirty="0">
              <a:solidFill>
                <a:srgbClr val="002060"/>
              </a:solidFill>
              <a:latin typeface="Times New Roman" panose="02020603050405020304" pitchFamily="18" charset="0"/>
              <a:ea typeface="Silom" pitchFamily="2" charset="-34"/>
              <a:cs typeface="Times New Roman" panose="02020603050405020304" pitchFamily="18" charset="0"/>
            </a:endParaRPr>
          </a:p>
        </p:txBody>
      </p:sp>
      <p:pic>
        <p:nvPicPr>
          <p:cNvPr id="8" name="Picture 7">
            <a:extLst>
              <a:ext uri="{FF2B5EF4-FFF2-40B4-BE49-F238E27FC236}">
                <a16:creationId xmlns:a16="http://schemas.microsoft.com/office/drawing/2014/main" id="{C51F7FD8-18EE-1149-B5A2-14CE2CDD6D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D2EAABCC-B0BD-AE40-8C3F-173CE3C09049}"/>
              </a:ext>
            </a:extLst>
          </p:cNvPr>
          <p:cNvSpPr txBox="1"/>
          <p:nvPr/>
        </p:nvSpPr>
        <p:spPr>
          <a:xfrm>
            <a:off x="3243042" y="3729267"/>
            <a:ext cx="6094140" cy="1200329"/>
          </a:xfrm>
          <a:prstGeom prst="rect">
            <a:avLst/>
          </a:prstGeom>
          <a:noFill/>
        </p:spPr>
        <p:txBody>
          <a:bodyPr wrap="square">
            <a:spAutoFit/>
          </a:bodyPr>
          <a:lstStyle/>
          <a:p>
            <a:pPr algn="ctr"/>
            <a:r>
              <a:rPr lang="en-VN" sz="5400" b="1" i="1" dirty="0">
                <a:solidFill>
                  <a:srgbClr val="C00000"/>
                </a:solidFill>
                <a:latin typeface="Times New Roman" panose="02020603050405020304" pitchFamily="18" charset="0"/>
                <a:cs typeface="Times New Roman" panose="02020603050405020304" pitchFamily="18" charset="0"/>
              </a:rPr>
              <a:t>Tết đang vào nhà</a:t>
            </a:r>
            <a:r>
              <a:rPr lang="en-VN" sz="3600" b="1" dirty="0">
                <a:solidFill>
                  <a:srgbClr val="C00000"/>
                </a:solidFill>
                <a:latin typeface="Lucida Calligraphy" panose="03010101010101010101" pitchFamily="66" charset="77"/>
                <a:cs typeface="Times New Roman" panose="02020603050405020304" pitchFamily="18" charset="0"/>
              </a:rPr>
              <a:t/>
            </a:r>
            <a:br>
              <a:rPr lang="en-VN" sz="3600" b="1" dirty="0">
                <a:solidFill>
                  <a:srgbClr val="C00000"/>
                </a:solidFill>
                <a:latin typeface="Lucida Calligraphy" panose="03010101010101010101" pitchFamily="66" charset="77"/>
                <a:cs typeface="Times New Roman" panose="02020603050405020304" pitchFamily="18" charset="0"/>
              </a:rPr>
            </a:br>
            <a:endParaRPr lang="en-VN" dirty="0"/>
          </a:p>
        </p:txBody>
      </p:sp>
      <p:sp>
        <p:nvSpPr>
          <p:cNvPr id="11" name="TextBox 10">
            <a:extLst>
              <a:ext uri="{FF2B5EF4-FFF2-40B4-BE49-F238E27FC236}">
                <a16:creationId xmlns:a16="http://schemas.microsoft.com/office/drawing/2014/main" id="{D9B83755-E91A-9E40-942E-590EBD6B43BF}"/>
              </a:ext>
            </a:extLst>
          </p:cNvPr>
          <p:cNvSpPr txBox="1"/>
          <p:nvPr/>
        </p:nvSpPr>
        <p:spPr>
          <a:xfrm>
            <a:off x="3650448" y="4790138"/>
            <a:ext cx="5279328" cy="584775"/>
          </a:xfrm>
          <a:prstGeom prst="rect">
            <a:avLst/>
          </a:prstGeom>
          <a:noFill/>
        </p:spPr>
        <p:txBody>
          <a:bodyPr wrap="square">
            <a:spAutoFit/>
          </a:bodyPr>
          <a:lstStyle/>
          <a:p>
            <a:r>
              <a:rPr lang="en-VN" sz="3200" i="1" dirty="0">
                <a:latin typeface="CHARTER ROMAN" panose="02040503050506020203" pitchFamily="18" charset="0"/>
                <a:ea typeface="Silom" pitchFamily="2" charset="-34"/>
                <a:cs typeface="Silom" pitchFamily="2" charset="-34"/>
              </a:rPr>
              <a:t>Tác giả : Nguyễn Hồng Kiên</a:t>
            </a:r>
            <a:endParaRPr lang="en-VN" sz="3200" dirty="0"/>
          </a:p>
        </p:txBody>
      </p:sp>
    </p:spTree>
    <p:extLst>
      <p:ext uri="{BB962C8B-B14F-4D97-AF65-F5344CB8AC3E}">
        <p14:creationId xmlns:p14="http://schemas.microsoft.com/office/powerpoint/2010/main" val="309553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linds(horizont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E1D1DC-8AD8-2F41-825A-8B8AAFEC7D01}"/>
              </a:ext>
            </a:extLst>
          </p:cNvPr>
          <p:cNvPicPr>
            <a:picLocks noChangeAspect="1"/>
          </p:cNvPicPr>
          <p:nvPr/>
        </p:nvPicPr>
        <p:blipFill>
          <a:blip r:embed="rId2"/>
          <a:stretch>
            <a:fillRect/>
          </a:stretch>
        </p:blipFill>
        <p:spPr>
          <a:xfrm>
            <a:off x="14735" y="0"/>
            <a:ext cx="12162530" cy="6858000"/>
          </a:xfrm>
          <a:prstGeom prst="rect">
            <a:avLst/>
          </a:prstGeom>
        </p:spPr>
      </p:pic>
      <p:pic>
        <p:nvPicPr>
          <p:cNvPr id="3" name="Picture 2">
            <a:extLst>
              <a:ext uri="{FF2B5EF4-FFF2-40B4-BE49-F238E27FC236}">
                <a16:creationId xmlns:a16="http://schemas.microsoft.com/office/drawing/2014/main" id="{DD920FF6-C804-7F4A-AD2B-EA9AA070F3F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09869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49AC1-E83C-B04B-B11A-D6F8A15B9417}"/>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4C5D2B-D5C2-9D4B-8133-C4A5D9A057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583439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6634BE-D9AE-DB47-9FEA-F6F41E4E7AE3}"/>
              </a:ext>
            </a:extLst>
          </p:cNvPr>
          <p:cNvPicPr>
            <a:picLocks noChangeAspect="1"/>
          </p:cNvPicPr>
          <p:nvPr/>
        </p:nvPicPr>
        <p:blipFill>
          <a:blip r:embed="rId2"/>
          <a:stretch>
            <a:fillRect/>
          </a:stretch>
        </p:blipFill>
        <p:spPr>
          <a:xfrm>
            <a:off x="0" y="0"/>
            <a:ext cx="12192000" cy="7213600"/>
          </a:xfrm>
          <a:prstGeom prst="rect">
            <a:avLst/>
          </a:prstGeom>
        </p:spPr>
      </p:pic>
      <p:pic>
        <p:nvPicPr>
          <p:cNvPr id="4" name="Picture 3">
            <a:extLst>
              <a:ext uri="{FF2B5EF4-FFF2-40B4-BE49-F238E27FC236}">
                <a16:creationId xmlns:a16="http://schemas.microsoft.com/office/drawing/2014/main" id="{D165BAA7-9466-FA47-9FD7-4DAF074F429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0711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0261C-7B33-AC47-835D-63C976D0013E}"/>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F1D012D5-3732-324B-A4A4-585A336FAD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819484"/>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B16F4-7007-E445-A913-6F1E48C01B0C}"/>
              </a:ext>
            </a:extLst>
          </p:cNvPr>
          <p:cNvPicPr>
            <a:picLocks noChangeAspect="1"/>
          </p:cNvPicPr>
          <p:nvPr/>
        </p:nvPicPr>
        <p:blipFill>
          <a:blip r:embed="rId2"/>
          <a:stretch>
            <a:fillRect/>
          </a:stretch>
        </p:blipFill>
        <p:spPr>
          <a:xfrm>
            <a:off x="0" y="-1"/>
            <a:ext cx="12192000" cy="6858001"/>
          </a:xfrm>
          <a:prstGeom prst="rect">
            <a:avLst/>
          </a:prstGeom>
        </p:spPr>
      </p:pic>
      <p:sp>
        <p:nvSpPr>
          <p:cNvPr id="4" name="Title 3">
            <a:extLst>
              <a:ext uri="{FF2B5EF4-FFF2-40B4-BE49-F238E27FC236}">
                <a16:creationId xmlns:a16="http://schemas.microsoft.com/office/drawing/2014/main" id="{6AE69BAA-73A5-BB4F-9359-7E7177AA1797}"/>
              </a:ext>
            </a:extLst>
          </p:cNvPr>
          <p:cNvSpPr>
            <a:spLocks noGrp="1"/>
          </p:cNvSpPr>
          <p:nvPr>
            <p:ph type="title"/>
          </p:nvPr>
        </p:nvSpPr>
        <p:spPr>
          <a:xfrm>
            <a:off x="738187" y="2508250"/>
            <a:ext cx="10515600" cy="1325563"/>
          </a:xfrm>
        </p:spPr>
        <p:txBody>
          <a:bodyPr>
            <a:normAutofit/>
          </a:bodyPr>
          <a:lstStyle/>
          <a:p>
            <a:pPr algn="ctr"/>
            <a:r>
              <a:rPr lang="en-VN" sz="7200" b="1" i="1" dirty="0">
                <a:solidFill>
                  <a:schemeClr val="accent1"/>
                </a:solidFill>
                <a:latin typeface="Times New Roman" panose="02020603050405020304" pitchFamily="18" charset="0"/>
                <a:cs typeface="Times New Roman" panose="02020603050405020304" pitchFamily="18" charset="0"/>
              </a:rPr>
              <a:t>Đàm thoại và trích dẫn</a:t>
            </a:r>
          </a:p>
        </p:txBody>
      </p:sp>
      <p:pic>
        <p:nvPicPr>
          <p:cNvPr id="5" name="Picture 4">
            <a:extLst>
              <a:ext uri="{FF2B5EF4-FFF2-40B4-BE49-F238E27FC236}">
                <a16:creationId xmlns:a16="http://schemas.microsoft.com/office/drawing/2014/main" id="{49BA4812-4843-2549-96D0-48ED4F708B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39820" cy="10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6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1476</TotalTime>
  <Words>153</Words>
  <Application>Microsoft Office PowerPoint</Application>
  <PresentationFormat>Widescreen</PresentationFormat>
  <Paragraphs>22</Paragraphs>
  <Slides>17</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CHARTER ROMAN</vt:lpstr>
      <vt:lpstr>Lucida Calligraphy</vt:lpstr>
      <vt:lpstr>Silom</vt:lpstr>
      <vt:lpstr>Times New Roman</vt:lpstr>
      <vt:lpstr>Office Theme</vt:lpstr>
      <vt:lpstr>ỦY BAN NHÂN DÂN QUẬN LONG BIÊN       TRƯỜNG MẦM NON HOA HƯỚNG DƯƠNG </vt:lpstr>
      <vt:lpstr>PowerPoint Presentation</vt:lpstr>
      <vt:lpstr>PowerPoint Presentation</vt:lpstr>
      <vt:lpstr>Bài thơ:</vt:lpstr>
      <vt:lpstr>PowerPoint Presentation</vt:lpstr>
      <vt:lpstr>PowerPoint Presentation</vt:lpstr>
      <vt:lpstr>PowerPoint Presentation</vt:lpstr>
      <vt:lpstr>PowerPoint Presentation</vt:lpstr>
      <vt:lpstr>Đàm thoại và trích dẫn</vt:lpstr>
      <vt:lpstr>Hoa đào, hoa mai được  miêu tả như thế nào?</vt:lpstr>
      <vt:lpstr>Gia đình bạn nhỏ đang làm gì để chuẩn bị đón Tết?</vt:lpstr>
      <vt:lpstr>Vậy còn các con thì sao, khi Tết đến  chúng mình đã phụ giúp được bố mẹ những việc gì nhỉ?</vt:lpstr>
      <vt:lpstr>Khi Tết đến, con người và cảnh vật  như thế nào nhỉ?</vt:lpstr>
      <vt:lpstr>Giáo dục trẻ :</vt:lpstr>
      <vt:lpstr>Dạy trẻ đọc thơ</vt:lpstr>
      <vt:lpstr>Trò chơi Đọc nối tiếp</vt:lpstr>
      <vt:lpstr>Xin chào và hẹn gặp lại các bạn nhỏ ở bài học sau nhé!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QUẬN LONG BIÊN       TRƯỜNG MẦM NON NẮNG MAI</dc:title>
  <dc:creator>thảo thu</dc:creator>
  <cp:lastModifiedBy>Administrator</cp:lastModifiedBy>
  <cp:revision>8</cp:revision>
  <dcterms:created xsi:type="dcterms:W3CDTF">2024-01-15T13:35:09Z</dcterms:created>
  <dcterms:modified xsi:type="dcterms:W3CDTF">2025-04-16T02:48:24Z</dcterms:modified>
</cp:coreProperties>
</file>