
<file path=[Content_Types].xml><?xml version="1.0" encoding="utf-8"?>
<Types xmlns="http://schemas.openxmlformats.org/package/2006/content-types">
  <Default Extension="jfif" ContentType="image/jpeg"/>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jpeg"/>
  <Override PartName="/ppt/media/image4.jpg" ContentType="image/jpeg"/>
  <Override PartName="/ppt/media/image5.jpg" ContentType="image/jpeg"/>
  <Override PartName="/ppt/media/image6.jpg" ContentType="image/jpeg"/>
  <Override PartName="/ppt/media/image7.jpg" ContentType="image/jpeg"/>
  <Override PartName="/ppt/media/image8.jpg" ContentType="image/jpeg"/>
  <Override PartName="/ppt/media/image10.jpg" ContentType="image/jpeg"/>
  <Override PartName="/ppt/media/image11.jpg" ContentType="image/jpeg"/>
  <Override PartName="/ppt/media/image12.jpg" ContentType="image/jpeg"/>
  <Override PartName="/ppt/media/image13.jpg" ContentType="image/jpeg"/>
  <Override PartName="/ppt/media/image15.jpg" ContentType="image/jpeg"/>
  <Override PartName="/ppt/media/image16.jpg" ContentType="image/jpeg"/>
  <Override PartName="/ppt/media/image17.jpg" ContentType="image/jpeg"/>
  <Override PartName="/ppt/media/image18.jpg" ContentType="image/jpeg"/>
  <Override PartName="/ppt/media/image19.jpg" ContentType="image/jpeg"/>
  <Override PartName="/ppt/media/image21.jpg" ContentType="image/jpeg"/>
  <Override PartName="/ppt/media/image24.jpg" ContentType="image/jpeg"/>
  <Override PartName="/ppt/media/image26.jpg" ContentType="image/jpeg"/>
  <Override PartName="/ppt/media/image28.jpg" ContentType="image/jpeg"/>
  <Override PartName="/ppt/media/image29.jpg" ContentType="image/jpeg"/>
  <Override PartName="/ppt/media/image32.jpg" ContentType="image/jpeg"/>
  <Override PartName="/ppt/media/image33.jpg" ContentType="image/jpeg"/>
  <Override PartName="/ppt/media/image34.jpg" ContentType="image/jpeg"/>
  <Override PartName="/ppt/media/image35.jpg" ContentType="image/jpeg"/>
  <Override PartName="/ppt/media/image36.jpg" ContentType="image/jpeg"/>
  <Override PartName="/ppt/media/image37.jpg" ContentType="image/jpeg"/>
  <Override PartName="/ppt/media/image38.jpg" ContentType="image/jpeg"/>
  <Override PartName="/ppt/media/image39.jpg" ContentType="image/jpeg"/>
  <Override PartName="/ppt/media/image40.jpg" ContentType="image/jpeg"/>
  <Override PartName="/ppt/media/image43.jpg" ContentType="image/jpeg"/>
  <Override PartName="/ppt/media/image47.jpg" ContentType="image/jpeg"/>
  <Override PartName="/ppt/media/image51.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7" r:id="rId3"/>
    <p:sldId id="258" r:id="rId4"/>
    <p:sldId id="259" r:id="rId5"/>
    <p:sldId id="260" r:id="rId6"/>
    <p:sldId id="261" r:id="rId7"/>
    <p:sldId id="262"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B6A730-4728-4FA6-A7CC-42FB3DA8E23B}"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0C2D5-A875-4BBE-9E19-49827E2953A2}" type="slidenum">
              <a:rPr lang="en-US" smtClean="0"/>
              <a:t>‹#›</a:t>
            </a:fld>
            <a:endParaRPr lang="en-US"/>
          </a:p>
        </p:txBody>
      </p:sp>
    </p:spTree>
    <p:extLst>
      <p:ext uri="{BB962C8B-B14F-4D97-AF65-F5344CB8AC3E}">
        <p14:creationId xmlns:p14="http://schemas.microsoft.com/office/powerpoint/2010/main" val="4104047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B6A730-4728-4FA6-A7CC-42FB3DA8E23B}"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0C2D5-A875-4BBE-9E19-49827E2953A2}" type="slidenum">
              <a:rPr lang="en-US" smtClean="0"/>
              <a:t>‹#›</a:t>
            </a:fld>
            <a:endParaRPr lang="en-US"/>
          </a:p>
        </p:txBody>
      </p:sp>
    </p:spTree>
    <p:extLst>
      <p:ext uri="{BB962C8B-B14F-4D97-AF65-F5344CB8AC3E}">
        <p14:creationId xmlns:p14="http://schemas.microsoft.com/office/powerpoint/2010/main" val="3505348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B6A730-4728-4FA6-A7CC-42FB3DA8E23B}"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0C2D5-A875-4BBE-9E19-49827E2953A2}" type="slidenum">
              <a:rPr lang="en-US" smtClean="0"/>
              <a:t>‹#›</a:t>
            </a:fld>
            <a:endParaRPr lang="en-US"/>
          </a:p>
        </p:txBody>
      </p:sp>
    </p:spTree>
    <p:extLst>
      <p:ext uri="{BB962C8B-B14F-4D97-AF65-F5344CB8AC3E}">
        <p14:creationId xmlns:p14="http://schemas.microsoft.com/office/powerpoint/2010/main" val="2201467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B6A730-4728-4FA6-A7CC-42FB3DA8E23B}"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0C2D5-A875-4BBE-9E19-49827E2953A2}" type="slidenum">
              <a:rPr lang="en-US" smtClean="0"/>
              <a:t>‹#›</a:t>
            </a:fld>
            <a:endParaRPr lang="en-US"/>
          </a:p>
        </p:txBody>
      </p:sp>
    </p:spTree>
    <p:extLst>
      <p:ext uri="{BB962C8B-B14F-4D97-AF65-F5344CB8AC3E}">
        <p14:creationId xmlns:p14="http://schemas.microsoft.com/office/powerpoint/2010/main" val="3010416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B6A730-4728-4FA6-A7CC-42FB3DA8E23B}"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0C2D5-A875-4BBE-9E19-49827E2953A2}" type="slidenum">
              <a:rPr lang="en-US" smtClean="0"/>
              <a:t>‹#›</a:t>
            </a:fld>
            <a:endParaRPr lang="en-US"/>
          </a:p>
        </p:txBody>
      </p:sp>
    </p:spTree>
    <p:extLst>
      <p:ext uri="{BB962C8B-B14F-4D97-AF65-F5344CB8AC3E}">
        <p14:creationId xmlns:p14="http://schemas.microsoft.com/office/powerpoint/2010/main" val="3616774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B6A730-4728-4FA6-A7CC-42FB3DA8E23B}" type="datetimeFigureOut">
              <a:rPr lang="en-US" smtClean="0"/>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0C2D5-A875-4BBE-9E19-49827E2953A2}" type="slidenum">
              <a:rPr lang="en-US" smtClean="0"/>
              <a:t>‹#›</a:t>
            </a:fld>
            <a:endParaRPr lang="en-US"/>
          </a:p>
        </p:txBody>
      </p:sp>
    </p:spTree>
    <p:extLst>
      <p:ext uri="{BB962C8B-B14F-4D97-AF65-F5344CB8AC3E}">
        <p14:creationId xmlns:p14="http://schemas.microsoft.com/office/powerpoint/2010/main" val="106295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B6A730-4728-4FA6-A7CC-42FB3DA8E23B}" type="datetimeFigureOut">
              <a:rPr lang="en-US" smtClean="0"/>
              <a:t>4/20/2025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D0C2D5-A875-4BBE-9E19-49827E2953A2}" type="slidenum">
              <a:rPr lang="en-US" smtClean="0"/>
              <a:t>‹#›</a:t>
            </a:fld>
            <a:endParaRPr lang="en-US"/>
          </a:p>
        </p:txBody>
      </p:sp>
    </p:spTree>
    <p:extLst>
      <p:ext uri="{BB962C8B-B14F-4D97-AF65-F5344CB8AC3E}">
        <p14:creationId xmlns:p14="http://schemas.microsoft.com/office/powerpoint/2010/main" val="1820189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B6A730-4728-4FA6-A7CC-42FB3DA8E23B}" type="datetimeFigureOut">
              <a:rPr lang="en-US" smtClean="0"/>
              <a:t>4/20/2025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D0C2D5-A875-4BBE-9E19-49827E2953A2}" type="slidenum">
              <a:rPr lang="en-US" smtClean="0"/>
              <a:t>‹#›</a:t>
            </a:fld>
            <a:endParaRPr lang="en-US"/>
          </a:p>
        </p:txBody>
      </p:sp>
    </p:spTree>
    <p:extLst>
      <p:ext uri="{BB962C8B-B14F-4D97-AF65-F5344CB8AC3E}">
        <p14:creationId xmlns:p14="http://schemas.microsoft.com/office/powerpoint/2010/main" val="2285227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6A730-4728-4FA6-A7CC-42FB3DA8E23B}" type="datetimeFigureOut">
              <a:rPr lang="en-US" smtClean="0"/>
              <a:t>4/20/2025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D0C2D5-A875-4BBE-9E19-49827E2953A2}" type="slidenum">
              <a:rPr lang="en-US" smtClean="0"/>
              <a:t>‹#›</a:t>
            </a:fld>
            <a:endParaRPr lang="en-US"/>
          </a:p>
        </p:txBody>
      </p:sp>
    </p:spTree>
    <p:extLst>
      <p:ext uri="{BB962C8B-B14F-4D97-AF65-F5344CB8AC3E}">
        <p14:creationId xmlns:p14="http://schemas.microsoft.com/office/powerpoint/2010/main" val="43869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B6A730-4728-4FA6-A7CC-42FB3DA8E23B}" type="datetimeFigureOut">
              <a:rPr lang="en-US" smtClean="0"/>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0C2D5-A875-4BBE-9E19-49827E2953A2}" type="slidenum">
              <a:rPr lang="en-US" smtClean="0"/>
              <a:t>‹#›</a:t>
            </a:fld>
            <a:endParaRPr lang="en-US"/>
          </a:p>
        </p:txBody>
      </p:sp>
    </p:spTree>
    <p:extLst>
      <p:ext uri="{BB962C8B-B14F-4D97-AF65-F5344CB8AC3E}">
        <p14:creationId xmlns:p14="http://schemas.microsoft.com/office/powerpoint/2010/main" val="984500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B6A730-4728-4FA6-A7CC-42FB3DA8E23B}" type="datetimeFigureOut">
              <a:rPr lang="en-US" smtClean="0"/>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0C2D5-A875-4BBE-9E19-49827E2953A2}" type="slidenum">
              <a:rPr lang="en-US" smtClean="0"/>
              <a:t>‹#›</a:t>
            </a:fld>
            <a:endParaRPr lang="en-US"/>
          </a:p>
        </p:txBody>
      </p:sp>
    </p:spTree>
    <p:extLst>
      <p:ext uri="{BB962C8B-B14F-4D97-AF65-F5344CB8AC3E}">
        <p14:creationId xmlns:p14="http://schemas.microsoft.com/office/powerpoint/2010/main" val="2505366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6A730-4728-4FA6-A7CC-42FB3DA8E23B}" type="datetimeFigureOut">
              <a:rPr lang="en-US" smtClean="0"/>
              <a:t>4/20/2025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0C2D5-A875-4BBE-9E19-49827E2953A2}" type="slidenum">
              <a:rPr lang="en-US" smtClean="0"/>
              <a:t>‹#›</a:t>
            </a:fld>
            <a:endParaRPr lang="en-US"/>
          </a:p>
        </p:txBody>
      </p:sp>
    </p:spTree>
    <p:extLst>
      <p:ext uri="{BB962C8B-B14F-4D97-AF65-F5344CB8AC3E}">
        <p14:creationId xmlns:p14="http://schemas.microsoft.com/office/powerpoint/2010/main" val="2797018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f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image" Target="../media/image22.jfif"/><Relationship Id="rId1" Type="http://schemas.openxmlformats.org/officeDocument/2006/relationships/slideLayout" Target="../slideLayouts/slideLayout7.xml"/><Relationship Id="rId5" Type="http://schemas.openxmlformats.org/officeDocument/2006/relationships/image" Target="../media/image25.jfif"/><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25.jfif"/><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30.jfif"/></Relationships>
</file>

<file path=ppt/slides/_rels/slide18.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image" Target="../media/image20.jfif"/><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0.jpg"/><Relationship Id="rId13" Type="http://schemas.openxmlformats.org/officeDocument/2006/relationships/image" Target="../media/image45.jpeg"/><Relationship Id="rId3" Type="http://schemas.openxmlformats.org/officeDocument/2006/relationships/image" Target="../media/image35.jpg"/><Relationship Id="rId7" Type="http://schemas.openxmlformats.org/officeDocument/2006/relationships/image" Target="../media/image39.jpg"/><Relationship Id="rId12" Type="http://schemas.openxmlformats.org/officeDocument/2006/relationships/image" Target="../media/image44.jfif"/><Relationship Id="rId2" Type="http://schemas.openxmlformats.org/officeDocument/2006/relationships/image" Target="../media/image34.jpg"/><Relationship Id="rId16"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38.jpg"/><Relationship Id="rId11" Type="http://schemas.openxmlformats.org/officeDocument/2006/relationships/image" Target="../media/image43.jpg"/><Relationship Id="rId5" Type="http://schemas.openxmlformats.org/officeDocument/2006/relationships/image" Target="../media/image37.jpg"/><Relationship Id="rId15" Type="http://schemas.openxmlformats.org/officeDocument/2006/relationships/image" Target="../media/image47.jpg"/><Relationship Id="rId10" Type="http://schemas.openxmlformats.org/officeDocument/2006/relationships/image" Target="../media/image42.jpeg"/><Relationship Id="rId4" Type="http://schemas.openxmlformats.org/officeDocument/2006/relationships/image" Target="../media/image36.jpg"/><Relationship Id="rId9" Type="http://schemas.openxmlformats.org/officeDocument/2006/relationships/image" Target="../media/image41.png"/><Relationship Id="rId14" Type="http://schemas.openxmlformats.org/officeDocument/2006/relationships/image" Target="../media/image46.jpeg"/></Relationships>
</file>

<file path=ppt/slides/_rels/slide21.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7.jpg"/><Relationship Id="rId7" Type="http://schemas.openxmlformats.org/officeDocument/2006/relationships/image" Target="../media/image47.jpg"/><Relationship Id="rId2" Type="http://schemas.openxmlformats.org/officeDocument/2006/relationships/image" Target="../media/image36.jpg"/><Relationship Id="rId1" Type="http://schemas.openxmlformats.org/officeDocument/2006/relationships/slideLayout" Target="../slideLayouts/slideLayout7.xml"/><Relationship Id="rId6" Type="http://schemas.openxmlformats.org/officeDocument/2006/relationships/image" Target="../media/image43.jpg"/><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2075982" y="2857898"/>
            <a:ext cx="7099541" cy="2548390"/>
          </a:xfrm>
          <a:prstGeom prst="rect">
            <a:avLst/>
          </a:prstGeom>
        </p:spPr>
        <p:txBody>
          <a:bodyPr wrap="square">
            <a:spAutoFit/>
          </a:bodyPr>
          <a:lstStyle/>
          <a:p>
            <a:pPr algn="ctr">
              <a:spcBef>
                <a:spcPct val="0"/>
              </a:spcBef>
            </a:pPr>
            <a:r>
              <a:rPr lang="en-US" altLang="en-US" sz="2400" b="1" dirty="0">
                <a:solidFill>
                  <a:srgbClr val="002060"/>
                </a:solidFill>
                <a:latin typeface="Times New Roman" panose="02020603050405020304" pitchFamily="18" charset="0"/>
                <a:cs typeface="Times New Roman" panose="02020603050405020304" pitchFamily="18" charset="0"/>
              </a:rPr>
              <a:t>GIÁO ÁN LĨNH VỰC PHÁT TRIỂN NHẬN THỨC</a:t>
            </a:r>
          </a:p>
          <a:p>
            <a:pPr algn="ctr">
              <a:spcBef>
                <a:spcPct val="0"/>
              </a:spcBef>
            </a:pPr>
            <a:r>
              <a:rPr lang="en-US" altLang="en-US" sz="2400" b="1" dirty="0">
                <a:solidFill>
                  <a:srgbClr val="FF0000"/>
                </a:solidFill>
                <a:latin typeface="Times New Roman" panose="02020603050405020304" pitchFamily="18" charset="0"/>
                <a:cs typeface="Times New Roman" panose="02020603050405020304" pitchFamily="18" charset="0"/>
              </a:rPr>
              <a:t>HOẠT ĐỘNG KHÁM PHÁ</a:t>
            </a:r>
          </a:p>
          <a:p>
            <a:pPr algn="ctr">
              <a:lnSpc>
                <a:spcPct val="130000"/>
              </a:lnSpc>
              <a:spcBef>
                <a:spcPct val="0"/>
              </a:spcBef>
            </a:pPr>
            <a:r>
              <a:rPr lang="en-US" altLang="en-US" sz="2400" b="1" dirty="0" err="1">
                <a:solidFill>
                  <a:srgbClr val="002060"/>
                </a:solidFill>
                <a:latin typeface="Times New Roman" panose="02020603050405020304" pitchFamily="18" charset="0"/>
                <a:cs typeface="Times New Roman" panose="02020603050405020304" pitchFamily="18" charset="0"/>
              </a:rPr>
              <a:t>Đề</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tài</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Biến</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đổi</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khí</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hậu</a:t>
            </a:r>
            <a:endParaRPr lang="en-US" altLang="en-US" sz="2400" b="1" i="1" dirty="0">
              <a:solidFill>
                <a:srgbClr val="002060"/>
              </a:solidFill>
              <a:latin typeface="Times New Roman" panose="02020603050405020304" pitchFamily="18" charset="0"/>
              <a:cs typeface="Times New Roman" panose="02020603050405020304" pitchFamily="18" charset="0"/>
            </a:endParaRPr>
          </a:p>
          <a:p>
            <a:pPr algn="ctr">
              <a:lnSpc>
                <a:spcPct val="130000"/>
              </a:lnSpc>
              <a:spcBef>
                <a:spcPct val="0"/>
              </a:spcBef>
            </a:pPr>
            <a:r>
              <a:rPr lang="en-US" altLang="en-US" sz="2400" b="1" dirty="0" err="1">
                <a:solidFill>
                  <a:srgbClr val="002060"/>
                </a:solidFill>
                <a:latin typeface="Times New Roman" panose="02020603050405020304" pitchFamily="18" charset="0"/>
                <a:cs typeface="Times New Roman" panose="02020603050405020304" pitchFamily="18" charset="0"/>
              </a:rPr>
              <a:t>Lớp</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mẫu</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giáo</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lớn</a:t>
            </a:r>
            <a:r>
              <a:rPr lang="en-US" altLang="en-US" sz="2400" b="1" dirty="0">
                <a:solidFill>
                  <a:srgbClr val="002060"/>
                </a:solidFill>
                <a:latin typeface="Times New Roman" panose="02020603050405020304" pitchFamily="18" charset="0"/>
                <a:cs typeface="Times New Roman" panose="02020603050405020304" pitchFamily="18" charset="0"/>
              </a:rPr>
              <a:t> A4</a:t>
            </a:r>
            <a:r>
              <a:rPr lang="en-US" altLang="en-US" sz="2400" b="1" i="1" dirty="0">
                <a:solidFill>
                  <a:srgbClr val="C00000"/>
                </a:solidFill>
                <a:latin typeface="Times New Roman" panose="02020603050405020304" pitchFamily="18" charset="0"/>
                <a:cs typeface="Times New Roman" panose="02020603050405020304" pitchFamily="18" charset="0"/>
              </a:rPr>
              <a:t>  </a:t>
            </a:r>
          </a:p>
          <a:p>
            <a:pPr algn="ctr">
              <a:lnSpc>
                <a:spcPct val="130000"/>
              </a:lnSpc>
              <a:spcBef>
                <a:spcPct val="0"/>
              </a:spcBef>
            </a:pPr>
            <a:r>
              <a:rPr lang="en-US" altLang="en-US" sz="2400" b="1" i="1" dirty="0">
                <a:solidFill>
                  <a:srgbClr val="C00000"/>
                </a:solidFill>
                <a:latin typeface="Times New Roman" panose="02020603050405020304" pitchFamily="18" charset="0"/>
                <a:cs typeface="Times New Roman" panose="02020603050405020304" pitchFamily="18" charset="0"/>
              </a:rPr>
              <a:t>                </a:t>
            </a:r>
            <a:endParaRPr lang="en-US" altLang="en-US" sz="2400" b="1" dirty="0">
              <a:solidFill>
                <a:srgbClr val="002060"/>
              </a:solidFill>
              <a:latin typeface="Times New Roman" panose="02020603050405020304" pitchFamily="18" charset="0"/>
              <a:cs typeface="Times New Roman" panose="02020603050405020304" pitchFamily="18" charset="0"/>
            </a:endParaRPr>
          </a:p>
          <a:p>
            <a:pPr algn="ctr">
              <a:spcBef>
                <a:spcPct val="0"/>
              </a:spcBef>
            </a:pPr>
            <a:r>
              <a:rPr lang="en-US" altLang="en-US" b="1" dirty="0" err="1">
                <a:solidFill>
                  <a:srgbClr val="002060"/>
                </a:solidFill>
                <a:latin typeface="Times New Roman" panose="02020603050405020304" pitchFamily="18" charset="0"/>
                <a:cs typeface="Times New Roman" panose="02020603050405020304" pitchFamily="18" charset="0"/>
              </a:rPr>
              <a:t>Năm</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học</a:t>
            </a:r>
            <a:r>
              <a:rPr lang="en-US" altLang="en-US" b="1" dirty="0">
                <a:solidFill>
                  <a:srgbClr val="002060"/>
                </a:solidFill>
                <a:latin typeface="Times New Roman" panose="02020603050405020304" pitchFamily="18" charset="0"/>
                <a:cs typeface="Times New Roman" panose="02020603050405020304" pitchFamily="18" charset="0"/>
              </a:rPr>
              <a:t>: 2024 - 2025</a:t>
            </a:r>
          </a:p>
        </p:txBody>
      </p:sp>
      <p:sp>
        <p:nvSpPr>
          <p:cNvPr id="4" name="TextBox 3">
            <a:extLst>
              <a:ext uri="{FF2B5EF4-FFF2-40B4-BE49-F238E27FC236}">
                <a16:creationId xmlns:a16="http://schemas.microsoft.com/office/drawing/2014/main" id="{2F4B319F-AEC8-0A7C-B312-595C878E80A0}"/>
              </a:ext>
            </a:extLst>
          </p:cNvPr>
          <p:cNvSpPr txBox="1"/>
          <p:nvPr/>
        </p:nvSpPr>
        <p:spPr>
          <a:xfrm>
            <a:off x="-286675" y="120012"/>
            <a:ext cx="12379036" cy="954107"/>
          </a:xfrm>
          <a:prstGeom prst="rect">
            <a:avLst/>
          </a:prstGeom>
          <a:noFill/>
        </p:spPr>
        <p:txBody>
          <a:bodyPr wrap="square">
            <a:spAutoFit/>
          </a:bodyPr>
          <a:lstStyle/>
          <a:p>
            <a:pPr algn="ctr" eaLnBrk="1" hangingPunct="1">
              <a:spcBef>
                <a:spcPct val="0"/>
              </a:spcBef>
              <a:buClrTx/>
              <a:buFontTx/>
              <a:buNone/>
            </a:pPr>
            <a:r>
              <a:rPr lang="en-US" altLang="en-US" sz="2800" b="1" dirty="0">
                <a:solidFill>
                  <a:srgbClr val="002060"/>
                </a:solidFill>
                <a:latin typeface="Times New Roman" panose="02020603050405020304" pitchFamily="18" charset="0"/>
                <a:cs typeface="Times New Roman" panose="02020603050405020304" pitchFamily="18" charset="0"/>
              </a:rPr>
              <a:t>ỦY BAN NHÂN DÂN QUẬN LONG BIÊN</a:t>
            </a:r>
          </a:p>
          <a:p>
            <a:pPr algn="ctr" eaLnBrk="1" hangingPunct="1">
              <a:spcBef>
                <a:spcPct val="0"/>
              </a:spcBef>
              <a:buClrTx/>
              <a:buFontTx/>
              <a:buNone/>
            </a:pPr>
            <a:r>
              <a:rPr lang="en-US" altLang="en-US" sz="2800" b="1" dirty="0" err="1">
                <a:solidFill>
                  <a:srgbClr val="002060"/>
                </a:solidFill>
                <a:latin typeface="Times New Roman" panose="02020603050405020304" pitchFamily="18" charset="0"/>
                <a:cs typeface="Times New Roman" panose="02020603050405020304" pitchFamily="18" charset="0"/>
              </a:rPr>
              <a:t>Trường</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mầm</a:t>
            </a:r>
            <a:r>
              <a:rPr lang="en-US" altLang="en-US" sz="2800" b="1" dirty="0">
                <a:solidFill>
                  <a:srgbClr val="002060"/>
                </a:solidFill>
                <a:latin typeface="Times New Roman" panose="02020603050405020304" pitchFamily="18" charset="0"/>
                <a:cs typeface="Times New Roman" panose="02020603050405020304" pitchFamily="18" charset="0"/>
              </a:rPr>
              <a:t> non Hoa </a:t>
            </a:r>
            <a:r>
              <a:rPr lang="en-US" altLang="en-US" sz="2800" b="1" dirty="0" err="1">
                <a:solidFill>
                  <a:srgbClr val="002060"/>
                </a:solidFill>
                <a:latin typeface="Times New Roman" panose="02020603050405020304" pitchFamily="18" charset="0"/>
                <a:cs typeface="Times New Roman" panose="02020603050405020304" pitchFamily="18" charset="0"/>
              </a:rPr>
              <a:t>Hướng</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Dương</a:t>
            </a:r>
            <a:endParaRPr lang="en-US" altLang="en-US" sz="2800" b="1" dirty="0">
              <a:solidFill>
                <a:srgbClr val="002060"/>
              </a:solidFill>
              <a:latin typeface="Times New Roman" panose="02020603050405020304" pitchFamily="18" charset="0"/>
              <a:cs typeface="Times New Roman" panose="02020603050405020304" pitchFamily="18" charset="0"/>
            </a:endParaRPr>
          </a:p>
        </p:txBody>
      </p:sp>
      <p:pic>
        <p:nvPicPr>
          <p:cNvPr id="6" name="Picture 5" descr="A logo with a sunflower&#10;&#10;Description automatically generated">
            <a:extLst>
              <a:ext uri="{FF2B5EF4-FFF2-40B4-BE49-F238E27FC236}">
                <a16:creationId xmlns:a16="http://schemas.microsoft.com/office/drawing/2014/main" id="{AC73C263-9717-1379-B5E8-A5576A4C9C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7051" y="1333898"/>
            <a:ext cx="1524000" cy="1524000"/>
          </a:xfrm>
          <a:prstGeom prst="rect">
            <a:avLst/>
          </a:prstGeom>
        </p:spPr>
      </p:pic>
    </p:spTree>
    <p:extLst>
      <p:ext uri="{BB962C8B-B14F-4D97-AF65-F5344CB8AC3E}">
        <p14:creationId xmlns:p14="http://schemas.microsoft.com/office/powerpoint/2010/main" val="413928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359D52-9E87-DDA5-9ACF-329092D0A6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5266" y="1702535"/>
            <a:ext cx="7199789" cy="4154878"/>
          </a:xfrm>
          <a:prstGeom prst="rect">
            <a:avLst/>
          </a:prstGeom>
        </p:spPr>
      </p:pic>
    </p:spTree>
    <p:extLst>
      <p:ext uri="{BB962C8B-B14F-4D97-AF65-F5344CB8AC3E}">
        <p14:creationId xmlns:p14="http://schemas.microsoft.com/office/powerpoint/2010/main" val="94446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890F60-57AD-8F9C-6162-93FF78904FEB}"/>
              </a:ext>
            </a:extLst>
          </p:cNvPr>
          <p:cNvSpPr/>
          <p:nvPr/>
        </p:nvSpPr>
        <p:spPr>
          <a:xfrm>
            <a:off x="2094818" y="1086222"/>
            <a:ext cx="8800038" cy="861774"/>
          </a:xfrm>
          <a:prstGeom prst="rect">
            <a:avLst/>
          </a:prstGeom>
        </p:spPr>
        <p:txBody>
          <a:bodyPr wrap="none">
            <a:spAutoFit/>
          </a:bodyPr>
          <a:lstStyle/>
          <a:p>
            <a:r>
              <a:rPr lang="en-US" sz="5000" b="1" dirty="0">
                <a:solidFill>
                  <a:srgbClr val="FFFF00"/>
                </a:solidFill>
                <a:latin typeface="Time New Roman"/>
              </a:rPr>
              <a:t>b. </a:t>
            </a:r>
            <a:r>
              <a:rPr lang="en-US" sz="5000" b="1" dirty="0" err="1">
                <a:solidFill>
                  <a:srgbClr val="FFFF00"/>
                </a:solidFill>
                <a:latin typeface="Time New Roman"/>
              </a:rPr>
              <a:t>Nguyên</a:t>
            </a:r>
            <a:r>
              <a:rPr lang="en-US" sz="5000" b="1" dirty="0">
                <a:solidFill>
                  <a:srgbClr val="FFFF00"/>
                </a:solidFill>
                <a:latin typeface="Time New Roman"/>
              </a:rPr>
              <a:t> </a:t>
            </a:r>
            <a:r>
              <a:rPr lang="en-US" sz="5000" b="1" dirty="0" err="1">
                <a:solidFill>
                  <a:srgbClr val="FFFF00"/>
                </a:solidFill>
                <a:latin typeface="Time New Roman"/>
              </a:rPr>
              <a:t>nhân</a:t>
            </a:r>
            <a:r>
              <a:rPr lang="en-US" sz="5000" b="1" dirty="0">
                <a:solidFill>
                  <a:srgbClr val="FFFF00"/>
                </a:solidFill>
                <a:latin typeface="Time New Roman"/>
              </a:rPr>
              <a:t> </a:t>
            </a:r>
            <a:r>
              <a:rPr lang="en-US" sz="5000" b="1" dirty="0" err="1">
                <a:solidFill>
                  <a:srgbClr val="FFFF00"/>
                </a:solidFill>
                <a:latin typeface="Time New Roman"/>
              </a:rPr>
              <a:t>biến</a:t>
            </a:r>
            <a:r>
              <a:rPr lang="en-US" sz="5000" b="1" dirty="0">
                <a:solidFill>
                  <a:srgbClr val="FFFF00"/>
                </a:solidFill>
                <a:latin typeface="Time New Roman"/>
              </a:rPr>
              <a:t> </a:t>
            </a:r>
            <a:r>
              <a:rPr lang="en-US" sz="5000" b="1" dirty="0" err="1">
                <a:solidFill>
                  <a:srgbClr val="FFFF00"/>
                </a:solidFill>
                <a:latin typeface="Time New Roman"/>
              </a:rPr>
              <a:t>đổi</a:t>
            </a:r>
            <a:r>
              <a:rPr lang="en-US" sz="5000" b="1" dirty="0">
                <a:solidFill>
                  <a:srgbClr val="FFFF00"/>
                </a:solidFill>
                <a:latin typeface="Time New Roman"/>
              </a:rPr>
              <a:t> </a:t>
            </a:r>
            <a:r>
              <a:rPr lang="en-US" sz="5000" b="1" dirty="0" err="1">
                <a:solidFill>
                  <a:srgbClr val="FFFF00"/>
                </a:solidFill>
                <a:latin typeface="Time New Roman"/>
              </a:rPr>
              <a:t>khí</a:t>
            </a:r>
            <a:r>
              <a:rPr lang="en-US" sz="5000" b="1" dirty="0">
                <a:solidFill>
                  <a:srgbClr val="FFFF00"/>
                </a:solidFill>
                <a:latin typeface="Time New Roman"/>
              </a:rPr>
              <a:t> </a:t>
            </a:r>
            <a:r>
              <a:rPr lang="en-US" sz="5000" b="1" dirty="0" err="1">
                <a:solidFill>
                  <a:srgbClr val="FFFF00"/>
                </a:solidFill>
                <a:latin typeface="Time New Roman"/>
              </a:rPr>
              <a:t>hậu</a:t>
            </a:r>
            <a:endParaRPr lang="en-US" sz="5000" dirty="0">
              <a:solidFill>
                <a:srgbClr val="FFFF00"/>
              </a:solidFill>
            </a:endParaRPr>
          </a:p>
        </p:txBody>
      </p:sp>
    </p:spTree>
    <p:extLst>
      <p:ext uri="{BB962C8B-B14F-4D97-AF65-F5344CB8AC3E}">
        <p14:creationId xmlns:p14="http://schemas.microsoft.com/office/powerpoint/2010/main" val="161705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170CC7-3031-6B81-2014-32FB490E5696}"/>
              </a:ext>
            </a:extLst>
          </p:cNvPr>
          <p:cNvSpPr txBox="1"/>
          <p:nvPr/>
        </p:nvSpPr>
        <p:spPr>
          <a:xfrm>
            <a:off x="2586183" y="134035"/>
            <a:ext cx="7823200" cy="861774"/>
          </a:xfrm>
          <a:prstGeom prst="rect">
            <a:avLst/>
          </a:prstGeom>
          <a:noFill/>
        </p:spPr>
        <p:txBody>
          <a:bodyPr wrap="square">
            <a:spAutoFit/>
          </a:bodyPr>
          <a:lstStyle/>
          <a:p>
            <a:pPr algn="l"/>
            <a:r>
              <a:rPr lang="vi-VN" sz="2500" b="0" i="0" dirty="0">
                <a:solidFill>
                  <a:srgbClr val="222222"/>
                </a:solidFill>
                <a:effectLst/>
                <a:latin typeface="Time New Roman"/>
              </a:rPr>
              <a:t>– Cho trẻ quan sát hình ảnh chặt cây phá rừng</a:t>
            </a:r>
            <a:endParaRPr lang="vi-VN" sz="2500" b="0" i="0" dirty="0">
              <a:solidFill>
                <a:srgbClr val="333333"/>
              </a:solidFill>
              <a:effectLst/>
              <a:latin typeface="Time New Roman"/>
            </a:endParaRPr>
          </a:p>
          <a:p>
            <a:pPr algn="l"/>
            <a:r>
              <a:rPr lang="vi-VN" sz="2500" b="0" i="0" dirty="0">
                <a:solidFill>
                  <a:srgbClr val="222222"/>
                </a:solidFill>
                <a:effectLst/>
                <a:latin typeface="Time New Roman"/>
              </a:rPr>
              <a:t>+ Các con nhìn thấy gì nào?</a:t>
            </a:r>
            <a:endParaRPr lang="vi-VN" sz="2500" b="0" i="0" dirty="0">
              <a:solidFill>
                <a:srgbClr val="333333"/>
              </a:solidFill>
              <a:effectLst/>
              <a:latin typeface="Time New Roman"/>
            </a:endParaRPr>
          </a:p>
        </p:txBody>
      </p:sp>
      <p:pic>
        <p:nvPicPr>
          <p:cNvPr id="6" name="Picture 5">
            <a:extLst>
              <a:ext uri="{FF2B5EF4-FFF2-40B4-BE49-F238E27FC236}">
                <a16:creationId xmlns:a16="http://schemas.microsoft.com/office/drawing/2014/main" id="{5FFEBF70-00C8-E6CD-9259-F74602ADD6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4217" y="995809"/>
            <a:ext cx="8936757" cy="5022457"/>
          </a:xfrm>
          <a:prstGeom prst="rect">
            <a:avLst/>
          </a:prstGeom>
        </p:spPr>
      </p:pic>
      <p:sp>
        <p:nvSpPr>
          <p:cNvPr id="7" name="TextBox 6">
            <a:extLst>
              <a:ext uri="{FF2B5EF4-FFF2-40B4-BE49-F238E27FC236}">
                <a16:creationId xmlns:a16="http://schemas.microsoft.com/office/drawing/2014/main" id="{70207EA1-7A28-066C-D98D-B7BF10000497}"/>
              </a:ext>
            </a:extLst>
          </p:cNvPr>
          <p:cNvSpPr txBox="1"/>
          <p:nvPr/>
        </p:nvSpPr>
        <p:spPr>
          <a:xfrm>
            <a:off x="2881745" y="6018266"/>
            <a:ext cx="6096000" cy="646331"/>
          </a:xfrm>
          <a:prstGeom prst="rect">
            <a:avLst/>
          </a:prstGeom>
          <a:noFill/>
        </p:spPr>
        <p:txBody>
          <a:bodyPr wrap="square">
            <a:spAutoFit/>
          </a:bodyPr>
          <a:lstStyle/>
          <a:p>
            <a:r>
              <a:rPr lang="vi-VN" b="0" i="0" dirty="0">
                <a:solidFill>
                  <a:srgbClr val="222222"/>
                </a:solidFill>
                <a:effectLst/>
                <a:latin typeface="Time New Roman"/>
              </a:rPr>
              <a:t>Khi rừng bị tàn phá thì dẫn đến nguy cơ sạt l</a:t>
            </a:r>
            <a:r>
              <a:rPr lang="en-GB" dirty="0">
                <a:solidFill>
                  <a:srgbClr val="222222"/>
                </a:solidFill>
                <a:latin typeface="Time New Roman"/>
              </a:rPr>
              <a:t>ở</a:t>
            </a:r>
            <a:r>
              <a:rPr lang="vi-VN" b="0" i="0" dirty="0">
                <a:solidFill>
                  <a:srgbClr val="222222"/>
                </a:solidFill>
                <a:effectLst/>
                <a:latin typeface="Time New Roman"/>
              </a:rPr>
              <a:t> rất cao và đây là 1 trong những nguyên nhân gây biến đổi khí hậu</a:t>
            </a:r>
            <a:endParaRPr lang="en-GB" dirty="0"/>
          </a:p>
        </p:txBody>
      </p:sp>
    </p:spTree>
    <p:extLst>
      <p:ext uri="{BB962C8B-B14F-4D97-AF65-F5344CB8AC3E}">
        <p14:creationId xmlns:p14="http://schemas.microsoft.com/office/powerpoint/2010/main" val="318247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80">
                                          <p:stCondLst>
                                            <p:cond delay="0"/>
                                          </p:stCondLst>
                                        </p:cTn>
                                        <p:tgtEl>
                                          <p:spTgt spid="7"/>
                                        </p:tgtEl>
                                      </p:cBhvr>
                                    </p:animEffect>
                                    <p:anim calcmode="lin" valueType="num">
                                      <p:cBhvr>
                                        <p:cTn id="3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6" dur="26">
                                          <p:stCondLst>
                                            <p:cond delay="650"/>
                                          </p:stCondLst>
                                        </p:cTn>
                                        <p:tgtEl>
                                          <p:spTgt spid="7"/>
                                        </p:tgtEl>
                                      </p:cBhvr>
                                      <p:to x="100000" y="60000"/>
                                    </p:animScale>
                                    <p:animScale>
                                      <p:cBhvr>
                                        <p:cTn id="37" dur="166" decel="50000">
                                          <p:stCondLst>
                                            <p:cond delay="676"/>
                                          </p:stCondLst>
                                        </p:cTn>
                                        <p:tgtEl>
                                          <p:spTgt spid="7"/>
                                        </p:tgtEl>
                                      </p:cBhvr>
                                      <p:to x="100000" y="100000"/>
                                    </p:animScale>
                                    <p:animScale>
                                      <p:cBhvr>
                                        <p:cTn id="38" dur="26">
                                          <p:stCondLst>
                                            <p:cond delay="1312"/>
                                          </p:stCondLst>
                                        </p:cTn>
                                        <p:tgtEl>
                                          <p:spTgt spid="7"/>
                                        </p:tgtEl>
                                      </p:cBhvr>
                                      <p:to x="100000" y="80000"/>
                                    </p:animScale>
                                    <p:animScale>
                                      <p:cBhvr>
                                        <p:cTn id="39" dur="166" decel="50000">
                                          <p:stCondLst>
                                            <p:cond delay="1338"/>
                                          </p:stCondLst>
                                        </p:cTn>
                                        <p:tgtEl>
                                          <p:spTgt spid="7"/>
                                        </p:tgtEl>
                                      </p:cBhvr>
                                      <p:to x="100000" y="100000"/>
                                    </p:animScale>
                                    <p:animScale>
                                      <p:cBhvr>
                                        <p:cTn id="40" dur="26">
                                          <p:stCondLst>
                                            <p:cond delay="1642"/>
                                          </p:stCondLst>
                                        </p:cTn>
                                        <p:tgtEl>
                                          <p:spTgt spid="7"/>
                                        </p:tgtEl>
                                      </p:cBhvr>
                                      <p:to x="100000" y="90000"/>
                                    </p:animScale>
                                    <p:animScale>
                                      <p:cBhvr>
                                        <p:cTn id="41" dur="166" decel="50000">
                                          <p:stCondLst>
                                            <p:cond delay="1668"/>
                                          </p:stCondLst>
                                        </p:cTn>
                                        <p:tgtEl>
                                          <p:spTgt spid="7"/>
                                        </p:tgtEl>
                                      </p:cBhvr>
                                      <p:to x="100000" y="100000"/>
                                    </p:animScale>
                                    <p:animScale>
                                      <p:cBhvr>
                                        <p:cTn id="42" dur="26">
                                          <p:stCondLst>
                                            <p:cond delay="1808"/>
                                          </p:stCondLst>
                                        </p:cTn>
                                        <p:tgtEl>
                                          <p:spTgt spid="7"/>
                                        </p:tgtEl>
                                      </p:cBhvr>
                                      <p:to x="100000" y="95000"/>
                                    </p:animScale>
                                    <p:animScale>
                                      <p:cBhvr>
                                        <p:cTn id="43"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6E0161-BBD1-53B6-B894-0C22BB7D4A71}"/>
              </a:ext>
            </a:extLst>
          </p:cNvPr>
          <p:cNvSpPr txBox="1"/>
          <p:nvPr/>
        </p:nvSpPr>
        <p:spPr>
          <a:xfrm>
            <a:off x="2890982" y="0"/>
            <a:ext cx="6096000" cy="646331"/>
          </a:xfrm>
          <a:prstGeom prst="rect">
            <a:avLst/>
          </a:prstGeom>
          <a:noFill/>
        </p:spPr>
        <p:txBody>
          <a:bodyPr wrap="square">
            <a:spAutoFit/>
          </a:bodyPr>
          <a:lstStyle/>
          <a:p>
            <a:pPr algn="l"/>
            <a:r>
              <a:rPr lang="vi-VN" b="0" i="0" dirty="0">
                <a:solidFill>
                  <a:srgbClr val="FF0000"/>
                </a:solidFill>
                <a:effectLst/>
                <a:latin typeface="Time New Roman"/>
              </a:rPr>
              <a:t>Cho trẻ quan sát hình ảnh vứt rác bừa bãi ra môi trường</a:t>
            </a:r>
          </a:p>
          <a:p>
            <a:pPr algn="l"/>
            <a:r>
              <a:rPr lang="vi-VN" b="0" i="0" dirty="0">
                <a:solidFill>
                  <a:srgbClr val="FF0000"/>
                </a:solidFill>
                <a:effectLst/>
                <a:latin typeface="Time New Roman"/>
              </a:rPr>
              <a:t>+ Các con nhìn xem cô còn có hình ảnh gì nữa nào?</a:t>
            </a:r>
          </a:p>
        </p:txBody>
      </p:sp>
      <p:sp>
        <p:nvSpPr>
          <p:cNvPr id="7" name="TextBox 6">
            <a:extLst>
              <a:ext uri="{FF2B5EF4-FFF2-40B4-BE49-F238E27FC236}">
                <a16:creationId xmlns:a16="http://schemas.microsoft.com/office/drawing/2014/main" id="{ECEC2903-7E25-F520-FFBF-9E3913A5F864}"/>
              </a:ext>
            </a:extLst>
          </p:cNvPr>
          <p:cNvSpPr txBox="1"/>
          <p:nvPr/>
        </p:nvSpPr>
        <p:spPr>
          <a:xfrm>
            <a:off x="-1" y="6211669"/>
            <a:ext cx="12192000" cy="646331"/>
          </a:xfrm>
          <a:prstGeom prst="rect">
            <a:avLst/>
          </a:prstGeom>
          <a:noFill/>
        </p:spPr>
        <p:txBody>
          <a:bodyPr wrap="square">
            <a:spAutoFit/>
          </a:bodyPr>
          <a:lstStyle/>
          <a:p>
            <a:pPr algn="l"/>
            <a:r>
              <a:rPr lang="vi-VN" b="0" i="0" dirty="0">
                <a:solidFill>
                  <a:srgbClr val="00B050"/>
                </a:solidFill>
                <a:effectLst/>
                <a:latin typeface="Time New Roman"/>
              </a:rPr>
              <a:t>Đây là rác do con người chúng ta vức bừa bãi ra môi trường làm cho môi trường bị ô nhiểm và đây cũng là 1 trong những nguyên nhân dẫn đến biến đổi khí hậu.</a:t>
            </a:r>
          </a:p>
        </p:txBody>
      </p:sp>
      <p:pic>
        <p:nvPicPr>
          <p:cNvPr id="9" name="Picture 8">
            <a:extLst>
              <a:ext uri="{FF2B5EF4-FFF2-40B4-BE49-F238E27FC236}">
                <a16:creationId xmlns:a16="http://schemas.microsoft.com/office/drawing/2014/main" id="{75B0E768-BC67-F599-2B55-6922A20BD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3673" y="788023"/>
            <a:ext cx="7178963" cy="5384223"/>
          </a:xfrm>
          <a:prstGeom prst="rect">
            <a:avLst/>
          </a:prstGeom>
        </p:spPr>
      </p:pic>
    </p:spTree>
    <p:extLst>
      <p:ext uri="{BB962C8B-B14F-4D97-AF65-F5344CB8AC3E}">
        <p14:creationId xmlns:p14="http://schemas.microsoft.com/office/powerpoint/2010/main" val="370619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A55D92-B727-7AC6-95ED-89C2C3E6A7B5}"/>
              </a:ext>
            </a:extLst>
          </p:cNvPr>
          <p:cNvSpPr txBox="1"/>
          <p:nvPr/>
        </p:nvSpPr>
        <p:spPr>
          <a:xfrm>
            <a:off x="3048000" y="0"/>
            <a:ext cx="6096000" cy="646331"/>
          </a:xfrm>
          <a:prstGeom prst="rect">
            <a:avLst/>
          </a:prstGeom>
          <a:noFill/>
        </p:spPr>
        <p:txBody>
          <a:bodyPr wrap="square">
            <a:spAutoFit/>
          </a:bodyPr>
          <a:lstStyle/>
          <a:p>
            <a:pPr algn="l"/>
            <a:r>
              <a:rPr lang="vi-VN" b="0" i="0" dirty="0">
                <a:solidFill>
                  <a:srgbClr val="222222"/>
                </a:solidFill>
                <a:effectLst/>
                <a:latin typeface="Time New Roman"/>
              </a:rPr>
              <a:t>Cho trẻ xem hình ảnh nhà máy thải khí độc</a:t>
            </a:r>
            <a:endParaRPr lang="vi-VN" b="0" i="0" dirty="0">
              <a:solidFill>
                <a:srgbClr val="333333"/>
              </a:solidFill>
              <a:effectLst/>
              <a:latin typeface="Time New Roman"/>
            </a:endParaRPr>
          </a:p>
          <a:p>
            <a:pPr algn="l"/>
            <a:r>
              <a:rPr lang="vi-VN" b="0" i="0" dirty="0">
                <a:solidFill>
                  <a:srgbClr val="222222"/>
                </a:solidFill>
                <a:effectLst/>
                <a:latin typeface="Time New Roman"/>
              </a:rPr>
              <a:t>+ Các con nhìn thấy gì nào?</a:t>
            </a:r>
            <a:endParaRPr lang="vi-VN" b="0" i="0" dirty="0">
              <a:solidFill>
                <a:srgbClr val="333333"/>
              </a:solidFill>
              <a:effectLst/>
              <a:latin typeface="Time New Roman"/>
            </a:endParaRPr>
          </a:p>
        </p:txBody>
      </p:sp>
      <p:sp>
        <p:nvSpPr>
          <p:cNvPr id="5" name="TextBox 4">
            <a:extLst>
              <a:ext uri="{FF2B5EF4-FFF2-40B4-BE49-F238E27FC236}">
                <a16:creationId xmlns:a16="http://schemas.microsoft.com/office/drawing/2014/main" id="{8344C3F7-887D-2B7A-A88B-2D0C9A497C20}"/>
              </a:ext>
            </a:extLst>
          </p:cNvPr>
          <p:cNvSpPr txBox="1"/>
          <p:nvPr/>
        </p:nvSpPr>
        <p:spPr>
          <a:xfrm>
            <a:off x="-73891" y="5934670"/>
            <a:ext cx="12192000" cy="923330"/>
          </a:xfrm>
          <a:prstGeom prst="rect">
            <a:avLst/>
          </a:prstGeom>
          <a:noFill/>
        </p:spPr>
        <p:txBody>
          <a:bodyPr wrap="square">
            <a:spAutoFit/>
          </a:bodyPr>
          <a:lstStyle/>
          <a:p>
            <a:pPr algn="l"/>
            <a:r>
              <a:rPr lang="vi-VN" b="0" i="0" dirty="0">
                <a:solidFill>
                  <a:srgbClr val="222222"/>
                </a:solidFill>
                <a:effectLst/>
                <a:latin typeface="Time New Roman"/>
              </a:rPr>
              <a:t>+ Nguyên nhân chính dẫn đến hiện tượng biến đổi khí hậu là do tác động từ con người của chúng ta vào môi trường như các chất thải từ nhà máy, phá rừng, vức rác bừa bãi… làm cho môi trường bị ô nhiễm đẫn đến hiện tượng biến đổi khí hậu đó c/c và ảnh hưởng rất lớn đến cuộc sống của chúng ta.</a:t>
            </a:r>
            <a:endParaRPr lang="vi-VN" b="0" i="0" dirty="0">
              <a:solidFill>
                <a:srgbClr val="333333"/>
              </a:solidFill>
              <a:effectLst/>
              <a:latin typeface="Time New Roman"/>
            </a:endParaRPr>
          </a:p>
        </p:txBody>
      </p:sp>
      <p:pic>
        <p:nvPicPr>
          <p:cNvPr id="7" name="Picture 6">
            <a:extLst>
              <a:ext uri="{FF2B5EF4-FFF2-40B4-BE49-F238E27FC236}">
                <a16:creationId xmlns:a16="http://schemas.microsoft.com/office/drawing/2014/main" id="{A739553D-3140-B048-ACAA-AD4854878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017" y="780011"/>
            <a:ext cx="8591099" cy="5154659"/>
          </a:xfrm>
          <a:prstGeom prst="rect">
            <a:avLst/>
          </a:prstGeom>
        </p:spPr>
      </p:pic>
    </p:spTree>
    <p:extLst>
      <p:ext uri="{BB962C8B-B14F-4D97-AF65-F5344CB8AC3E}">
        <p14:creationId xmlns:p14="http://schemas.microsoft.com/office/powerpoint/2010/main" val="269820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80">
                                          <p:stCondLst>
                                            <p:cond delay="0"/>
                                          </p:stCondLst>
                                        </p:cTn>
                                        <p:tgtEl>
                                          <p:spTgt spid="5"/>
                                        </p:tgtEl>
                                      </p:cBhvr>
                                    </p:animEffect>
                                    <p:anim calcmode="lin" valueType="num">
                                      <p:cBhvr>
                                        <p:cTn id="1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4" dur="26">
                                          <p:stCondLst>
                                            <p:cond delay="650"/>
                                          </p:stCondLst>
                                        </p:cTn>
                                        <p:tgtEl>
                                          <p:spTgt spid="5"/>
                                        </p:tgtEl>
                                      </p:cBhvr>
                                      <p:to x="100000" y="60000"/>
                                    </p:animScale>
                                    <p:animScale>
                                      <p:cBhvr>
                                        <p:cTn id="25" dur="166" decel="50000">
                                          <p:stCondLst>
                                            <p:cond delay="676"/>
                                          </p:stCondLst>
                                        </p:cTn>
                                        <p:tgtEl>
                                          <p:spTgt spid="5"/>
                                        </p:tgtEl>
                                      </p:cBhvr>
                                      <p:to x="100000" y="100000"/>
                                    </p:animScale>
                                    <p:animScale>
                                      <p:cBhvr>
                                        <p:cTn id="26" dur="26">
                                          <p:stCondLst>
                                            <p:cond delay="1312"/>
                                          </p:stCondLst>
                                        </p:cTn>
                                        <p:tgtEl>
                                          <p:spTgt spid="5"/>
                                        </p:tgtEl>
                                      </p:cBhvr>
                                      <p:to x="100000" y="80000"/>
                                    </p:animScale>
                                    <p:animScale>
                                      <p:cBhvr>
                                        <p:cTn id="27" dur="166" decel="50000">
                                          <p:stCondLst>
                                            <p:cond delay="1338"/>
                                          </p:stCondLst>
                                        </p:cTn>
                                        <p:tgtEl>
                                          <p:spTgt spid="5"/>
                                        </p:tgtEl>
                                      </p:cBhvr>
                                      <p:to x="100000" y="100000"/>
                                    </p:animScale>
                                    <p:animScale>
                                      <p:cBhvr>
                                        <p:cTn id="28" dur="26">
                                          <p:stCondLst>
                                            <p:cond delay="1642"/>
                                          </p:stCondLst>
                                        </p:cTn>
                                        <p:tgtEl>
                                          <p:spTgt spid="5"/>
                                        </p:tgtEl>
                                      </p:cBhvr>
                                      <p:to x="100000" y="90000"/>
                                    </p:animScale>
                                    <p:animScale>
                                      <p:cBhvr>
                                        <p:cTn id="29" dur="166" decel="50000">
                                          <p:stCondLst>
                                            <p:cond delay="1668"/>
                                          </p:stCondLst>
                                        </p:cTn>
                                        <p:tgtEl>
                                          <p:spTgt spid="5"/>
                                        </p:tgtEl>
                                      </p:cBhvr>
                                      <p:to x="100000" y="100000"/>
                                    </p:animScale>
                                    <p:animScale>
                                      <p:cBhvr>
                                        <p:cTn id="30" dur="26">
                                          <p:stCondLst>
                                            <p:cond delay="1808"/>
                                          </p:stCondLst>
                                        </p:cTn>
                                        <p:tgtEl>
                                          <p:spTgt spid="5"/>
                                        </p:tgtEl>
                                      </p:cBhvr>
                                      <p:to x="100000" y="95000"/>
                                    </p:animScale>
                                    <p:animScale>
                                      <p:cBhvr>
                                        <p:cTn id="3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F044DC-82CD-0F4D-1A50-810C5074368F}"/>
              </a:ext>
            </a:extLst>
          </p:cNvPr>
          <p:cNvSpPr txBox="1"/>
          <p:nvPr/>
        </p:nvSpPr>
        <p:spPr>
          <a:xfrm>
            <a:off x="64654" y="87899"/>
            <a:ext cx="12127345" cy="369332"/>
          </a:xfrm>
          <a:prstGeom prst="rect">
            <a:avLst/>
          </a:prstGeom>
          <a:noFill/>
        </p:spPr>
        <p:txBody>
          <a:bodyPr wrap="square">
            <a:spAutoFit/>
          </a:bodyPr>
          <a:lstStyle/>
          <a:p>
            <a:pPr algn="l"/>
            <a:r>
              <a:rPr lang="vi-VN" b="0" i="0" dirty="0">
                <a:solidFill>
                  <a:srgbClr val="222222"/>
                </a:solidFill>
                <a:effectLst/>
                <a:latin typeface="Time New Roman"/>
              </a:rPr>
              <a:t>+ Vậy để môi trường không bị ô nhiễm thì các con phải làm gì. (</a:t>
            </a:r>
            <a:r>
              <a:rPr lang="vi-VN" b="0" i="1" dirty="0">
                <a:solidFill>
                  <a:srgbClr val="222222"/>
                </a:solidFill>
                <a:effectLst/>
                <a:latin typeface="Time New Roman"/>
              </a:rPr>
              <a:t>Trồng nhiều cây xanh, Bảo vệ môi trường, không vứt rác bừa bãi</a:t>
            </a:r>
            <a:endParaRPr lang="vi-VN" b="0" i="0" dirty="0">
              <a:solidFill>
                <a:srgbClr val="333333"/>
              </a:solidFill>
              <a:effectLst/>
              <a:latin typeface="Time New Roman"/>
            </a:endParaRPr>
          </a:p>
        </p:txBody>
      </p:sp>
      <p:sp>
        <p:nvSpPr>
          <p:cNvPr id="5" name="TextBox 4">
            <a:extLst>
              <a:ext uri="{FF2B5EF4-FFF2-40B4-BE49-F238E27FC236}">
                <a16:creationId xmlns:a16="http://schemas.microsoft.com/office/drawing/2014/main" id="{154D8835-173D-141F-F9CE-0E395A873FA6}"/>
              </a:ext>
            </a:extLst>
          </p:cNvPr>
          <p:cNvSpPr txBox="1"/>
          <p:nvPr/>
        </p:nvSpPr>
        <p:spPr>
          <a:xfrm>
            <a:off x="-83128" y="6400769"/>
            <a:ext cx="12127345" cy="369332"/>
          </a:xfrm>
          <a:prstGeom prst="rect">
            <a:avLst/>
          </a:prstGeom>
          <a:noFill/>
        </p:spPr>
        <p:txBody>
          <a:bodyPr wrap="square">
            <a:spAutoFit/>
          </a:bodyPr>
          <a:lstStyle/>
          <a:p>
            <a:pPr algn="l"/>
            <a:r>
              <a:rPr lang="vi-VN" b="0" i="0" dirty="0">
                <a:solidFill>
                  <a:srgbClr val="222222"/>
                </a:solidFill>
                <a:effectLst/>
                <a:latin typeface="Time New Roman"/>
              </a:rPr>
              <a:t>* Giáo dục : À để cho môi trường trong sạch và không bị ô nhiễm các con phải trồng cây xanh và vức rác đúng nơi quy định.</a:t>
            </a:r>
            <a:endParaRPr lang="vi-VN" b="0" i="0" dirty="0">
              <a:solidFill>
                <a:srgbClr val="333333"/>
              </a:solidFill>
              <a:effectLst/>
              <a:latin typeface="Time New Roman"/>
            </a:endParaRPr>
          </a:p>
        </p:txBody>
      </p:sp>
      <p:pic>
        <p:nvPicPr>
          <p:cNvPr id="7" name="Picture 6">
            <a:extLst>
              <a:ext uri="{FF2B5EF4-FFF2-40B4-BE49-F238E27FC236}">
                <a16:creationId xmlns:a16="http://schemas.microsoft.com/office/drawing/2014/main" id="{FD36B7D5-BF12-1302-F5DA-DC61AF27EF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239" y="922625"/>
            <a:ext cx="2619375" cy="1743075"/>
          </a:xfrm>
          <a:prstGeom prst="rect">
            <a:avLst/>
          </a:prstGeom>
        </p:spPr>
      </p:pic>
      <p:pic>
        <p:nvPicPr>
          <p:cNvPr id="9" name="Picture 8">
            <a:extLst>
              <a:ext uri="{FF2B5EF4-FFF2-40B4-BE49-F238E27FC236}">
                <a16:creationId xmlns:a16="http://schemas.microsoft.com/office/drawing/2014/main" id="{67DBD9AF-8590-13DA-51BE-0EDE28F7FD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6218" y="1009073"/>
            <a:ext cx="4876800" cy="3657600"/>
          </a:xfrm>
          <a:prstGeom prst="rect">
            <a:avLst/>
          </a:prstGeom>
        </p:spPr>
      </p:pic>
      <p:pic>
        <p:nvPicPr>
          <p:cNvPr id="11" name="Picture 10">
            <a:extLst>
              <a:ext uri="{FF2B5EF4-FFF2-40B4-BE49-F238E27FC236}">
                <a16:creationId xmlns:a16="http://schemas.microsoft.com/office/drawing/2014/main" id="{6E998261-D13D-2E1B-2CC9-470A950989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7622" y="3872057"/>
            <a:ext cx="2466975" cy="1847850"/>
          </a:xfrm>
          <a:prstGeom prst="rect">
            <a:avLst/>
          </a:prstGeom>
        </p:spPr>
      </p:pic>
    </p:spTree>
    <p:extLst>
      <p:ext uri="{BB962C8B-B14F-4D97-AF65-F5344CB8AC3E}">
        <p14:creationId xmlns:p14="http://schemas.microsoft.com/office/powerpoint/2010/main" val="37487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055CB5-32E8-68C2-0F95-62649614A222}"/>
              </a:ext>
            </a:extLst>
          </p:cNvPr>
          <p:cNvSpPr txBox="1"/>
          <p:nvPr/>
        </p:nvSpPr>
        <p:spPr>
          <a:xfrm>
            <a:off x="3620654" y="170980"/>
            <a:ext cx="6096000" cy="1446550"/>
          </a:xfrm>
          <a:prstGeom prst="rect">
            <a:avLst/>
          </a:prstGeom>
          <a:noFill/>
        </p:spPr>
        <p:txBody>
          <a:bodyPr wrap="square">
            <a:spAutoFit/>
          </a:bodyPr>
          <a:lstStyle/>
          <a:p>
            <a:pPr algn="l"/>
            <a:r>
              <a:rPr lang="vi-VN" sz="4400" b="1" i="1" u="sng" dirty="0">
                <a:solidFill>
                  <a:srgbClr val="333333"/>
                </a:solidFill>
                <a:effectLst/>
                <a:latin typeface="Time New Roman"/>
              </a:rPr>
              <a:t>c. Trò chơi củng cố:</a:t>
            </a:r>
            <a:endParaRPr lang="vi-VN" sz="4400" b="0" i="0" dirty="0">
              <a:solidFill>
                <a:srgbClr val="333333"/>
              </a:solidFill>
              <a:effectLst/>
              <a:latin typeface="Time New Roman"/>
            </a:endParaRPr>
          </a:p>
          <a:p>
            <a:pPr algn="l"/>
            <a:r>
              <a:rPr lang="vi-VN" sz="4400" b="1" i="1" u="sng" dirty="0">
                <a:solidFill>
                  <a:srgbClr val="333333"/>
                </a:solidFill>
                <a:effectLst/>
                <a:latin typeface="Time New Roman"/>
              </a:rPr>
              <a:t>*  Chọn </a:t>
            </a:r>
            <a:r>
              <a:rPr lang="en-GB" sz="4400" b="1" i="1" u="sng" dirty="0" err="1">
                <a:solidFill>
                  <a:srgbClr val="333333"/>
                </a:solidFill>
                <a:effectLst/>
                <a:latin typeface="Time New Roman"/>
              </a:rPr>
              <a:t>đáp</a:t>
            </a:r>
            <a:r>
              <a:rPr lang="en-GB" sz="4400" b="1" i="1" u="sng" dirty="0">
                <a:solidFill>
                  <a:srgbClr val="333333"/>
                </a:solidFill>
                <a:effectLst/>
                <a:latin typeface="Time New Roman"/>
              </a:rPr>
              <a:t> </a:t>
            </a:r>
            <a:r>
              <a:rPr lang="en-GB" sz="4400" b="1" i="1" u="sng" dirty="0" err="1">
                <a:solidFill>
                  <a:srgbClr val="333333"/>
                </a:solidFill>
                <a:effectLst/>
                <a:latin typeface="Time New Roman"/>
              </a:rPr>
              <a:t>án</a:t>
            </a:r>
            <a:r>
              <a:rPr lang="vi-VN" sz="4400" b="1" i="1" u="sng" dirty="0">
                <a:solidFill>
                  <a:srgbClr val="333333"/>
                </a:solidFill>
                <a:effectLst/>
                <a:latin typeface="Time New Roman"/>
              </a:rPr>
              <a:t> đúng</a:t>
            </a:r>
            <a:endParaRPr lang="vi-VN" sz="4400" b="0" i="0" dirty="0">
              <a:solidFill>
                <a:srgbClr val="333333"/>
              </a:solidFill>
              <a:effectLst/>
              <a:latin typeface="Time New Roman"/>
            </a:endParaRPr>
          </a:p>
        </p:txBody>
      </p:sp>
      <p:pic>
        <p:nvPicPr>
          <p:cNvPr id="5" name="Picture 4">
            <a:extLst>
              <a:ext uri="{FF2B5EF4-FFF2-40B4-BE49-F238E27FC236}">
                <a16:creationId xmlns:a16="http://schemas.microsoft.com/office/drawing/2014/main" id="{361228DE-F7E9-080F-368B-0ADE3BA7B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30" y="1949209"/>
            <a:ext cx="5124307" cy="3409993"/>
          </a:xfrm>
          <a:prstGeom prst="rect">
            <a:avLst/>
          </a:prstGeom>
        </p:spPr>
      </p:pic>
      <p:pic>
        <p:nvPicPr>
          <p:cNvPr id="7" name="Picture 6">
            <a:extLst>
              <a:ext uri="{FF2B5EF4-FFF2-40B4-BE49-F238E27FC236}">
                <a16:creationId xmlns:a16="http://schemas.microsoft.com/office/drawing/2014/main" id="{1595E006-A188-6705-B7A7-D8A9A576C5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4180" y="1949209"/>
            <a:ext cx="6067602" cy="3409993"/>
          </a:xfrm>
          <a:prstGeom prst="rect">
            <a:avLst/>
          </a:prstGeom>
        </p:spPr>
      </p:pic>
      <p:pic>
        <p:nvPicPr>
          <p:cNvPr id="4" name="Picture 3">
            <a:extLst>
              <a:ext uri="{FF2B5EF4-FFF2-40B4-BE49-F238E27FC236}">
                <a16:creationId xmlns:a16="http://schemas.microsoft.com/office/drawing/2014/main" id="{E97D5DF4-FCA7-5407-07D4-51CE88FD932C}"/>
              </a:ext>
            </a:extLst>
          </p:cNvPr>
          <p:cNvPicPr>
            <a:picLocks noChangeAspect="1"/>
          </p:cNvPicPr>
          <p:nvPr/>
        </p:nvPicPr>
        <p:blipFill>
          <a:blip r:embed="rId5"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1893787" y="5591545"/>
            <a:ext cx="933303" cy="1077040"/>
          </a:xfrm>
          <a:prstGeom prst="rect">
            <a:avLst/>
          </a:prstGeom>
        </p:spPr>
      </p:pic>
      <p:pic>
        <p:nvPicPr>
          <p:cNvPr id="8" name="Picture 7">
            <a:extLst>
              <a:ext uri="{FF2B5EF4-FFF2-40B4-BE49-F238E27FC236}">
                <a16:creationId xmlns:a16="http://schemas.microsoft.com/office/drawing/2014/main" id="{8837F2CF-290B-258D-E44B-E2D0188AEC0D}"/>
              </a:ext>
            </a:extLst>
          </p:cNvPr>
          <p:cNvPicPr>
            <a:picLocks noChangeAspect="1"/>
          </p:cNvPicPr>
          <p:nvPr/>
        </p:nvPicPr>
        <p:blipFill>
          <a:blip r:embed="rId6"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7479397" y="5690881"/>
            <a:ext cx="1664603" cy="1099200"/>
          </a:xfrm>
          <a:prstGeom prst="rect">
            <a:avLst/>
          </a:prstGeom>
        </p:spPr>
      </p:pic>
    </p:spTree>
    <p:extLst>
      <p:ext uri="{BB962C8B-B14F-4D97-AF65-F5344CB8AC3E}">
        <p14:creationId xmlns:p14="http://schemas.microsoft.com/office/powerpoint/2010/main" val="83048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187913-8E4C-73BE-2A5A-8F526B50D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384" y="0"/>
            <a:ext cx="4207598" cy="3151637"/>
          </a:xfrm>
          <a:prstGeom prst="rect">
            <a:avLst/>
          </a:prstGeom>
        </p:spPr>
      </p:pic>
      <p:pic>
        <p:nvPicPr>
          <p:cNvPr id="5" name="Picture 4">
            <a:extLst>
              <a:ext uri="{FF2B5EF4-FFF2-40B4-BE49-F238E27FC236}">
                <a16:creationId xmlns:a16="http://schemas.microsoft.com/office/drawing/2014/main" id="{9DBD3E23-8C2E-EAA0-DBB5-CF1AA7FA73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0239" y="3650837"/>
            <a:ext cx="4819506" cy="3207163"/>
          </a:xfrm>
          <a:prstGeom prst="rect">
            <a:avLst/>
          </a:prstGeom>
        </p:spPr>
      </p:pic>
      <p:pic>
        <p:nvPicPr>
          <p:cNvPr id="2" name="Picture 1">
            <a:extLst>
              <a:ext uri="{FF2B5EF4-FFF2-40B4-BE49-F238E27FC236}">
                <a16:creationId xmlns:a16="http://schemas.microsoft.com/office/drawing/2014/main" id="{6EB7CD2F-81B3-E72D-0EB5-21E141E8BEF0}"/>
              </a:ext>
            </a:extLst>
          </p:cNvPr>
          <p:cNvPicPr>
            <a:picLocks noChangeAspect="1"/>
          </p:cNvPicPr>
          <p:nvPr/>
        </p:nvPicPr>
        <p:blipFill>
          <a:blip r:embed="rId5"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5484275" y="1145380"/>
            <a:ext cx="933303" cy="1077040"/>
          </a:xfrm>
          <a:prstGeom prst="rect">
            <a:avLst/>
          </a:prstGeom>
        </p:spPr>
      </p:pic>
      <p:pic>
        <p:nvPicPr>
          <p:cNvPr id="4" name="Picture 3">
            <a:extLst>
              <a:ext uri="{FF2B5EF4-FFF2-40B4-BE49-F238E27FC236}">
                <a16:creationId xmlns:a16="http://schemas.microsoft.com/office/drawing/2014/main" id="{D8E37965-F6D7-C8EE-3F9E-F645632DEB75}"/>
              </a:ext>
            </a:extLst>
          </p:cNvPr>
          <p:cNvPicPr>
            <a:picLocks noChangeAspect="1"/>
          </p:cNvPicPr>
          <p:nvPr/>
        </p:nvPicPr>
        <p:blipFill>
          <a:blip r:embed="rId6"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8720968" y="5581824"/>
            <a:ext cx="1664603" cy="1099200"/>
          </a:xfrm>
          <a:prstGeom prst="rect">
            <a:avLst/>
          </a:prstGeom>
        </p:spPr>
      </p:pic>
    </p:spTree>
    <p:extLst>
      <p:ext uri="{BB962C8B-B14F-4D97-AF65-F5344CB8AC3E}">
        <p14:creationId xmlns:p14="http://schemas.microsoft.com/office/powerpoint/2010/main" val="116958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80">
                                          <p:stCondLst>
                                            <p:cond delay="0"/>
                                          </p:stCondLst>
                                        </p:cTn>
                                        <p:tgtEl>
                                          <p:spTgt spid="4"/>
                                        </p:tgtEl>
                                      </p:cBhvr>
                                    </p:animEffect>
                                    <p:anim calcmode="lin" valueType="num">
                                      <p:cBhvr>
                                        <p:cTn id="2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8" dur="26">
                                          <p:stCondLst>
                                            <p:cond delay="650"/>
                                          </p:stCondLst>
                                        </p:cTn>
                                        <p:tgtEl>
                                          <p:spTgt spid="4"/>
                                        </p:tgtEl>
                                      </p:cBhvr>
                                      <p:to x="100000" y="60000"/>
                                    </p:animScale>
                                    <p:animScale>
                                      <p:cBhvr>
                                        <p:cTn id="29" dur="166" decel="50000">
                                          <p:stCondLst>
                                            <p:cond delay="676"/>
                                          </p:stCondLst>
                                        </p:cTn>
                                        <p:tgtEl>
                                          <p:spTgt spid="4"/>
                                        </p:tgtEl>
                                      </p:cBhvr>
                                      <p:to x="100000" y="100000"/>
                                    </p:animScale>
                                    <p:animScale>
                                      <p:cBhvr>
                                        <p:cTn id="30" dur="26">
                                          <p:stCondLst>
                                            <p:cond delay="1312"/>
                                          </p:stCondLst>
                                        </p:cTn>
                                        <p:tgtEl>
                                          <p:spTgt spid="4"/>
                                        </p:tgtEl>
                                      </p:cBhvr>
                                      <p:to x="100000" y="80000"/>
                                    </p:animScale>
                                    <p:animScale>
                                      <p:cBhvr>
                                        <p:cTn id="31" dur="166" decel="50000">
                                          <p:stCondLst>
                                            <p:cond delay="1338"/>
                                          </p:stCondLst>
                                        </p:cTn>
                                        <p:tgtEl>
                                          <p:spTgt spid="4"/>
                                        </p:tgtEl>
                                      </p:cBhvr>
                                      <p:to x="100000" y="100000"/>
                                    </p:animScale>
                                    <p:animScale>
                                      <p:cBhvr>
                                        <p:cTn id="32" dur="26">
                                          <p:stCondLst>
                                            <p:cond delay="1642"/>
                                          </p:stCondLst>
                                        </p:cTn>
                                        <p:tgtEl>
                                          <p:spTgt spid="4"/>
                                        </p:tgtEl>
                                      </p:cBhvr>
                                      <p:to x="100000" y="90000"/>
                                    </p:animScale>
                                    <p:animScale>
                                      <p:cBhvr>
                                        <p:cTn id="33" dur="166" decel="50000">
                                          <p:stCondLst>
                                            <p:cond delay="1668"/>
                                          </p:stCondLst>
                                        </p:cTn>
                                        <p:tgtEl>
                                          <p:spTgt spid="4"/>
                                        </p:tgtEl>
                                      </p:cBhvr>
                                      <p:to x="100000" y="100000"/>
                                    </p:animScale>
                                    <p:animScale>
                                      <p:cBhvr>
                                        <p:cTn id="34" dur="26">
                                          <p:stCondLst>
                                            <p:cond delay="1808"/>
                                          </p:stCondLst>
                                        </p:cTn>
                                        <p:tgtEl>
                                          <p:spTgt spid="4"/>
                                        </p:tgtEl>
                                      </p:cBhvr>
                                      <p:to x="100000" y="95000"/>
                                    </p:animScale>
                                    <p:animScale>
                                      <p:cBhvr>
                                        <p:cTn id="3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ADBF3F-F8BA-915E-DBA8-EACD7DB3D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94" y="0"/>
            <a:ext cx="5558314" cy="3112655"/>
          </a:xfrm>
          <a:prstGeom prst="rect">
            <a:avLst/>
          </a:prstGeom>
        </p:spPr>
      </p:pic>
      <p:pic>
        <p:nvPicPr>
          <p:cNvPr id="5" name="Picture 4">
            <a:extLst>
              <a:ext uri="{FF2B5EF4-FFF2-40B4-BE49-F238E27FC236}">
                <a16:creationId xmlns:a16="http://schemas.microsoft.com/office/drawing/2014/main" id="{544EBD99-9078-9DE8-602F-71C0F20A7D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673440"/>
            <a:ext cx="6057324" cy="4028120"/>
          </a:xfrm>
          <a:prstGeom prst="rect">
            <a:avLst/>
          </a:prstGeom>
        </p:spPr>
      </p:pic>
      <p:pic>
        <p:nvPicPr>
          <p:cNvPr id="2" name="Picture 1">
            <a:extLst>
              <a:ext uri="{FF2B5EF4-FFF2-40B4-BE49-F238E27FC236}">
                <a16:creationId xmlns:a16="http://schemas.microsoft.com/office/drawing/2014/main" id="{1CF54697-33DF-0D5B-DAD7-702EE96CE5CF}"/>
              </a:ext>
            </a:extLst>
          </p:cNvPr>
          <p:cNvPicPr>
            <a:picLocks noChangeAspect="1"/>
          </p:cNvPicPr>
          <p:nvPr/>
        </p:nvPicPr>
        <p:blipFill>
          <a:blip r:embed="rId5"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435664" y="1017807"/>
            <a:ext cx="933303" cy="1077040"/>
          </a:xfrm>
          <a:prstGeom prst="rect">
            <a:avLst/>
          </a:prstGeom>
        </p:spPr>
      </p:pic>
      <p:pic>
        <p:nvPicPr>
          <p:cNvPr id="4" name="Picture 3">
            <a:extLst>
              <a:ext uri="{FF2B5EF4-FFF2-40B4-BE49-F238E27FC236}">
                <a16:creationId xmlns:a16="http://schemas.microsoft.com/office/drawing/2014/main" id="{5C6471B5-14C3-E637-3CBB-453605DBAB97}"/>
              </a:ext>
            </a:extLst>
          </p:cNvPr>
          <p:cNvPicPr>
            <a:picLocks noChangeAspect="1"/>
          </p:cNvPicPr>
          <p:nvPr/>
        </p:nvPicPr>
        <p:blipFill>
          <a:blip r:embed="rId6"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4235001" y="5011373"/>
            <a:ext cx="1664603" cy="1099200"/>
          </a:xfrm>
          <a:prstGeom prst="rect">
            <a:avLst/>
          </a:prstGeom>
        </p:spPr>
      </p:pic>
    </p:spTree>
    <p:extLst>
      <p:ext uri="{BB962C8B-B14F-4D97-AF65-F5344CB8AC3E}">
        <p14:creationId xmlns:p14="http://schemas.microsoft.com/office/powerpoint/2010/main" val="17801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80">
                                          <p:stCondLst>
                                            <p:cond delay="0"/>
                                          </p:stCondLst>
                                        </p:cTn>
                                        <p:tgtEl>
                                          <p:spTgt spid="4"/>
                                        </p:tgtEl>
                                      </p:cBhvr>
                                    </p:animEffect>
                                    <p:anim calcmode="lin" valueType="num">
                                      <p:cBhvr>
                                        <p:cTn id="2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8" dur="26">
                                          <p:stCondLst>
                                            <p:cond delay="650"/>
                                          </p:stCondLst>
                                        </p:cTn>
                                        <p:tgtEl>
                                          <p:spTgt spid="4"/>
                                        </p:tgtEl>
                                      </p:cBhvr>
                                      <p:to x="100000" y="60000"/>
                                    </p:animScale>
                                    <p:animScale>
                                      <p:cBhvr>
                                        <p:cTn id="29" dur="166" decel="50000">
                                          <p:stCondLst>
                                            <p:cond delay="676"/>
                                          </p:stCondLst>
                                        </p:cTn>
                                        <p:tgtEl>
                                          <p:spTgt spid="4"/>
                                        </p:tgtEl>
                                      </p:cBhvr>
                                      <p:to x="100000" y="100000"/>
                                    </p:animScale>
                                    <p:animScale>
                                      <p:cBhvr>
                                        <p:cTn id="30" dur="26">
                                          <p:stCondLst>
                                            <p:cond delay="1312"/>
                                          </p:stCondLst>
                                        </p:cTn>
                                        <p:tgtEl>
                                          <p:spTgt spid="4"/>
                                        </p:tgtEl>
                                      </p:cBhvr>
                                      <p:to x="100000" y="80000"/>
                                    </p:animScale>
                                    <p:animScale>
                                      <p:cBhvr>
                                        <p:cTn id="31" dur="166" decel="50000">
                                          <p:stCondLst>
                                            <p:cond delay="1338"/>
                                          </p:stCondLst>
                                        </p:cTn>
                                        <p:tgtEl>
                                          <p:spTgt spid="4"/>
                                        </p:tgtEl>
                                      </p:cBhvr>
                                      <p:to x="100000" y="100000"/>
                                    </p:animScale>
                                    <p:animScale>
                                      <p:cBhvr>
                                        <p:cTn id="32" dur="26">
                                          <p:stCondLst>
                                            <p:cond delay="1642"/>
                                          </p:stCondLst>
                                        </p:cTn>
                                        <p:tgtEl>
                                          <p:spTgt spid="4"/>
                                        </p:tgtEl>
                                      </p:cBhvr>
                                      <p:to x="100000" y="90000"/>
                                    </p:animScale>
                                    <p:animScale>
                                      <p:cBhvr>
                                        <p:cTn id="33" dur="166" decel="50000">
                                          <p:stCondLst>
                                            <p:cond delay="1668"/>
                                          </p:stCondLst>
                                        </p:cTn>
                                        <p:tgtEl>
                                          <p:spTgt spid="4"/>
                                        </p:tgtEl>
                                      </p:cBhvr>
                                      <p:to x="100000" y="100000"/>
                                    </p:animScale>
                                    <p:animScale>
                                      <p:cBhvr>
                                        <p:cTn id="34" dur="26">
                                          <p:stCondLst>
                                            <p:cond delay="1808"/>
                                          </p:stCondLst>
                                        </p:cTn>
                                        <p:tgtEl>
                                          <p:spTgt spid="4"/>
                                        </p:tgtEl>
                                      </p:cBhvr>
                                      <p:to x="100000" y="95000"/>
                                    </p:animScale>
                                    <p:animScale>
                                      <p:cBhvr>
                                        <p:cTn id="3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EA2AC3-B64F-0DF0-7B72-82CE554C23C8}"/>
              </a:ext>
            </a:extLst>
          </p:cNvPr>
          <p:cNvSpPr txBox="1"/>
          <p:nvPr/>
        </p:nvSpPr>
        <p:spPr>
          <a:xfrm>
            <a:off x="461818" y="1189019"/>
            <a:ext cx="9642764" cy="4339650"/>
          </a:xfrm>
          <a:prstGeom prst="rect">
            <a:avLst/>
          </a:prstGeom>
          <a:noFill/>
        </p:spPr>
        <p:txBody>
          <a:bodyPr wrap="square">
            <a:spAutoFit/>
          </a:bodyPr>
          <a:lstStyle/>
          <a:p>
            <a:r>
              <a:rPr lang="en-GB" sz="13800" b="1" i="1" u="sng" dirty="0">
                <a:solidFill>
                  <a:srgbClr val="333333"/>
                </a:solidFill>
                <a:effectLst/>
                <a:latin typeface="Time New Roman"/>
              </a:rPr>
              <a:t>* </a:t>
            </a:r>
            <a:r>
              <a:rPr lang="en-GB" sz="13800" b="1" i="1" u="sng" dirty="0" err="1">
                <a:solidFill>
                  <a:srgbClr val="333333"/>
                </a:solidFill>
                <a:effectLst/>
                <a:latin typeface="Time New Roman"/>
              </a:rPr>
              <a:t>Chọn</a:t>
            </a:r>
            <a:r>
              <a:rPr lang="en-GB" sz="13800" b="1" i="1" u="sng" dirty="0">
                <a:solidFill>
                  <a:srgbClr val="333333"/>
                </a:solidFill>
                <a:effectLst/>
                <a:latin typeface="Time New Roman"/>
              </a:rPr>
              <a:t> </a:t>
            </a:r>
            <a:r>
              <a:rPr lang="en-GB" sz="13800" b="1" i="1" u="sng" dirty="0" err="1">
                <a:solidFill>
                  <a:srgbClr val="333333"/>
                </a:solidFill>
                <a:effectLst/>
                <a:latin typeface="Time New Roman"/>
              </a:rPr>
              <a:t>hình</a:t>
            </a:r>
            <a:r>
              <a:rPr lang="en-GB" sz="13800" b="1" i="1" u="sng" dirty="0">
                <a:solidFill>
                  <a:srgbClr val="333333"/>
                </a:solidFill>
                <a:effectLst/>
                <a:latin typeface="Time New Roman"/>
              </a:rPr>
              <a:t> </a:t>
            </a:r>
            <a:r>
              <a:rPr lang="en-GB" sz="13800" b="1" i="1" u="sng" dirty="0" err="1">
                <a:solidFill>
                  <a:srgbClr val="333333"/>
                </a:solidFill>
                <a:effectLst/>
                <a:latin typeface="Time New Roman"/>
              </a:rPr>
              <a:t>phù</a:t>
            </a:r>
            <a:r>
              <a:rPr lang="en-GB" sz="13800" b="1" i="1" u="sng" dirty="0">
                <a:solidFill>
                  <a:srgbClr val="333333"/>
                </a:solidFill>
                <a:effectLst/>
                <a:latin typeface="Time New Roman"/>
              </a:rPr>
              <a:t> </a:t>
            </a:r>
            <a:r>
              <a:rPr lang="en-GB" sz="13800" b="1" i="1" u="sng" dirty="0" err="1">
                <a:solidFill>
                  <a:srgbClr val="333333"/>
                </a:solidFill>
                <a:effectLst/>
                <a:latin typeface="Time New Roman"/>
              </a:rPr>
              <a:t>hợp</a:t>
            </a:r>
            <a:r>
              <a:rPr lang="en-GB" sz="13800" b="1" i="1" u="sng" dirty="0">
                <a:solidFill>
                  <a:srgbClr val="333333"/>
                </a:solidFill>
                <a:effectLst/>
                <a:latin typeface="Time New Roman"/>
              </a:rPr>
              <a:t>:</a:t>
            </a:r>
            <a:endParaRPr lang="en-GB" dirty="0"/>
          </a:p>
        </p:txBody>
      </p:sp>
    </p:spTree>
    <p:extLst>
      <p:ext uri="{BB962C8B-B14F-4D97-AF65-F5344CB8AC3E}">
        <p14:creationId xmlns:p14="http://schemas.microsoft.com/office/powerpoint/2010/main" val="1012843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404831-6A55-1043-2C29-C8A530FA20E3}"/>
              </a:ext>
            </a:extLst>
          </p:cNvPr>
          <p:cNvSpPr txBox="1"/>
          <p:nvPr/>
        </p:nvSpPr>
        <p:spPr>
          <a:xfrm>
            <a:off x="5144655" y="1944654"/>
            <a:ext cx="6096000" cy="2400657"/>
          </a:xfrm>
          <a:prstGeom prst="rect">
            <a:avLst/>
          </a:prstGeom>
          <a:noFill/>
        </p:spPr>
        <p:txBody>
          <a:bodyPr wrap="square">
            <a:spAutoFit/>
          </a:bodyPr>
          <a:lstStyle/>
          <a:p>
            <a:r>
              <a:rPr lang="vi-VN" sz="9600" b="1" dirty="0">
                <a:solidFill>
                  <a:srgbClr val="FF0000"/>
                </a:solidFill>
              </a:rPr>
              <a:t>Ổn định:</a:t>
            </a:r>
            <a:endParaRPr lang="vi-VN" sz="9600" dirty="0">
              <a:solidFill>
                <a:srgbClr val="FF0000"/>
              </a:solidFill>
            </a:endParaRPr>
          </a:p>
          <a:p>
            <a:r>
              <a:rPr lang="vi-VN" sz="1800" dirty="0">
                <a:solidFill>
                  <a:srgbClr val="FF0000"/>
                </a:solidFill>
              </a:rPr>
              <a:t>– Cho trẻ vận động theo bài hát: Không gian xanh</a:t>
            </a:r>
          </a:p>
          <a:p>
            <a:r>
              <a:rPr lang="vi-VN" sz="1800" dirty="0">
                <a:solidFill>
                  <a:srgbClr val="FF0000"/>
                </a:solidFill>
              </a:rPr>
              <a:t>– Trò chuyện với trẻ về thời tiết hôm nay, hôm qua như thế nào?</a:t>
            </a:r>
          </a:p>
        </p:txBody>
      </p:sp>
    </p:spTree>
    <p:extLst>
      <p:ext uri="{BB962C8B-B14F-4D97-AF65-F5344CB8AC3E}">
        <p14:creationId xmlns:p14="http://schemas.microsoft.com/office/powerpoint/2010/main" val="162605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219BC3-65F3-1654-153A-9D6E775E698C}"/>
              </a:ext>
            </a:extLst>
          </p:cNvPr>
          <p:cNvPicPr>
            <a:picLocks noChangeAspect="1"/>
          </p:cNvPicPr>
          <p:nvPr/>
        </p:nvPicPr>
        <p:blipFill>
          <a:blip r:embed="rId2">
            <a:extLst>
              <a:ext uri="{28A0092B-C50C-407E-A947-70E740481C1C}">
                <a14:useLocalDpi xmlns:a14="http://schemas.microsoft.com/office/drawing/2010/main" val="0"/>
              </a:ext>
            </a:extLst>
          </a:blip>
          <a:srcRect t="9295" b="6325"/>
          <a:stretch/>
        </p:blipFill>
        <p:spPr>
          <a:xfrm>
            <a:off x="366932" y="-4195601"/>
            <a:ext cx="988286" cy="1080182"/>
          </a:xfrm>
          <a:prstGeom prst="rect">
            <a:avLst/>
          </a:prstGeom>
        </p:spPr>
      </p:pic>
      <p:pic>
        <p:nvPicPr>
          <p:cNvPr id="4" name="Picture 3">
            <a:extLst>
              <a:ext uri="{FF2B5EF4-FFF2-40B4-BE49-F238E27FC236}">
                <a16:creationId xmlns:a16="http://schemas.microsoft.com/office/drawing/2014/main" id="{F6E3D978-0F09-5FC6-A77F-742BD45EB479}"/>
              </a:ext>
            </a:extLst>
          </p:cNvPr>
          <p:cNvPicPr>
            <a:picLocks noChangeAspect="1"/>
          </p:cNvPicPr>
          <p:nvPr/>
        </p:nvPicPr>
        <p:blipFill>
          <a:blip r:embed="rId3">
            <a:extLst>
              <a:ext uri="{28A0092B-C50C-407E-A947-70E740481C1C}">
                <a14:useLocalDpi xmlns:a14="http://schemas.microsoft.com/office/drawing/2010/main" val="0"/>
              </a:ext>
            </a:extLst>
          </a:blip>
          <a:srcRect l="6552" r="7120" b="10803"/>
          <a:stretch/>
        </p:blipFill>
        <p:spPr>
          <a:xfrm>
            <a:off x="128225" y="3013857"/>
            <a:ext cx="1336474" cy="1561724"/>
          </a:xfrm>
          <a:prstGeom prst="rect">
            <a:avLst/>
          </a:prstGeom>
        </p:spPr>
      </p:pic>
      <p:pic>
        <p:nvPicPr>
          <p:cNvPr id="6" name="Picture 5">
            <a:extLst>
              <a:ext uri="{FF2B5EF4-FFF2-40B4-BE49-F238E27FC236}">
                <a16:creationId xmlns:a16="http://schemas.microsoft.com/office/drawing/2014/main" id="{90859A0B-55D6-CA80-408A-9891BA4254A9}"/>
              </a:ext>
            </a:extLst>
          </p:cNvPr>
          <p:cNvPicPr>
            <a:picLocks noChangeAspect="1"/>
          </p:cNvPicPr>
          <p:nvPr/>
        </p:nvPicPr>
        <p:blipFill>
          <a:blip r:embed="rId4">
            <a:extLst>
              <a:ext uri="{28A0092B-C50C-407E-A947-70E740481C1C}">
                <a14:useLocalDpi xmlns:a14="http://schemas.microsoft.com/office/drawing/2010/main" val="0"/>
              </a:ext>
            </a:extLst>
          </a:blip>
          <a:srcRect t="8999" b="9732"/>
          <a:stretch/>
        </p:blipFill>
        <p:spPr>
          <a:xfrm>
            <a:off x="3467100" y="-4236891"/>
            <a:ext cx="2628900" cy="1602377"/>
          </a:xfrm>
          <a:prstGeom prst="rect">
            <a:avLst/>
          </a:prstGeom>
        </p:spPr>
      </p:pic>
      <p:pic>
        <p:nvPicPr>
          <p:cNvPr id="8" name="Picture 7">
            <a:extLst>
              <a:ext uri="{FF2B5EF4-FFF2-40B4-BE49-F238E27FC236}">
                <a16:creationId xmlns:a16="http://schemas.microsoft.com/office/drawing/2014/main" id="{2B92E593-23E4-D289-CB33-69C6795AA99F}"/>
              </a:ext>
            </a:extLst>
          </p:cNvPr>
          <p:cNvPicPr>
            <a:picLocks noChangeAspect="1"/>
          </p:cNvPicPr>
          <p:nvPr/>
        </p:nvPicPr>
        <p:blipFill>
          <a:blip r:embed="rId5">
            <a:extLst>
              <a:ext uri="{28A0092B-C50C-407E-A947-70E740481C1C}">
                <a14:useLocalDpi xmlns:a14="http://schemas.microsoft.com/office/drawing/2010/main" val="0"/>
              </a:ext>
            </a:extLst>
          </a:blip>
          <a:srcRect t="28217" b="29469"/>
          <a:stretch/>
        </p:blipFill>
        <p:spPr>
          <a:xfrm>
            <a:off x="6966857" y="-3606667"/>
            <a:ext cx="824518" cy="487681"/>
          </a:xfrm>
          <a:prstGeom prst="rect">
            <a:avLst/>
          </a:prstGeom>
        </p:spPr>
      </p:pic>
      <p:pic>
        <p:nvPicPr>
          <p:cNvPr id="10" name="Picture 9">
            <a:extLst>
              <a:ext uri="{FF2B5EF4-FFF2-40B4-BE49-F238E27FC236}">
                <a16:creationId xmlns:a16="http://schemas.microsoft.com/office/drawing/2014/main" id="{CC4DFA00-B781-11F0-6FFD-076E78B8BFF7}"/>
              </a:ext>
            </a:extLst>
          </p:cNvPr>
          <p:cNvPicPr>
            <a:picLocks noChangeAspect="1"/>
          </p:cNvPicPr>
          <p:nvPr/>
        </p:nvPicPr>
        <p:blipFill>
          <a:blip r:embed="rId6">
            <a:extLst>
              <a:ext uri="{28A0092B-C50C-407E-A947-70E740481C1C}">
                <a14:useLocalDpi xmlns:a14="http://schemas.microsoft.com/office/drawing/2010/main" val="0"/>
              </a:ext>
            </a:extLst>
          </a:blip>
          <a:srcRect l="17227" t="11808" r="15778" b="8445"/>
          <a:stretch/>
        </p:blipFill>
        <p:spPr>
          <a:xfrm>
            <a:off x="10178172" y="2425030"/>
            <a:ext cx="1330827" cy="1229060"/>
          </a:xfrm>
          <a:prstGeom prst="rect">
            <a:avLst/>
          </a:prstGeom>
        </p:spPr>
      </p:pic>
      <p:pic>
        <p:nvPicPr>
          <p:cNvPr id="12" name="Picture 11">
            <a:extLst>
              <a:ext uri="{FF2B5EF4-FFF2-40B4-BE49-F238E27FC236}">
                <a16:creationId xmlns:a16="http://schemas.microsoft.com/office/drawing/2014/main" id="{DB40896B-642F-8132-A92F-4C78B5AF96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0625" y="-3185199"/>
            <a:ext cx="2190750" cy="1714500"/>
          </a:xfrm>
          <a:prstGeom prst="rect">
            <a:avLst/>
          </a:prstGeom>
        </p:spPr>
      </p:pic>
      <p:pic>
        <p:nvPicPr>
          <p:cNvPr id="14" name="Picture 13">
            <a:extLst>
              <a:ext uri="{FF2B5EF4-FFF2-40B4-BE49-F238E27FC236}">
                <a16:creationId xmlns:a16="http://schemas.microsoft.com/office/drawing/2014/main" id="{51149009-6261-F9A8-3119-12DD377B71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79212" y="-4033937"/>
            <a:ext cx="1933575" cy="2409825"/>
          </a:xfrm>
          <a:prstGeom prst="rect">
            <a:avLst/>
          </a:prstGeom>
        </p:spPr>
      </p:pic>
      <p:pic>
        <p:nvPicPr>
          <p:cNvPr id="18" name="Picture 17">
            <a:extLst>
              <a:ext uri="{FF2B5EF4-FFF2-40B4-BE49-F238E27FC236}">
                <a16:creationId xmlns:a16="http://schemas.microsoft.com/office/drawing/2014/main" id="{1671887C-B110-3D9B-4199-16DEE2389F3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8609" y="-3673986"/>
            <a:ext cx="955108" cy="998182"/>
          </a:xfrm>
          <a:prstGeom prst="rect">
            <a:avLst/>
          </a:prstGeom>
        </p:spPr>
      </p:pic>
      <p:pic>
        <p:nvPicPr>
          <p:cNvPr id="20" name="Picture 19">
            <a:extLst>
              <a:ext uri="{FF2B5EF4-FFF2-40B4-BE49-F238E27FC236}">
                <a16:creationId xmlns:a16="http://schemas.microsoft.com/office/drawing/2014/main" id="{5C0014E5-D5D3-4FE0-843E-9B2C009158D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7483" y="-3031786"/>
            <a:ext cx="1427184" cy="918887"/>
          </a:xfrm>
          <a:prstGeom prst="rect">
            <a:avLst/>
          </a:prstGeom>
        </p:spPr>
      </p:pic>
      <p:pic>
        <p:nvPicPr>
          <p:cNvPr id="22" name="Picture 21">
            <a:extLst>
              <a:ext uri="{FF2B5EF4-FFF2-40B4-BE49-F238E27FC236}">
                <a16:creationId xmlns:a16="http://schemas.microsoft.com/office/drawing/2014/main" id="{32EF71C0-AD7B-05A9-2871-87BEE210F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6387" y="-4676506"/>
            <a:ext cx="1419225" cy="1838325"/>
          </a:xfrm>
          <a:prstGeom prst="rect">
            <a:avLst/>
          </a:prstGeom>
        </p:spPr>
      </p:pic>
      <p:pic>
        <p:nvPicPr>
          <p:cNvPr id="24" name="Picture 23">
            <a:extLst>
              <a:ext uri="{FF2B5EF4-FFF2-40B4-BE49-F238E27FC236}">
                <a16:creationId xmlns:a16="http://schemas.microsoft.com/office/drawing/2014/main" id="{C0042B68-9F6E-C5DD-6003-066DE928A13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93512" y="-4399268"/>
            <a:ext cx="1704975" cy="1819275"/>
          </a:xfrm>
          <a:prstGeom prst="rect">
            <a:avLst/>
          </a:prstGeom>
        </p:spPr>
      </p:pic>
      <p:pic>
        <p:nvPicPr>
          <p:cNvPr id="26" name="Picture 25">
            <a:extLst>
              <a:ext uri="{FF2B5EF4-FFF2-40B4-BE49-F238E27FC236}">
                <a16:creationId xmlns:a16="http://schemas.microsoft.com/office/drawing/2014/main" id="{C72F2A44-CD9C-BF3E-D6A7-237CBADFB3C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95925" y="-4141080"/>
            <a:ext cx="1200150" cy="2095500"/>
          </a:xfrm>
          <a:prstGeom prst="rect">
            <a:avLst/>
          </a:prstGeom>
        </p:spPr>
      </p:pic>
      <p:pic>
        <p:nvPicPr>
          <p:cNvPr id="28" name="Picture 27">
            <a:extLst>
              <a:ext uri="{FF2B5EF4-FFF2-40B4-BE49-F238E27FC236}">
                <a16:creationId xmlns:a16="http://schemas.microsoft.com/office/drawing/2014/main" id="{CFC8529D-358D-841A-C6FB-A6485DD3A93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66078" y="3406509"/>
            <a:ext cx="1775934" cy="2216331"/>
          </a:xfrm>
          <a:prstGeom prst="rect">
            <a:avLst/>
          </a:prstGeom>
        </p:spPr>
      </p:pic>
      <p:pic>
        <p:nvPicPr>
          <p:cNvPr id="30" name="Picture 29">
            <a:extLst>
              <a:ext uri="{FF2B5EF4-FFF2-40B4-BE49-F238E27FC236}">
                <a16:creationId xmlns:a16="http://schemas.microsoft.com/office/drawing/2014/main" id="{D5DB8B20-58AF-D781-122B-23C6E6E7684F}"/>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3973819" y="2663516"/>
            <a:ext cx="1487161" cy="1912065"/>
          </a:xfrm>
          <a:prstGeom prst="rect">
            <a:avLst/>
          </a:prstGeom>
        </p:spPr>
      </p:pic>
      <p:pic>
        <p:nvPicPr>
          <p:cNvPr id="32" name="Picture 31">
            <a:extLst>
              <a:ext uri="{FF2B5EF4-FFF2-40B4-BE49-F238E27FC236}">
                <a16:creationId xmlns:a16="http://schemas.microsoft.com/office/drawing/2014/main" id="{9D0C08C5-1AE6-6BA7-E6EF-4DB67D186EC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130383" y="3429000"/>
            <a:ext cx="1480457" cy="1615044"/>
          </a:xfrm>
          <a:prstGeom prst="rect">
            <a:avLst/>
          </a:prstGeom>
        </p:spPr>
      </p:pic>
      <p:pic>
        <p:nvPicPr>
          <p:cNvPr id="34" name="Picture 33">
            <a:extLst>
              <a:ext uri="{FF2B5EF4-FFF2-40B4-BE49-F238E27FC236}">
                <a16:creationId xmlns:a16="http://schemas.microsoft.com/office/drawing/2014/main" id="{59B1B4D0-354D-6561-F493-DB48DCFA392B}"/>
              </a:ext>
            </a:extLst>
          </p:cNvPr>
          <p:cNvPicPr>
            <a:picLocks noChangeAspect="1"/>
          </p:cNvPicPr>
          <p:nvPr/>
        </p:nvPicPr>
        <p:blipFill>
          <a:blip r:embed="rId2">
            <a:extLst>
              <a:ext uri="{28A0092B-C50C-407E-A947-70E740481C1C}">
                <a14:useLocalDpi xmlns:a14="http://schemas.microsoft.com/office/drawing/2010/main" val="0"/>
              </a:ext>
            </a:extLst>
          </a:blip>
          <a:srcRect t="10207" r="4360" b="7634"/>
          <a:stretch/>
        </p:blipFill>
        <p:spPr>
          <a:xfrm>
            <a:off x="488609" y="4799169"/>
            <a:ext cx="1480457" cy="1647342"/>
          </a:xfrm>
          <a:prstGeom prst="rect">
            <a:avLst/>
          </a:prstGeom>
        </p:spPr>
      </p:pic>
      <p:pic>
        <p:nvPicPr>
          <p:cNvPr id="36" name="Picture 35">
            <a:extLst>
              <a:ext uri="{FF2B5EF4-FFF2-40B4-BE49-F238E27FC236}">
                <a16:creationId xmlns:a16="http://schemas.microsoft.com/office/drawing/2014/main" id="{B6C78595-7AA0-2E65-A3CD-3B7C134896A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80966" y="2030875"/>
            <a:ext cx="1101383" cy="1175219"/>
          </a:xfrm>
          <a:prstGeom prst="rect">
            <a:avLst/>
          </a:prstGeom>
        </p:spPr>
      </p:pic>
      <p:pic>
        <p:nvPicPr>
          <p:cNvPr id="38" name="Picture 37">
            <a:extLst>
              <a:ext uri="{FF2B5EF4-FFF2-40B4-BE49-F238E27FC236}">
                <a16:creationId xmlns:a16="http://schemas.microsoft.com/office/drawing/2014/main" id="{9FB80A98-42FA-77A6-3E40-977682B512A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77029" y="2718278"/>
            <a:ext cx="1332030" cy="2325766"/>
          </a:xfrm>
          <a:prstGeom prst="rect">
            <a:avLst/>
          </a:prstGeom>
        </p:spPr>
      </p:pic>
      <p:pic>
        <p:nvPicPr>
          <p:cNvPr id="40" name="Picture 39">
            <a:extLst>
              <a:ext uri="{FF2B5EF4-FFF2-40B4-BE49-F238E27FC236}">
                <a16:creationId xmlns:a16="http://schemas.microsoft.com/office/drawing/2014/main" id="{615E98EA-3F5E-E1B3-B54B-C7C17E99919B}"/>
              </a:ext>
            </a:extLst>
          </p:cNvPr>
          <p:cNvPicPr>
            <a:picLocks noChangeAspect="1"/>
          </p:cNvPicPr>
          <p:nvPr/>
        </p:nvPicPr>
        <p:blipFill>
          <a:blip r:embed="rId7">
            <a:extLst>
              <a:ext uri="{28A0092B-C50C-407E-A947-70E740481C1C}">
                <a14:useLocalDpi xmlns:a14="http://schemas.microsoft.com/office/drawing/2010/main" val="0"/>
              </a:ext>
            </a:extLst>
          </a:blip>
          <a:srcRect l="2945" t="6540" b="6885"/>
          <a:stretch/>
        </p:blipFill>
        <p:spPr>
          <a:xfrm>
            <a:off x="3354876" y="5369620"/>
            <a:ext cx="1427184" cy="996326"/>
          </a:xfrm>
          <a:prstGeom prst="rect">
            <a:avLst/>
          </a:prstGeom>
        </p:spPr>
      </p:pic>
      <p:pic>
        <p:nvPicPr>
          <p:cNvPr id="42" name="Picture 41">
            <a:extLst>
              <a:ext uri="{FF2B5EF4-FFF2-40B4-BE49-F238E27FC236}">
                <a16:creationId xmlns:a16="http://schemas.microsoft.com/office/drawing/2014/main" id="{9F5B67BC-46C0-09F7-ED02-355EA263FD7B}"/>
              </a:ext>
            </a:extLst>
          </p:cNvPr>
          <p:cNvPicPr>
            <a:picLocks noChangeAspect="1"/>
          </p:cNvPicPr>
          <p:nvPr/>
        </p:nvPicPr>
        <p:blipFill>
          <a:blip r:embed="rId8">
            <a:extLst>
              <a:ext uri="{28A0092B-C50C-407E-A947-70E740481C1C}">
                <a14:useLocalDpi xmlns:a14="http://schemas.microsoft.com/office/drawing/2010/main" val="0"/>
              </a:ext>
            </a:extLst>
          </a:blip>
          <a:srcRect l="4504" t="4231" r="2209" b="3980"/>
          <a:stretch/>
        </p:blipFill>
        <p:spPr>
          <a:xfrm>
            <a:off x="135305" y="52605"/>
            <a:ext cx="1155727" cy="1417273"/>
          </a:xfrm>
          <a:prstGeom prst="rect">
            <a:avLst/>
          </a:prstGeom>
        </p:spPr>
      </p:pic>
      <p:pic>
        <p:nvPicPr>
          <p:cNvPr id="43" name="Picture 42">
            <a:extLst>
              <a:ext uri="{FF2B5EF4-FFF2-40B4-BE49-F238E27FC236}">
                <a16:creationId xmlns:a16="http://schemas.microsoft.com/office/drawing/2014/main" id="{F99B428F-70C2-0A72-99B0-405941E157EB}"/>
              </a:ext>
            </a:extLst>
          </p:cNvPr>
          <p:cNvPicPr>
            <a:picLocks noChangeAspect="1"/>
          </p:cNvPicPr>
          <p:nvPr/>
        </p:nvPicPr>
        <p:blipFill>
          <a:blip r:embed="rId8">
            <a:extLst>
              <a:ext uri="{28A0092B-C50C-407E-A947-70E740481C1C}">
                <a14:useLocalDpi xmlns:a14="http://schemas.microsoft.com/office/drawing/2010/main" val="0"/>
              </a:ext>
            </a:extLst>
          </a:blip>
          <a:srcRect l="4504" t="4231" r="2209" b="3980"/>
          <a:stretch/>
        </p:blipFill>
        <p:spPr>
          <a:xfrm>
            <a:off x="1321013" y="78949"/>
            <a:ext cx="1155727" cy="1417273"/>
          </a:xfrm>
          <a:prstGeom prst="rect">
            <a:avLst/>
          </a:prstGeom>
        </p:spPr>
      </p:pic>
      <p:pic>
        <p:nvPicPr>
          <p:cNvPr id="44" name="Picture 43">
            <a:extLst>
              <a:ext uri="{FF2B5EF4-FFF2-40B4-BE49-F238E27FC236}">
                <a16:creationId xmlns:a16="http://schemas.microsoft.com/office/drawing/2014/main" id="{7AD0A821-90CA-05A7-F35F-9024EE69034B}"/>
              </a:ext>
            </a:extLst>
          </p:cNvPr>
          <p:cNvPicPr>
            <a:picLocks noChangeAspect="1"/>
          </p:cNvPicPr>
          <p:nvPr/>
        </p:nvPicPr>
        <p:blipFill>
          <a:blip r:embed="rId8">
            <a:extLst>
              <a:ext uri="{28A0092B-C50C-407E-A947-70E740481C1C}">
                <a14:useLocalDpi xmlns:a14="http://schemas.microsoft.com/office/drawing/2010/main" val="0"/>
              </a:ext>
            </a:extLst>
          </a:blip>
          <a:srcRect l="4504" t="4231" r="2209" b="3980"/>
          <a:stretch/>
        </p:blipFill>
        <p:spPr>
          <a:xfrm>
            <a:off x="2612468" y="78949"/>
            <a:ext cx="1155727" cy="1417273"/>
          </a:xfrm>
          <a:prstGeom prst="rect">
            <a:avLst/>
          </a:prstGeom>
        </p:spPr>
      </p:pic>
      <p:cxnSp>
        <p:nvCxnSpPr>
          <p:cNvPr id="5" name="Straight Connector 4">
            <a:extLst>
              <a:ext uri="{FF2B5EF4-FFF2-40B4-BE49-F238E27FC236}">
                <a16:creationId xmlns:a16="http://schemas.microsoft.com/office/drawing/2014/main" id="{7C3DF4BD-A363-5822-C36F-3857F6DD26EF}"/>
              </a:ext>
            </a:extLst>
          </p:cNvPr>
          <p:cNvCxnSpPr/>
          <p:nvPr/>
        </p:nvCxnSpPr>
        <p:spPr>
          <a:xfrm>
            <a:off x="5795925" y="0"/>
            <a:ext cx="83287" cy="6795083"/>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3F7C963-C37C-9CC1-01F6-9240629A710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94249" y="1366783"/>
            <a:ext cx="1078061" cy="1176067"/>
          </a:xfrm>
          <a:prstGeom prst="rect">
            <a:avLst/>
          </a:prstGeom>
        </p:spPr>
      </p:pic>
      <p:pic>
        <p:nvPicPr>
          <p:cNvPr id="9" name="Picture 8">
            <a:extLst>
              <a:ext uri="{FF2B5EF4-FFF2-40B4-BE49-F238E27FC236}">
                <a16:creationId xmlns:a16="http://schemas.microsoft.com/office/drawing/2014/main" id="{6A3C7D13-E55D-B25C-AA46-CED04035584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659865" y="-31776"/>
            <a:ext cx="3448480" cy="2220290"/>
          </a:xfrm>
          <a:prstGeom prst="rect">
            <a:avLst/>
          </a:prstGeom>
        </p:spPr>
      </p:pic>
      <p:pic>
        <p:nvPicPr>
          <p:cNvPr id="11" name="Picture 10">
            <a:extLst>
              <a:ext uri="{FF2B5EF4-FFF2-40B4-BE49-F238E27FC236}">
                <a16:creationId xmlns:a16="http://schemas.microsoft.com/office/drawing/2014/main" id="{C863ADA2-EA0B-74FA-0755-52D3511A0AD8}"/>
              </a:ext>
            </a:extLst>
          </p:cNvPr>
          <p:cNvPicPr>
            <a:picLocks noChangeAspect="1"/>
          </p:cNvPicPr>
          <p:nvPr/>
        </p:nvPicPr>
        <p:blipFill>
          <a:blip r:embed="rId4">
            <a:extLst>
              <a:ext uri="{28A0092B-C50C-407E-A947-70E740481C1C}">
                <a14:useLocalDpi xmlns:a14="http://schemas.microsoft.com/office/drawing/2010/main" val="0"/>
              </a:ext>
            </a:extLst>
          </a:blip>
          <a:srcRect t="8947" b="9457"/>
          <a:stretch/>
        </p:blipFill>
        <p:spPr>
          <a:xfrm>
            <a:off x="6848741" y="5550305"/>
            <a:ext cx="1464450" cy="896206"/>
          </a:xfrm>
          <a:prstGeom prst="rect">
            <a:avLst/>
          </a:prstGeom>
        </p:spPr>
      </p:pic>
      <p:pic>
        <p:nvPicPr>
          <p:cNvPr id="13" name="Picture 12">
            <a:extLst>
              <a:ext uri="{FF2B5EF4-FFF2-40B4-BE49-F238E27FC236}">
                <a16:creationId xmlns:a16="http://schemas.microsoft.com/office/drawing/2014/main" id="{5E8190A2-09A0-3200-0541-D892EED35D7E}"/>
              </a:ext>
            </a:extLst>
          </p:cNvPr>
          <p:cNvPicPr>
            <a:picLocks noChangeAspect="1"/>
          </p:cNvPicPr>
          <p:nvPr/>
        </p:nvPicPr>
        <p:blipFill>
          <a:blip r:embed="rId5">
            <a:extLst>
              <a:ext uri="{28A0092B-C50C-407E-A947-70E740481C1C}">
                <a14:useLocalDpi xmlns:a14="http://schemas.microsoft.com/office/drawing/2010/main" val="0"/>
              </a:ext>
            </a:extLst>
          </a:blip>
          <a:srcRect t="28885" b="29317"/>
          <a:stretch/>
        </p:blipFill>
        <p:spPr>
          <a:xfrm>
            <a:off x="10178172" y="5703944"/>
            <a:ext cx="1036319" cy="588927"/>
          </a:xfrm>
          <a:prstGeom prst="rect">
            <a:avLst/>
          </a:prstGeom>
        </p:spPr>
      </p:pic>
      <p:pic>
        <p:nvPicPr>
          <p:cNvPr id="15" name="Picture 14">
            <a:extLst>
              <a:ext uri="{FF2B5EF4-FFF2-40B4-BE49-F238E27FC236}">
                <a16:creationId xmlns:a16="http://schemas.microsoft.com/office/drawing/2014/main" id="{F38FA706-1108-CA73-8F43-703FFD754189}"/>
              </a:ext>
            </a:extLst>
          </p:cNvPr>
          <p:cNvPicPr>
            <a:picLocks noChangeAspect="1"/>
          </p:cNvPicPr>
          <p:nvPr/>
        </p:nvPicPr>
        <p:blipFill>
          <a:blip r:embed="rId7">
            <a:extLst>
              <a:ext uri="{28A0092B-C50C-407E-A947-70E740481C1C}">
                <a14:useLocalDpi xmlns:a14="http://schemas.microsoft.com/office/drawing/2010/main" val="0"/>
              </a:ext>
            </a:extLst>
          </a:blip>
          <a:srcRect l="2945" t="6540" b="6885"/>
          <a:stretch/>
        </p:blipFill>
        <p:spPr>
          <a:xfrm>
            <a:off x="10129993" y="4110580"/>
            <a:ext cx="1427184" cy="996326"/>
          </a:xfrm>
          <a:prstGeom prst="rect">
            <a:avLst/>
          </a:prstGeom>
        </p:spPr>
      </p:pic>
    </p:spTree>
    <p:extLst>
      <p:ext uri="{BB962C8B-B14F-4D97-AF65-F5344CB8AC3E}">
        <p14:creationId xmlns:p14="http://schemas.microsoft.com/office/powerpoint/2010/main" val="3166031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EF1FC-9ABD-9C16-2D32-2A3663EB436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94608B9-73C2-1FEA-F8A7-553CE99F9A4F}"/>
              </a:ext>
            </a:extLst>
          </p:cNvPr>
          <p:cNvPicPr>
            <a:picLocks noChangeAspect="1"/>
          </p:cNvPicPr>
          <p:nvPr/>
        </p:nvPicPr>
        <p:blipFill>
          <a:blip r:embed="rId2">
            <a:extLst>
              <a:ext uri="{28A0092B-C50C-407E-A947-70E740481C1C}">
                <a14:useLocalDpi xmlns:a14="http://schemas.microsoft.com/office/drawing/2010/main" val="0"/>
              </a:ext>
            </a:extLst>
          </a:blip>
          <a:srcRect t="8947" b="9457"/>
          <a:stretch/>
        </p:blipFill>
        <p:spPr>
          <a:xfrm>
            <a:off x="338511" y="3834348"/>
            <a:ext cx="1464450" cy="896206"/>
          </a:xfrm>
          <a:prstGeom prst="rect">
            <a:avLst/>
          </a:prstGeom>
        </p:spPr>
      </p:pic>
      <p:pic>
        <p:nvPicPr>
          <p:cNvPr id="7" name="Picture 6">
            <a:extLst>
              <a:ext uri="{FF2B5EF4-FFF2-40B4-BE49-F238E27FC236}">
                <a16:creationId xmlns:a16="http://schemas.microsoft.com/office/drawing/2014/main" id="{E9E02621-CF91-B69A-C695-65052D214DCB}"/>
              </a:ext>
            </a:extLst>
          </p:cNvPr>
          <p:cNvPicPr>
            <a:picLocks noChangeAspect="1"/>
          </p:cNvPicPr>
          <p:nvPr/>
        </p:nvPicPr>
        <p:blipFill>
          <a:blip r:embed="rId3">
            <a:extLst>
              <a:ext uri="{28A0092B-C50C-407E-A947-70E740481C1C}">
                <a14:useLocalDpi xmlns:a14="http://schemas.microsoft.com/office/drawing/2010/main" val="0"/>
              </a:ext>
            </a:extLst>
          </a:blip>
          <a:srcRect t="28885" b="29317"/>
          <a:stretch/>
        </p:blipFill>
        <p:spPr>
          <a:xfrm>
            <a:off x="4496886" y="5773755"/>
            <a:ext cx="1544326" cy="877621"/>
          </a:xfrm>
          <a:prstGeom prst="rect">
            <a:avLst/>
          </a:prstGeom>
        </p:spPr>
      </p:pic>
      <p:pic>
        <p:nvPicPr>
          <p:cNvPr id="17" name="Picture 16">
            <a:extLst>
              <a:ext uri="{FF2B5EF4-FFF2-40B4-BE49-F238E27FC236}">
                <a16:creationId xmlns:a16="http://schemas.microsoft.com/office/drawing/2014/main" id="{5186AF12-1D5C-2C8B-7D6B-C3BFE5BB02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34" y="4892205"/>
            <a:ext cx="1683258" cy="1759171"/>
          </a:xfrm>
          <a:prstGeom prst="rect">
            <a:avLst/>
          </a:prstGeom>
        </p:spPr>
      </p:pic>
      <p:pic>
        <p:nvPicPr>
          <p:cNvPr id="20" name="Picture 19">
            <a:extLst>
              <a:ext uri="{FF2B5EF4-FFF2-40B4-BE49-F238E27FC236}">
                <a16:creationId xmlns:a16="http://schemas.microsoft.com/office/drawing/2014/main" id="{32471E68-1B67-F58B-CDEA-D5B93D7949E0}"/>
              </a:ext>
            </a:extLst>
          </p:cNvPr>
          <p:cNvPicPr>
            <a:picLocks noChangeAspect="1"/>
          </p:cNvPicPr>
          <p:nvPr/>
        </p:nvPicPr>
        <p:blipFill>
          <a:blip r:embed="rId5"/>
          <a:stretch>
            <a:fillRect/>
          </a:stretch>
        </p:blipFill>
        <p:spPr>
          <a:xfrm>
            <a:off x="1006679" y="376763"/>
            <a:ext cx="4353886" cy="3246796"/>
          </a:xfrm>
          <a:prstGeom prst="rect">
            <a:avLst/>
          </a:prstGeom>
        </p:spPr>
      </p:pic>
      <p:pic>
        <p:nvPicPr>
          <p:cNvPr id="2" name="Picture 1">
            <a:extLst>
              <a:ext uri="{FF2B5EF4-FFF2-40B4-BE49-F238E27FC236}">
                <a16:creationId xmlns:a16="http://schemas.microsoft.com/office/drawing/2014/main" id="{1BD1AF07-ECE2-E8E6-A1E3-9699AEE772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2283" y="3834348"/>
            <a:ext cx="1648648" cy="1759172"/>
          </a:xfrm>
          <a:prstGeom prst="rect">
            <a:avLst/>
          </a:prstGeom>
        </p:spPr>
      </p:pic>
      <p:cxnSp>
        <p:nvCxnSpPr>
          <p:cNvPr id="4" name="Straight Connector 3">
            <a:extLst>
              <a:ext uri="{FF2B5EF4-FFF2-40B4-BE49-F238E27FC236}">
                <a16:creationId xmlns:a16="http://schemas.microsoft.com/office/drawing/2014/main" id="{DD3ED1BB-6341-1FBB-2505-E5AAFC2DF6EC}"/>
              </a:ext>
            </a:extLst>
          </p:cNvPr>
          <p:cNvCxnSpPr/>
          <p:nvPr/>
        </p:nvCxnSpPr>
        <p:spPr>
          <a:xfrm>
            <a:off x="6205057" y="0"/>
            <a:ext cx="69908" cy="6858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F9FCCCA-B563-4F9B-B98F-4A63CA309C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03177" y="3794767"/>
            <a:ext cx="1480457" cy="1615044"/>
          </a:xfrm>
          <a:prstGeom prst="rect">
            <a:avLst/>
          </a:prstGeom>
        </p:spPr>
      </p:pic>
      <p:pic>
        <p:nvPicPr>
          <p:cNvPr id="8" name="Picture 7">
            <a:extLst>
              <a:ext uri="{FF2B5EF4-FFF2-40B4-BE49-F238E27FC236}">
                <a16:creationId xmlns:a16="http://schemas.microsoft.com/office/drawing/2014/main" id="{96185CF2-B04D-435C-79EB-7D414B5523DD}"/>
              </a:ext>
            </a:extLst>
          </p:cNvPr>
          <p:cNvPicPr>
            <a:picLocks noChangeAspect="1"/>
          </p:cNvPicPr>
          <p:nvPr/>
        </p:nvPicPr>
        <p:blipFill>
          <a:blip r:embed="rId8">
            <a:extLst>
              <a:ext uri="{28A0092B-C50C-407E-A947-70E740481C1C}">
                <a14:useLocalDpi xmlns:a14="http://schemas.microsoft.com/office/drawing/2010/main" val="0"/>
              </a:ext>
            </a:extLst>
          </a:blip>
          <a:srcRect l="2945" t="6540" b="6885"/>
          <a:stretch/>
        </p:blipFill>
        <p:spPr>
          <a:xfrm>
            <a:off x="2243015" y="5773755"/>
            <a:ext cx="1427184" cy="996326"/>
          </a:xfrm>
          <a:prstGeom prst="rect">
            <a:avLst/>
          </a:prstGeom>
        </p:spPr>
      </p:pic>
      <p:pic>
        <p:nvPicPr>
          <p:cNvPr id="9" name="Picture 8">
            <a:extLst>
              <a:ext uri="{FF2B5EF4-FFF2-40B4-BE49-F238E27FC236}">
                <a16:creationId xmlns:a16="http://schemas.microsoft.com/office/drawing/2014/main" id="{5E6DF5F1-2DAE-884A-BB2F-FF9120EBABAB}"/>
              </a:ext>
            </a:extLst>
          </p:cNvPr>
          <p:cNvPicPr>
            <a:picLocks noChangeAspect="1"/>
          </p:cNvPicPr>
          <p:nvPr/>
        </p:nvPicPr>
        <p:blipFill>
          <a:blip r:embed="rId5"/>
          <a:stretch>
            <a:fillRect/>
          </a:stretch>
        </p:blipFill>
        <p:spPr>
          <a:xfrm>
            <a:off x="7400488" y="101324"/>
            <a:ext cx="4353886" cy="3246796"/>
          </a:xfrm>
          <a:prstGeom prst="rect">
            <a:avLst/>
          </a:prstGeom>
        </p:spPr>
      </p:pic>
      <p:pic>
        <p:nvPicPr>
          <p:cNvPr id="10" name="Picture 9">
            <a:extLst>
              <a:ext uri="{FF2B5EF4-FFF2-40B4-BE49-F238E27FC236}">
                <a16:creationId xmlns:a16="http://schemas.microsoft.com/office/drawing/2014/main" id="{78D06C8B-E3EB-0565-AB6A-40B8B95C3BCC}"/>
              </a:ext>
            </a:extLst>
          </p:cNvPr>
          <p:cNvPicPr>
            <a:picLocks noChangeAspect="1"/>
          </p:cNvPicPr>
          <p:nvPr/>
        </p:nvPicPr>
        <p:blipFill>
          <a:blip r:embed="rId2">
            <a:extLst>
              <a:ext uri="{28A0092B-C50C-407E-A947-70E740481C1C}">
                <a14:useLocalDpi xmlns:a14="http://schemas.microsoft.com/office/drawing/2010/main" val="0"/>
              </a:ext>
            </a:extLst>
          </a:blip>
          <a:srcRect t="8947" b="9457"/>
          <a:stretch/>
        </p:blipFill>
        <p:spPr>
          <a:xfrm>
            <a:off x="6433188" y="3429000"/>
            <a:ext cx="1464450" cy="896206"/>
          </a:xfrm>
          <a:prstGeom prst="rect">
            <a:avLst/>
          </a:prstGeom>
        </p:spPr>
      </p:pic>
      <p:pic>
        <p:nvPicPr>
          <p:cNvPr id="12" name="Picture 11">
            <a:extLst>
              <a:ext uri="{FF2B5EF4-FFF2-40B4-BE49-F238E27FC236}">
                <a16:creationId xmlns:a16="http://schemas.microsoft.com/office/drawing/2014/main" id="{9BE729BE-47AE-776A-2EBB-B758440867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3146" y="3402865"/>
            <a:ext cx="1648648" cy="1759172"/>
          </a:xfrm>
          <a:prstGeom prst="rect">
            <a:avLst/>
          </a:prstGeom>
        </p:spPr>
      </p:pic>
      <p:pic>
        <p:nvPicPr>
          <p:cNvPr id="14" name="Picture 13">
            <a:extLst>
              <a:ext uri="{FF2B5EF4-FFF2-40B4-BE49-F238E27FC236}">
                <a16:creationId xmlns:a16="http://schemas.microsoft.com/office/drawing/2014/main" id="{3221F9C1-A425-4FB9-EDB5-B7ABE98BD3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62336" y="3474929"/>
            <a:ext cx="1480457" cy="1615044"/>
          </a:xfrm>
          <a:prstGeom prst="rect">
            <a:avLst/>
          </a:prstGeom>
        </p:spPr>
      </p:pic>
      <p:pic>
        <p:nvPicPr>
          <p:cNvPr id="15" name="Picture 14">
            <a:extLst>
              <a:ext uri="{FF2B5EF4-FFF2-40B4-BE49-F238E27FC236}">
                <a16:creationId xmlns:a16="http://schemas.microsoft.com/office/drawing/2014/main" id="{7E505F5E-3A23-058C-ED37-2C8C0ABEFC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8970" y="4756618"/>
            <a:ext cx="1854176" cy="1937796"/>
          </a:xfrm>
          <a:prstGeom prst="rect">
            <a:avLst/>
          </a:prstGeom>
        </p:spPr>
      </p:pic>
      <p:pic>
        <p:nvPicPr>
          <p:cNvPr id="16" name="Picture 15">
            <a:extLst>
              <a:ext uri="{FF2B5EF4-FFF2-40B4-BE49-F238E27FC236}">
                <a16:creationId xmlns:a16="http://schemas.microsoft.com/office/drawing/2014/main" id="{F27D9E8F-5B3A-8E81-3B1F-E86A08CC3FBF}"/>
              </a:ext>
            </a:extLst>
          </p:cNvPr>
          <p:cNvPicPr>
            <a:picLocks noChangeAspect="1"/>
          </p:cNvPicPr>
          <p:nvPr/>
        </p:nvPicPr>
        <p:blipFill>
          <a:blip r:embed="rId8">
            <a:extLst>
              <a:ext uri="{28A0092B-C50C-407E-A947-70E740481C1C}">
                <a14:useLocalDpi xmlns:a14="http://schemas.microsoft.com/office/drawing/2010/main" val="0"/>
              </a:ext>
            </a:extLst>
          </a:blip>
          <a:srcRect l="2945" t="6540" b="6885"/>
          <a:stretch/>
        </p:blipFill>
        <p:spPr>
          <a:xfrm>
            <a:off x="8699091" y="5570055"/>
            <a:ext cx="1427184" cy="996326"/>
          </a:xfrm>
          <a:prstGeom prst="rect">
            <a:avLst/>
          </a:prstGeom>
        </p:spPr>
      </p:pic>
      <p:pic>
        <p:nvPicPr>
          <p:cNvPr id="18" name="Picture 17">
            <a:extLst>
              <a:ext uri="{FF2B5EF4-FFF2-40B4-BE49-F238E27FC236}">
                <a16:creationId xmlns:a16="http://schemas.microsoft.com/office/drawing/2014/main" id="{D2AA7375-17A7-B956-FCD9-15F2449198F8}"/>
              </a:ext>
            </a:extLst>
          </p:cNvPr>
          <p:cNvPicPr>
            <a:picLocks noChangeAspect="1"/>
          </p:cNvPicPr>
          <p:nvPr/>
        </p:nvPicPr>
        <p:blipFill>
          <a:blip r:embed="rId3">
            <a:extLst>
              <a:ext uri="{28A0092B-C50C-407E-A947-70E740481C1C}">
                <a14:useLocalDpi xmlns:a14="http://schemas.microsoft.com/office/drawing/2010/main" val="0"/>
              </a:ext>
            </a:extLst>
          </a:blip>
          <a:srcRect t="28885" b="29317"/>
          <a:stretch/>
        </p:blipFill>
        <p:spPr>
          <a:xfrm>
            <a:off x="10462840" y="5570055"/>
            <a:ext cx="1544326" cy="877621"/>
          </a:xfrm>
          <a:prstGeom prst="rect">
            <a:avLst/>
          </a:prstGeom>
        </p:spPr>
      </p:pic>
    </p:spTree>
    <p:extLst>
      <p:ext uri="{BB962C8B-B14F-4D97-AF65-F5344CB8AC3E}">
        <p14:creationId xmlns:p14="http://schemas.microsoft.com/office/powerpoint/2010/main" val="1659920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474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34A515-7B49-F19A-7CDF-74E23ECEA328}"/>
              </a:ext>
            </a:extLst>
          </p:cNvPr>
          <p:cNvSpPr txBox="1"/>
          <p:nvPr/>
        </p:nvSpPr>
        <p:spPr>
          <a:xfrm>
            <a:off x="287382" y="218567"/>
            <a:ext cx="11807987" cy="4093428"/>
          </a:xfrm>
          <a:prstGeom prst="rect">
            <a:avLst/>
          </a:prstGeom>
          <a:noFill/>
        </p:spPr>
        <p:txBody>
          <a:bodyPr wrap="square" rtlCol="0">
            <a:spAutoFit/>
          </a:bodyPr>
          <a:lstStyle/>
          <a:p>
            <a:r>
              <a:rPr lang="vi-VN" sz="6000" b="1" dirty="0">
                <a:solidFill>
                  <a:srgbClr val="FF0000"/>
                </a:solidFill>
              </a:rPr>
              <a:t> </a:t>
            </a:r>
            <a:r>
              <a:rPr lang="vi-VN" sz="4000" b="1" dirty="0">
                <a:solidFill>
                  <a:srgbClr val="FF0000"/>
                </a:solidFill>
              </a:rPr>
              <a:t> </a:t>
            </a:r>
            <a:r>
              <a:rPr lang="en-US" sz="4000" b="1" dirty="0">
                <a:solidFill>
                  <a:srgbClr val="FF0000"/>
                </a:solidFill>
              </a:rPr>
              <a:t>2. </a:t>
            </a:r>
            <a:r>
              <a:rPr lang="vi-VN" sz="4000" b="1" dirty="0">
                <a:solidFill>
                  <a:srgbClr val="FF0000"/>
                </a:solidFill>
              </a:rPr>
              <a:t> Phương pháp và hình thức tổ chức:</a:t>
            </a:r>
            <a:endParaRPr lang="vi-VN" sz="4000" dirty="0">
              <a:solidFill>
                <a:srgbClr val="FF0000"/>
              </a:solidFill>
            </a:endParaRPr>
          </a:p>
          <a:p>
            <a:r>
              <a:rPr lang="vi-VN" sz="4000" b="1" dirty="0">
                <a:solidFill>
                  <a:srgbClr val="FF0000"/>
                </a:solidFill>
              </a:rPr>
              <a:t>a. Biến đổi khí hậu:</a:t>
            </a:r>
            <a:endParaRPr lang="vi-VN" sz="4000" dirty="0">
              <a:solidFill>
                <a:srgbClr val="FF0000"/>
              </a:solidFill>
            </a:endParaRPr>
          </a:p>
          <a:p>
            <a:r>
              <a:rPr lang="vi-VN" sz="4000" dirty="0">
                <a:solidFill>
                  <a:srgbClr val="FF0000"/>
                </a:solidFill>
              </a:rPr>
              <a:t> – Vậy để biết được hiện tượng biến đổi khí hậu gây ra tác hại gì cho cuộc sống của chúng ta</a:t>
            </a:r>
            <a:r>
              <a:rPr lang="en-GB" sz="4000" dirty="0">
                <a:solidFill>
                  <a:srgbClr val="FF0000"/>
                </a:solidFill>
              </a:rPr>
              <a:t>,</a:t>
            </a:r>
            <a:r>
              <a:rPr lang="vi-VN" sz="4000" dirty="0">
                <a:solidFill>
                  <a:srgbClr val="FF0000"/>
                </a:solidFill>
              </a:rPr>
              <a:t> cô và các con cùng quan sát với cô về một số hình ảnh biến đổi khí hậu.</a:t>
            </a:r>
          </a:p>
        </p:txBody>
      </p:sp>
    </p:spTree>
    <p:extLst>
      <p:ext uri="{BB962C8B-B14F-4D97-AF65-F5344CB8AC3E}">
        <p14:creationId xmlns:p14="http://schemas.microsoft.com/office/powerpoint/2010/main" val="285021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CAFC4A-D197-F19A-D035-CE40DD72BE64}"/>
              </a:ext>
            </a:extLst>
          </p:cNvPr>
          <p:cNvSpPr txBox="1"/>
          <p:nvPr/>
        </p:nvSpPr>
        <p:spPr>
          <a:xfrm>
            <a:off x="1532508" y="2066795"/>
            <a:ext cx="9126984" cy="1785104"/>
          </a:xfrm>
          <a:prstGeom prst="rect">
            <a:avLst/>
          </a:prstGeom>
          <a:noFill/>
        </p:spPr>
        <p:txBody>
          <a:bodyPr wrap="square" rtlCol="0">
            <a:spAutoFit/>
          </a:bodyPr>
          <a:lstStyle/>
          <a:p>
            <a:r>
              <a:rPr lang="en-US" sz="5500" dirty="0">
                <a:solidFill>
                  <a:srgbClr val="00B050"/>
                </a:solidFill>
              </a:rPr>
              <a:t>Q</a:t>
            </a:r>
            <a:r>
              <a:rPr lang="vi-VN" sz="5500" dirty="0">
                <a:solidFill>
                  <a:srgbClr val="00B050"/>
                </a:solidFill>
              </a:rPr>
              <a:t>uan sát hình ảnh đất bị khô cằn, nứt nẻ</a:t>
            </a:r>
          </a:p>
        </p:txBody>
      </p:sp>
    </p:spTree>
    <p:extLst>
      <p:ext uri="{BB962C8B-B14F-4D97-AF65-F5344CB8AC3E}">
        <p14:creationId xmlns:p14="http://schemas.microsoft.com/office/powerpoint/2010/main" val="134438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084F05-6803-4666-EC6C-283B634C6CFD}"/>
              </a:ext>
            </a:extLst>
          </p:cNvPr>
          <p:cNvSpPr/>
          <p:nvPr/>
        </p:nvSpPr>
        <p:spPr>
          <a:xfrm>
            <a:off x="816745" y="150921"/>
            <a:ext cx="12165226" cy="630942"/>
          </a:xfrm>
          <a:prstGeom prst="rect">
            <a:avLst/>
          </a:prstGeom>
        </p:spPr>
        <p:txBody>
          <a:bodyPr wrap="square">
            <a:spAutoFit/>
          </a:bodyPr>
          <a:lstStyle/>
          <a:p>
            <a:r>
              <a:rPr lang="vi-VN" sz="3500" dirty="0">
                <a:solidFill>
                  <a:srgbClr val="002060"/>
                </a:solidFill>
              </a:rPr>
              <a:t>+ Các con nhìn thấy gì qua hình ảnh này nào?</a:t>
            </a:r>
          </a:p>
        </p:txBody>
      </p:sp>
      <p:pic>
        <p:nvPicPr>
          <p:cNvPr id="3" name="Picture 2">
            <a:extLst>
              <a:ext uri="{FF2B5EF4-FFF2-40B4-BE49-F238E27FC236}">
                <a16:creationId xmlns:a16="http://schemas.microsoft.com/office/drawing/2014/main" id="{04065F7F-7D2A-BF7C-3578-B099179C4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737" y="1174239"/>
            <a:ext cx="9403092" cy="5383315"/>
          </a:xfrm>
          <a:prstGeom prst="rect">
            <a:avLst/>
          </a:prstGeom>
        </p:spPr>
      </p:pic>
    </p:spTree>
    <p:extLst>
      <p:ext uri="{BB962C8B-B14F-4D97-AF65-F5344CB8AC3E}">
        <p14:creationId xmlns:p14="http://schemas.microsoft.com/office/powerpoint/2010/main" val="396942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D641C8-2BFB-1974-DF7B-B78EE89DF55D}"/>
              </a:ext>
            </a:extLst>
          </p:cNvPr>
          <p:cNvSpPr/>
          <p:nvPr/>
        </p:nvSpPr>
        <p:spPr>
          <a:xfrm>
            <a:off x="474617" y="300272"/>
            <a:ext cx="11242765" cy="1477328"/>
          </a:xfrm>
          <a:prstGeom prst="rect">
            <a:avLst/>
          </a:prstGeom>
        </p:spPr>
        <p:txBody>
          <a:bodyPr wrap="square">
            <a:spAutoFit/>
          </a:bodyPr>
          <a:lstStyle/>
          <a:p>
            <a:r>
              <a:rPr lang="vi-VN" sz="3000" dirty="0">
                <a:solidFill>
                  <a:srgbClr val="FF0000"/>
                </a:solidFill>
              </a:rPr>
              <a:t>+ À, đây là hình ảnh đất bị khô cằn nứt nẻ là do hiện tượng nóng lên của trái đất làm khô cạn nguồn nước, nắng nóng kéo dài dẫn đến hạn hán làm ảnh hưởng rất lớn đến cuộc sống của chúng ta.</a:t>
            </a:r>
          </a:p>
        </p:txBody>
      </p:sp>
      <p:sp>
        <p:nvSpPr>
          <p:cNvPr id="3" name="Rectangle 2">
            <a:extLst>
              <a:ext uri="{FF2B5EF4-FFF2-40B4-BE49-F238E27FC236}">
                <a16:creationId xmlns:a16="http://schemas.microsoft.com/office/drawing/2014/main" id="{EE02C370-412F-B87B-2EA7-336B52DAABA1}"/>
              </a:ext>
            </a:extLst>
          </p:cNvPr>
          <p:cNvSpPr/>
          <p:nvPr/>
        </p:nvSpPr>
        <p:spPr>
          <a:xfrm>
            <a:off x="554558" y="2696281"/>
            <a:ext cx="4489883" cy="1015663"/>
          </a:xfrm>
          <a:prstGeom prst="rect">
            <a:avLst/>
          </a:prstGeom>
        </p:spPr>
        <p:txBody>
          <a:bodyPr wrap="square">
            <a:spAutoFit/>
          </a:bodyPr>
          <a:lstStyle/>
          <a:p>
            <a:r>
              <a:rPr lang="vi-VN" sz="3000" dirty="0">
                <a:solidFill>
                  <a:srgbClr val="00B050"/>
                </a:solidFill>
              </a:rPr>
              <a:t>+ Khi nắng nóng kéo dài thì điều gì xảy ra nào?</a:t>
            </a:r>
          </a:p>
        </p:txBody>
      </p:sp>
      <p:sp>
        <p:nvSpPr>
          <p:cNvPr id="4" name="Rectangle 3">
            <a:extLst>
              <a:ext uri="{FF2B5EF4-FFF2-40B4-BE49-F238E27FC236}">
                <a16:creationId xmlns:a16="http://schemas.microsoft.com/office/drawing/2014/main" id="{5D0F4137-705F-9A65-B9F0-A51FA627B7DA}"/>
              </a:ext>
            </a:extLst>
          </p:cNvPr>
          <p:cNvSpPr/>
          <p:nvPr/>
        </p:nvSpPr>
        <p:spPr>
          <a:xfrm>
            <a:off x="554558" y="4446125"/>
            <a:ext cx="8554607" cy="1015663"/>
          </a:xfrm>
          <a:prstGeom prst="rect">
            <a:avLst/>
          </a:prstGeom>
        </p:spPr>
        <p:txBody>
          <a:bodyPr wrap="square">
            <a:spAutoFit/>
          </a:bodyPr>
          <a:lstStyle/>
          <a:p>
            <a:r>
              <a:rPr lang="vi-VN" sz="3000" dirty="0">
                <a:solidFill>
                  <a:srgbClr val="7030A0"/>
                </a:solidFill>
              </a:rPr>
              <a:t>+ Khi nắng nóng kéo dài thì dẫn đến hạn hán và ảnh hưởng rất nhiều đến cuộc sống của chúng ta</a:t>
            </a:r>
          </a:p>
        </p:txBody>
      </p:sp>
    </p:spTree>
    <p:extLst>
      <p:ext uri="{BB962C8B-B14F-4D97-AF65-F5344CB8AC3E}">
        <p14:creationId xmlns:p14="http://schemas.microsoft.com/office/powerpoint/2010/main" val="5677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down)">
                                      <p:cBhvr>
                                        <p:cTn id="19" dur="580">
                                          <p:stCondLst>
                                            <p:cond delay="0"/>
                                          </p:stCondLst>
                                        </p:cTn>
                                        <p:tgtEl>
                                          <p:spTgt spid="4">
                                            <p:txEl>
                                              <p:pRg st="0" end="0"/>
                                            </p:txEl>
                                          </p:spTgt>
                                        </p:tgtEl>
                                      </p:cBhvr>
                                    </p:animEffect>
                                    <p:anim calcmode="lin" valueType="num">
                                      <p:cBhvr>
                                        <p:cTn id="20"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xEl>
                                              <p:pRg st="0" end="0"/>
                                            </p:txEl>
                                          </p:spTgt>
                                        </p:tgtEl>
                                      </p:cBhvr>
                                      <p:to x="100000" y="60000"/>
                                    </p:animScale>
                                    <p:animScale>
                                      <p:cBhvr>
                                        <p:cTn id="26" dur="166" decel="50000">
                                          <p:stCondLst>
                                            <p:cond delay="676"/>
                                          </p:stCondLst>
                                        </p:cTn>
                                        <p:tgtEl>
                                          <p:spTgt spid="4">
                                            <p:txEl>
                                              <p:pRg st="0" end="0"/>
                                            </p:txEl>
                                          </p:spTgt>
                                        </p:tgtEl>
                                      </p:cBhvr>
                                      <p:to x="100000" y="100000"/>
                                    </p:animScale>
                                    <p:animScale>
                                      <p:cBhvr>
                                        <p:cTn id="27" dur="26">
                                          <p:stCondLst>
                                            <p:cond delay="1312"/>
                                          </p:stCondLst>
                                        </p:cTn>
                                        <p:tgtEl>
                                          <p:spTgt spid="4">
                                            <p:txEl>
                                              <p:pRg st="0" end="0"/>
                                            </p:txEl>
                                          </p:spTgt>
                                        </p:tgtEl>
                                      </p:cBhvr>
                                      <p:to x="100000" y="80000"/>
                                    </p:animScale>
                                    <p:animScale>
                                      <p:cBhvr>
                                        <p:cTn id="28" dur="166" decel="50000">
                                          <p:stCondLst>
                                            <p:cond delay="1338"/>
                                          </p:stCondLst>
                                        </p:cTn>
                                        <p:tgtEl>
                                          <p:spTgt spid="4">
                                            <p:txEl>
                                              <p:pRg st="0" end="0"/>
                                            </p:txEl>
                                          </p:spTgt>
                                        </p:tgtEl>
                                      </p:cBhvr>
                                      <p:to x="100000" y="100000"/>
                                    </p:animScale>
                                    <p:animScale>
                                      <p:cBhvr>
                                        <p:cTn id="29" dur="26">
                                          <p:stCondLst>
                                            <p:cond delay="1642"/>
                                          </p:stCondLst>
                                        </p:cTn>
                                        <p:tgtEl>
                                          <p:spTgt spid="4">
                                            <p:txEl>
                                              <p:pRg st="0" end="0"/>
                                            </p:txEl>
                                          </p:spTgt>
                                        </p:tgtEl>
                                      </p:cBhvr>
                                      <p:to x="100000" y="90000"/>
                                    </p:animScale>
                                    <p:animScale>
                                      <p:cBhvr>
                                        <p:cTn id="30" dur="166" decel="50000">
                                          <p:stCondLst>
                                            <p:cond delay="1668"/>
                                          </p:stCondLst>
                                        </p:cTn>
                                        <p:tgtEl>
                                          <p:spTgt spid="4">
                                            <p:txEl>
                                              <p:pRg st="0" end="0"/>
                                            </p:txEl>
                                          </p:spTgt>
                                        </p:tgtEl>
                                      </p:cBhvr>
                                      <p:to x="100000" y="100000"/>
                                    </p:animScale>
                                    <p:animScale>
                                      <p:cBhvr>
                                        <p:cTn id="31" dur="26">
                                          <p:stCondLst>
                                            <p:cond delay="1808"/>
                                          </p:stCondLst>
                                        </p:cTn>
                                        <p:tgtEl>
                                          <p:spTgt spid="4">
                                            <p:txEl>
                                              <p:pRg st="0" end="0"/>
                                            </p:txEl>
                                          </p:spTgt>
                                        </p:tgtEl>
                                      </p:cBhvr>
                                      <p:to x="100000" y="95000"/>
                                    </p:animScale>
                                    <p:animScale>
                                      <p:cBhvr>
                                        <p:cTn id="32"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537631-11D1-E16F-624E-8EAEE3CBC0C5}"/>
              </a:ext>
            </a:extLst>
          </p:cNvPr>
          <p:cNvSpPr txBox="1"/>
          <p:nvPr/>
        </p:nvSpPr>
        <p:spPr>
          <a:xfrm>
            <a:off x="2209800" y="269190"/>
            <a:ext cx="7045593" cy="1015663"/>
          </a:xfrm>
          <a:prstGeom prst="rect">
            <a:avLst/>
          </a:prstGeom>
          <a:noFill/>
        </p:spPr>
        <p:txBody>
          <a:bodyPr wrap="square" rtlCol="0">
            <a:spAutoFit/>
          </a:bodyPr>
          <a:lstStyle/>
          <a:p>
            <a:r>
              <a:rPr lang="vi-VN" sz="3000" dirty="0">
                <a:solidFill>
                  <a:srgbClr val="FF0000"/>
                </a:solidFill>
              </a:rPr>
              <a:t>– Cho trẻ xem hiện tượng băng tan</a:t>
            </a:r>
          </a:p>
          <a:p>
            <a:r>
              <a:rPr lang="vi-VN" sz="3000" dirty="0">
                <a:solidFill>
                  <a:srgbClr val="FF0000"/>
                </a:solidFill>
              </a:rPr>
              <a:t>+ Cô cùng trẻ trò chuyện về hình ảnh</a:t>
            </a:r>
          </a:p>
        </p:txBody>
      </p:sp>
      <p:pic>
        <p:nvPicPr>
          <p:cNvPr id="3" name="Picture 2">
            <a:extLst>
              <a:ext uri="{FF2B5EF4-FFF2-40B4-BE49-F238E27FC236}">
                <a16:creationId xmlns:a16="http://schemas.microsoft.com/office/drawing/2014/main" id="{79F700BF-E550-84EE-3CBC-2D27B51DCF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6967" y="1284853"/>
            <a:ext cx="8773180" cy="5467792"/>
          </a:xfrm>
          <a:prstGeom prst="rect">
            <a:avLst/>
          </a:prstGeom>
        </p:spPr>
      </p:pic>
    </p:spTree>
    <p:extLst>
      <p:ext uri="{BB962C8B-B14F-4D97-AF65-F5344CB8AC3E}">
        <p14:creationId xmlns:p14="http://schemas.microsoft.com/office/powerpoint/2010/main" val="108155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D06BC5-3E32-0DDA-1D9B-4BAF093EF846}"/>
              </a:ext>
            </a:extLst>
          </p:cNvPr>
          <p:cNvSpPr/>
          <p:nvPr/>
        </p:nvSpPr>
        <p:spPr>
          <a:xfrm>
            <a:off x="372291" y="139566"/>
            <a:ext cx="11706497" cy="1246495"/>
          </a:xfrm>
          <a:prstGeom prst="rect">
            <a:avLst/>
          </a:prstGeom>
        </p:spPr>
        <p:txBody>
          <a:bodyPr wrap="square">
            <a:spAutoFit/>
          </a:bodyPr>
          <a:lstStyle/>
          <a:p>
            <a:r>
              <a:rPr lang="vi-VN" sz="2500" dirty="0">
                <a:solidFill>
                  <a:srgbClr val="0070C0"/>
                </a:solidFill>
              </a:rPr>
              <a:t>+ Đây tản</a:t>
            </a:r>
            <a:r>
              <a:rPr lang="en-GB" sz="2500" dirty="0">
                <a:solidFill>
                  <a:srgbClr val="0070C0"/>
                </a:solidFill>
              </a:rPr>
              <a:t>g</a:t>
            </a:r>
            <a:r>
              <a:rPr lang="vi-VN" sz="2500" dirty="0">
                <a:solidFill>
                  <a:srgbClr val="0070C0"/>
                </a:solidFill>
              </a:rPr>
              <a:t> băng có từ hàng ngàn năm ở Bắc Cực, do hiện tượng biến đổi khí hậu nên tản băng đang dần dần tan ra thành những tảng băng nhỏ và người ta gọi là hiện tượng băng tan đấy các con</a:t>
            </a:r>
          </a:p>
        </p:txBody>
      </p:sp>
      <p:sp>
        <p:nvSpPr>
          <p:cNvPr id="3" name="Rectangle 2">
            <a:extLst>
              <a:ext uri="{FF2B5EF4-FFF2-40B4-BE49-F238E27FC236}">
                <a16:creationId xmlns:a16="http://schemas.microsoft.com/office/drawing/2014/main" id="{3076BC3A-38E0-6E38-58FC-A77276F490C1}"/>
              </a:ext>
            </a:extLst>
          </p:cNvPr>
          <p:cNvSpPr/>
          <p:nvPr/>
        </p:nvSpPr>
        <p:spPr>
          <a:xfrm>
            <a:off x="372291" y="2135274"/>
            <a:ext cx="9296400" cy="1015663"/>
          </a:xfrm>
          <a:prstGeom prst="rect">
            <a:avLst/>
          </a:prstGeom>
        </p:spPr>
        <p:txBody>
          <a:bodyPr wrap="square">
            <a:spAutoFit/>
          </a:bodyPr>
          <a:lstStyle/>
          <a:p>
            <a:r>
              <a:rPr lang="vi-VN" sz="3000" dirty="0">
                <a:solidFill>
                  <a:srgbClr val="FF0000"/>
                </a:solidFill>
              </a:rPr>
              <a:t>+ Khi hiện tượng băng tan xuất hiện thì điều gì xảy ra nào các con?</a:t>
            </a:r>
          </a:p>
        </p:txBody>
      </p:sp>
      <p:sp>
        <p:nvSpPr>
          <p:cNvPr id="4" name="Rectangle 3">
            <a:extLst>
              <a:ext uri="{FF2B5EF4-FFF2-40B4-BE49-F238E27FC236}">
                <a16:creationId xmlns:a16="http://schemas.microsoft.com/office/drawing/2014/main" id="{9A7EDF4B-153C-F32C-FC6D-B936DB997911}"/>
              </a:ext>
            </a:extLst>
          </p:cNvPr>
          <p:cNvSpPr/>
          <p:nvPr/>
        </p:nvSpPr>
        <p:spPr>
          <a:xfrm>
            <a:off x="141516" y="3534013"/>
            <a:ext cx="11277600" cy="3323987"/>
          </a:xfrm>
          <a:prstGeom prst="rect">
            <a:avLst/>
          </a:prstGeom>
        </p:spPr>
        <p:txBody>
          <a:bodyPr wrap="square">
            <a:spAutoFit/>
          </a:bodyPr>
          <a:lstStyle/>
          <a:p>
            <a:r>
              <a:rPr lang="vi-VN" sz="3000" dirty="0">
                <a:solidFill>
                  <a:srgbClr val="00B0F0"/>
                </a:solidFill>
              </a:rPr>
              <a:t>+ Hiện tượng băng tan xuất hiện dẫn đến mực nước biển dâng cao, gây ngập úng ở các vùng không chỉ vậy hiện tượng băng tan xuất hiện còn làm cho nhiệt độ nước biển và đại dương ấm lên, đây chính là nguyên nhân tiếp sức cho những cơn bão đấy các con. Chính vì vậy mà trong những năm gần đây số lượng cơn bão tăng lên rất nhiều so với những năm trước đây đấy các con.</a:t>
            </a:r>
          </a:p>
        </p:txBody>
      </p:sp>
    </p:spTree>
    <p:extLst>
      <p:ext uri="{BB962C8B-B14F-4D97-AF65-F5344CB8AC3E}">
        <p14:creationId xmlns:p14="http://schemas.microsoft.com/office/powerpoint/2010/main" val="211336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down)">
                                      <p:cBhvr>
                                        <p:cTn id="19" dur="580">
                                          <p:stCondLst>
                                            <p:cond delay="0"/>
                                          </p:stCondLst>
                                        </p:cTn>
                                        <p:tgtEl>
                                          <p:spTgt spid="4">
                                            <p:txEl>
                                              <p:pRg st="0" end="0"/>
                                            </p:txEl>
                                          </p:spTgt>
                                        </p:tgtEl>
                                      </p:cBhvr>
                                    </p:animEffect>
                                    <p:anim calcmode="lin" valueType="num">
                                      <p:cBhvr>
                                        <p:cTn id="20"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xEl>
                                              <p:pRg st="0" end="0"/>
                                            </p:txEl>
                                          </p:spTgt>
                                        </p:tgtEl>
                                      </p:cBhvr>
                                      <p:to x="100000" y="60000"/>
                                    </p:animScale>
                                    <p:animScale>
                                      <p:cBhvr>
                                        <p:cTn id="26" dur="166" decel="50000">
                                          <p:stCondLst>
                                            <p:cond delay="676"/>
                                          </p:stCondLst>
                                        </p:cTn>
                                        <p:tgtEl>
                                          <p:spTgt spid="4">
                                            <p:txEl>
                                              <p:pRg st="0" end="0"/>
                                            </p:txEl>
                                          </p:spTgt>
                                        </p:tgtEl>
                                      </p:cBhvr>
                                      <p:to x="100000" y="100000"/>
                                    </p:animScale>
                                    <p:animScale>
                                      <p:cBhvr>
                                        <p:cTn id="27" dur="26">
                                          <p:stCondLst>
                                            <p:cond delay="1312"/>
                                          </p:stCondLst>
                                        </p:cTn>
                                        <p:tgtEl>
                                          <p:spTgt spid="4">
                                            <p:txEl>
                                              <p:pRg st="0" end="0"/>
                                            </p:txEl>
                                          </p:spTgt>
                                        </p:tgtEl>
                                      </p:cBhvr>
                                      <p:to x="100000" y="80000"/>
                                    </p:animScale>
                                    <p:animScale>
                                      <p:cBhvr>
                                        <p:cTn id="28" dur="166" decel="50000">
                                          <p:stCondLst>
                                            <p:cond delay="1338"/>
                                          </p:stCondLst>
                                        </p:cTn>
                                        <p:tgtEl>
                                          <p:spTgt spid="4">
                                            <p:txEl>
                                              <p:pRg st="0" end="0"/>
                                            </p:txEl>
                                          </p:spTgt>
                                        </p:tgtEl>
                                      </p:cBhvr>
                                      <p:to x="100000" y="100000"/>
                                    </p:animScale>
                                    <p:animScale>
                                      <p:cBhvr>
                                        <p:cTn id="29" dur="26">
                                          <p:stCondLst>
                                            <p:cond delay="1642"/>
                                          </p:stCondLst>
                                        </p:cTn>
                                        <p:tgtEl>
                                          <p:spTgt spid="4">
                                            <p:txEl>
                                              <p:pRg st="0" end="0"/>
                                            </p:txEl>
                                          </p:spTgt>
                                        </p:tgtEl>
                                      </p:cBhvr>
                                      <p:to x="100000" y="90000"/>
                                    </p:animScale>
                                    <p:animScale>
                                      <p:cBhvr>
                                        <p:cTn id="30" dur="166" decel="50000">
                                          <p:stCondLst>
                                            <p:cond delay="1668"/>
                                          </p:stCondLst>
                                        </p:cTn>
                                        <p:tgtEl>
                                          <p:spTgt spid="4">
                                            <p:txEl>
                                              <p:pRg st="0" end="0"/>
                                            </p:txEl>
                                          </p:spTgt>
                                        </p:tgtEl>
                                      </p:cBhvr>
                                      <p:to x="100000" y="100000"/>
                                    </p:animScale>
                                    <p:animScale>
                                      <p:cBhvr>
                                        <p:cTn id="31" dur="26">
                                          <p:stCondLst>
                                            <p:cond delay="1808"/>
                                          </p:stCondLst>
                                        </p:cTn>
                                        <p:tgtEl>
                                          <p:spTgt spid="4">
                                            <p:txEl>
                                              <p:pRg st="0" end="0"/>
                                            </p:txEl>
                                          </p:spTgt>
                                        </p:tgtEl>
                                      </p:cBhvr>
                                      <p:to x="100000" y="95000"/>
                                    </p:animScale>
                                    <p:animScale>
                                      <p:cBhvr>
                                        <p:cTn id="32"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16FF00-BA2B-8F4C-36BF-3F76603FD484}"/>
              </a:ext>
            </a:extLst>
          </p:cNvPr>
          <p:cNvSpPr/>
          <p:nvPr/>
        </p:nvSpPr>
        <p:spPr>
          <a:xfrm>
            <a:off x="152400" y="270251"/>
            <a:ext cx="12039600" cy="1246495"/>
          </a:xfrm>
          <a:prstGeom prst="rect">
            <a:avLst/>
          </a:prstGeom>
        </p:spPr>
        <p:txBody>
          <a:bodyPr wrap="square">
            <a:spAutoFit/>
          </a:bodyPr>
          <a:lstStyle/>
          <a:p>
            <a:r>
              <a:rPr lang="vi-VN" sz="2500" dirty="0">
                <a:solidFill>
                  <a:srgbClr val="FF0000"/>
                </a:solidFill>
              </a:rPr>
              <a:t>+ Khi khí hậu biến đổi thì ngoài việc trái đ</a:t>
            </a:r>
            <a:r>
              <a:rPr lang="en-GB" sz="2500" dirty="0">
                <a:solidFill>
                  <a:srgbClr val="FF0000"/>
                </a:solidFill>
              </a:rPr>
              <a:t>ấ</a:t>
            </a:r>
            <a:r>
              <a:rPr lang="vi-VN" sz="2500" dirty="0">
                <a:solidFill>
                  <a:srgbClr val="FF0000"/>
                </a:solidFill>
              </a:rPr>
              <a:t>t nóng lên, hiện tượng băng tan, ngoài ra còn rất là nhiều hiện tượng thiên tai khác như: cháy rừng, sạt lở, làm ảnh hưởng rất lớn đến cuộc sống của chúng ta đó.</a:t>
            </a:r>
          </a:p>
        </p:txBody>
      </p:sp>
      <p:pic>
        <p:nvPicPr>
          <p:cNvPr id="3" name="Picture 2">
            <a:extLst>
              <a:ext uri="{FF2B5EF4-FFF2-40B4-BE49-F238E27FC236}">
                <a16:creationId xmlns:a16="http://schemas.microsoft.com/office/drawing/2014/main" id="{7225C068-7ED5-4B66-5950-00328A607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6851" y="1449020"/>
            <a:ext cx="8113469" cy="5408979"/>
          </a:xfrm>
          <a:prstGeom prst="rect">
            <a:avLst/>
          </a:prstGeom>
        </p:spPr>
      </p:pic>
    </p:spTree>
    <p:extLst>
      <p:ext uri="{BB962C8B-B14F-4D97-AF65-F5344CB8AC3E}">
        <p14:creationId xmlns:p14="http://schemas.microsoft.com/office/powerpoint/2010/main" val="362875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751</Words>
  <Application>Microsoft Office PowerPoint</Application>
  <PresentationFormat>Widescreen</PresentationFormat>
  <Paragraphs>40</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Time New Roman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12</cp:revision>
  <dcterms:created xsi:type="dcterms:W3CDTF">2025-04-19T09:20:40Z</dcterms:created>
  <dcterms:modified xsi:type="dcterms:W3CDTF">2025-04-20T17:13:10Z</dcterms:modified>
</cp:coreProperties>
</file>