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71" r:id="rId9"/>
    <p:sldId id="273" r:id="rId10"/>
  </p:sldIdLst>
  <p:sldSz cx="18288000" cy="10287000"/>
  <p:notesSz cx="6858000" cy="9144000"/>
  <p:embeddedFontLst>
    <p:embeddedFont>
      <p:font typeface="Dancing Script Bold" panose="020B0604020202020204" charset="0"/>
      <p:regular r:id="rId11"/>
    </p:embeddedFont>
    <p:embeddedFont>
      <p:font typeface="Dynapuff Condensed" panose="020B0604020202020204" charset="0"/>
      <p:regular r:id="rId12"/>
    </p:embeddedFont>
    <p:embeddedFont>
      <p:font typeface="Maven Pro Bold" panose="020B0604020202020204" charset="0"/>
      <p:regular r:id="rId13"/>
    </p:embeddedFont>
    <p:embeddedFont>
      <p:font typeface="Paytone One"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svg"/><Relationship Id="rId7"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8.svg"/><Relationship Id="rId7" Type="http://schemas.openxmlformats.org/officeDocument/2006/relationships/image" Target="../media/image18.jp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3.jpg"/><Relationship Id="rId5" Type="http://schemas.openxmlformats.org/officeDocument/2006/relationships/image" Target="../media/image4.svg"/><Relationship Id="rId10" Type="http://schemas.openxmlformats.org/officeDocument/2006/relationships/image" Target="../media/image22.jpg"/><Relationship Id="rId4" Type="http://schemas.openxmlformats.org/officeDocument/2006/relationships/image" Target="../media/image3.png"/><Relationship Id="rId9" Type="http://schemas.openxmlformats.org/officeDocument/2006/relationships/image" Target="../media/image21.svg"/><Relationship Id="rId14" Type="http://schemas.openxmlformats.org/officeDocument/2006/relationships/image" Target="../media/image26.jp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0.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8.jpg"/><Relationship Id="rId5" Type="http://schemas.openxmlformats.org/officeDocument/2006/relationships/image" Target="../media/image4.svg"/><Relationship Id="rId10" Type="http://schemas.openxmlformats.org/officeDocument/2006/relationships/image" Target="../media/image27.jpg"/><Relationship Id="rId4" Type="http://schemas.openxmlformats.org/officeDocument/2006/relationships/image" Target="../media/image3.png"/><Relationship Id="rId9" Type="http://schemas.openxmlformats.org/officeDocument/2006/relationships/image" Target="../media/image21.svg"/><Relationship Id="rId14" Type="http://schemas.openxmlformats.org/officeDocument/2006/relationships/image" Target="../media/image31.jpg"/></Relationships>
</file>

<file path=ppt/slides/_rels/slide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FDA"/>
        </a:solidFill>
        <a:effectLst/>
      </p:bgPr>
    </p:bg>
    <p:spTree>
      <p:nvGrpSpPr>
        <p:cNvPr id="1" name=""/>
        <p:cNvGrpSpPr/>
        <p:nvPr/>
      </p:nvGrpSpPr>
      <p:grpSpPr>
        <a:xfrm>
          <a:off x="0" y="0"/>
          <a:ext cx="0" cy="0"/>
          <a:chOff x="0" y="0"/>
          <a:chExt cx="0" cy="0"/>
        </a:xfrm>
      </p:grpSpPr>
      <p:sp>
        <p:nvSpPr>
          <p:cNvPr id="2" name="Freeform 2"/>
          <p:cNvSpPr/>
          <p:nvPr/>
        </p:nvSpPr>
        <p:spPr>
          <a:xfrm>
            <a:off x="-664261" y="6677503"/>
            <a:ext cx="6103108" cy="4114800"/>
          </a:xfrm>
          <a:custGeom>
            <a:avLst/>
            <a:gdLst/>
            <a:ahLst/>
            <a:cxnLst/>
            <a:rect l="l" t="t" r="r" b="b"/>
            <a:pathLst>
              <a:path w="6103108" h="4114800">
                <a:moveTo>
                  <a:pt x="0" y="0"/>
                </a:moveTo>
                <a:lnTo>
                  <a:pt x="6103109" y="0"/>
                </a:lnTo>
                <a:lnTo>
                  <a:pt x="61031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flipV="1">
            <a:off x="12184892" y="-1028700"/>
            <a:ext cx="6103108" cy="4114800"/>
          </a:xfrm>
          <a:custGeom>
            <a:avLst/>
            <a:gdLst/>
            <a:ahLst/>
            <a:cxnLst/>
            <a:rect l="l" t="t" r="r" b="b"/>
            <a:pathLst>
              <a:path w="6103108" h="4114800">
                <a:moveTo>
                  <a:pt x="6103108" y="4114800"/>
                </a:moveTo>
                <a:lnTo>
                  <a:pt x="0" y="4114800"/>
                </a:lnTo>
                <a:lnTo>
                  <a:pt x="0" y="0"/>
                </a:lnTo>
                <a:lnTo>
                  <a:pt x="6103108" y="0"/>
                </a:lnTo>
                <a:lnTo>
                  <a:pt x="6103108"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4458525" y="7264204"/>
            <a:ext cx="8261144" cy="660847"/>
          </a:xfrm>
          <a:prstGeom prst="rect">
            <a:avLst/>
          </a:prstGeom>
        </p:spPr>
        <p:txBody>
          <a:bodyPr lIns="0" tIns="0" rIns="0" bIns="0" rtlCol="0" anchor="t">
            <a:spAutoFit/>
          </a:bodyPr>
          <a:lstStyle/>
          <a:p>
            <a:pPr marL="0" lvl="0" indent="0" algn="ctr">
              <a:lnSpc>
                <a:spcPts val="5482"/>
              </a:lnSpc>
              <a:spcBef>
                <a:spcPct val="0"/>
              </a:spcBef>
            </a:pPr>
            <a:r>
              <a:rPr lang="en-US" sz="3654" b="1" spc="109" dirty="0" err="1">
                <a:solidFill>
                  <a:srgbClr val="3F3E3A"/>
                </a:solidFill>
                <a:latin typeface="Dancing Script Bold"/>
                <a:ea typeface="Dancing Script Bold"/>
                <a:cs typeface="Dancing Script Bold"/>
                <a:sym typeface="Dancing Script Bold"/>
              </a:rPr>
              <a:t>Lớp</a:t>
            </a:r>
            <a:r>
              <a:rPr lang="en-US" sz="3654" b="1" spc="109" dirty="0">
                <a:solidFill>
                  <a:srgbClr val="3F3E3A"/>
                </a:solidFill>
                <a:latin typeface="Dancing Script Bold"/>
                <a:ea typeface="Dancing Script Bold"/>
                <a:cs typeface="Dancing Script Bold"/>
                <a:sym typeface="Dancing Script Bold"/>
              </a:rPr>
              <a:t> </a:t>
            </a:r>
            <a:r>
              <a:rPr lang="en-US" sz="3654" b="1" spc="109" dirty="0" err="1">
                <a:solidFill>
                  <a:srgbClr val="3F3E3A"/>
                </a:solidFill>
                <a:latin typeface="Dancing Script Bold"/>
                <a:ea typeface="Dancing Script Bold"/>
                <a:cs typeface="Dancing Script Bold"/>
                <a:sym typeface="Dancing Script Bold"/>
              </a:rPr>
              <a:t>mẫu</a:t>
            </a:r>
            <a:r>
              <a:rPr lang="en-US" sz="3654" b="1" spc="109" dirty="0">
                <a:solidFill>
                  <a:srgbClr val="3F3E3A"/>
                </a:solidFill>
                <a:latin typeface="Dancing Script Bold"/>
                <a:ea typeface="Dancing Script Bold"/>
                <a:cs typeface="Dancing Script Bold"/>
                <a:sym typeface="Dancing Script Bold"/>
              </a:rPr>
              <a:t> </a:t>
            </a:r>
            <a:r>
              <a:rPr lang="en-US" sz="3654" b="1" spc="109" dirty="0" err="1">
                <a:solidFill>
                  <a:srgbClr val="3F3E3A"/>
                </a:solidFill>
                <a:latin typeface="Dancing Script Bold"/>
                <a:ea typeface="Dancing Script Bold"/>
                <a:cs typeface="Dancing Script Bold"/>
                <a:sym typeface="Dancing Script Bold"/>
              </a:rPr>
              <a:t>giáo</a:t>
            </a:r>
            <a:r>
              <a:rPr lang="en-US" sz="3654" b="1" spc="109" dirty="0">
                <a:solidFill>
                  <a:srgbClr val="3F3E3A"/>
                </a:solidFill>
                <a:latin typeface="Dancing Script Bold"/>
                <a:ea typeface="Dancing Script Bold"/>
                <a:cs typeface="Dancing Script Bold"/>
                <a:sym typeface="Dancing Script Bold"/>
              </a:rPr>
              <a:t> </a:t>
            </a:r>
            <a:r>
              <a:rPr lang="en-US" sz="3654" b="1" spc="109" dirty="0" err="1">
                <a:solidFill>
                  <a:srgbClr val="3F3E3A"/>
                </a:solidFill>
                <a:latin typeface="Dancing Script Bold"/>
                <a:ea typeface="Dancing Script Bold"/>
                <a:cs typeface="Dancing Script Bold"/>
                <a:sym typeface="Dancing Script Bold"/>
              </a:rPr>
              <a:t>lớn</a:t>
            </a:r>
            <a:r>
              <a:rPr lang="en-US" sz="3654" b="1" spc="109" dirty="0">
                <a:solidFill>
                  <a:srgbClr val="3F3E3A"/>
                </a:solidFill>
                <a:latin typeface="Dancing Script Bold"/>
                <a:ea typeface="Dancing Script Bold"/>
                <a:cs typeface="Dancing Script Bold"/>
                <a:sym typeface="Dancing Script Bold"/>
              </a:rPr>
              <a:t> A4</a:t>
            </a:r>
          </a:p>
        </p:txBody>
      </p:sp>
      <p:sp>
        <p:nvSpPr>
          <p:cNvPr id="5" name="Freeform 5"/>
          <p:cNvSpPr/>
          <p:nvPr/>
        </p:nvSpPr>
        <p:spPr>
          <a:xfrm>
            <a:off x="14254823" y="-455023"/>
            <a:ext cx="5040401" cy="4114800"/>
          </a:xfrm>
          <a:custGeom>
            <a:avLst/>
            <a:gdLst/>
            <a:ahLst/>
            <a:cxnLst/>
            <a:rect l="l" t="t" r="r" b="b"/>
            <a:pathLst>
              <a:path w="5040401" h="4114800">
                <a:moveTo>
                  <a:pt x="0" y="0"/>
                </a:moveTo>
                <a:lnTo>
                  <a:pt x="5040401" y="0"/>
                </a:lnTo>
                <a:lnTo>
                  <a:pt x="504040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572605" y="6043612"/>
            <a:ext cx="2369825" cy="2300885"/>
          </a:xfrm>
          <a:custGeom>
            <a:avLst/>
            <a:gdLst/>
            <a:ahLst/>
            <a:cxnLst/>
            <a:rect l="l" t="t" r="r" b="b"/>
            <a:pathLst>
              <a:path w="2369825" h="2300885">
                <a:moveTo>
                  <a:pt x="0" y="0"/>
                </a:moveTo>
                <a:lnTo>
                  <a:pt x="2369825" y="0"/>
                </a:lnTo>
                <a:lnTo>
                  <a:pt x="2369825" y="2300885"/>
                </a:lnTo>
                <a:lnTo>
                  <a:pt x="0" y="23008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401448" y="4838010"/>
            <a:ext cx="18780351" cy="1524000"/>
          </a:xfrm>
          <a:prstGeom prst="rect">
            <a:avLst/>
          </a:prstGeom>
        </p:spPr>
        <p:txBody>
          <a:bodyPr lIns="0" tIns="0" rIns="0" bIns="0" rtlCol="0" anchor="t">
            <a:spAutoFit/>
          </a:bodyPr>
          <a:lstStyle/>
          <a:p>
            <a:pPr marL="0" lvl="0" indent="0" algn="ctr">
              <a:lnSpc>
                <a:spcPts val="11999"/>
              </a:lnSpc>
              <a:spcBef>
                <a:spcPct val="0"/>
              </a:spcBef>
            </a:pPr>
            <a:r>
              <a:rPr lang="en-US" sz="9999" b="1" spc="99" dirty="0">
                <a:solidFill>
                  <a:srgbClr val="000000"/>
                </a:solidFill>
                <a:latin typeface="Maven Pro Bold"/>
                <a:ea typeface="Maven Pro Bold"/>
                <a:cs typeface="Maven Pro Bold"/>
                <a:sym typeface="Maven Pro Bold"/>
              </a:rPr>
              <a:t>BIỂN BÁO GIAO THÔNG</a:t>
            </a:r>
          </a:p>
        </p:txBody>
      </p:sp>
      <p:sp>
        <p:nvSpPr>
          <p:cNvPr id="8" name="TextBox 8"/>
          <p:cNvSpPr txBox="1"/>
          <p:nvPr/>
        </p:nvSpPr>
        <p:spPr>
          <a:xfrm>
            <a:off x="2266024" y="-18903"/>
            <a:ext cx="14882464" cy="1143000"/>
          </a:xfrm>
          <a:prstGeom prst="rect">
            <a:avLst/>
          </a:prstGeom>
        </p:spPr>
        <p:txBody>
          <a:bodyPr lIns="0" tIns="0" rIns="0" bIns="0" rtlCol="0" anchor="t">
            <a:spAutoFit/>
          </a:bodyPr>
          <a:lstStyle/>
          <a:p>
            <a:pPr algn="ctr">
              <a:lnSpc>
                <a:spcPts val="4560"/>
              </a:lnSpc>
            </a:pPr>
            <a:r>
              <a:rPr lang="en-US" sz="3800" spc="114" dirty="0">
                <a:solidFill>
                  <a:srgbClr val="000000"/>
                </a:solidFill>
                <a:latin typeface="Paytone One"/>
                <a:ea typeface="Paytone One"/>
                <a:cs typeface="Paytone One"/>
                <a:sym typeface="Paytone One"/>
              </a:rPr>
              <a:t>UBND QUẬN LONG BIÊN</a:t>
            </a:r>
          </a:p>
          <a:p>
            <a:pPr marL="0" lvl="0" indent="0" algn="ctr">
              <a:lnSpc>
                <a:spcPts val="4560"/>
              </a:lnSpc>
              <a:spcBef>
                <a:spcPct val="0"/>
              </a:spcBef>
            </a:pPr>
            <a:r>
              <a:rPr lang="en-US" sz="3800" spc="114" dirty="0">
                <a:solidFill>
                  <a:srgbClr val="000000"/>
                </a:solidFill>
                <a:latin typeface="Paytone One"/>
                <a:ea typeface="Paytone One"/>
                <a:cs typeface="Paytone One"/>
                <a:sym typeface="Paytone One"/>
              </a:rPr>
              <a:t>TRƯỜNG MẦM NON HOA HƯỚNG DƯƠNG</a:t>
            </a:r>
          </a:p>
        </p:txBody>
      </p:sp>
      <p:sp>
        <p:nvSpPr>
          <p:cNvPr id="9" name="Freeform 9"/>
          <p:cNvSpPr/>
          <p:nvPr/>
        </p:nvSpPr>
        <p:spPr>
          <a:xfrm flipV="1">
            <a:off x="0" y="0"/>
            <a:ext cx="4114800" cy="4114800"/>
          </a:xfrm>
          <a:custGeom>
            <a:avLst/>
            <a:gdLst/>
            <a:ahLst/>
            <a:cxnLst/>
            <a:rect l="l" t="t" r="r" b="b"/>
            <a:pathLst>
              <a:path w="4114800" h="4114800">
                <a:moveTo>
                  <a:pt x="0" y="4114800"/>
                </a:moveTo>
                <a:lnTo>
                  <a:pt x="4114800" y="4114800"/>
                </a:lnTo>
                <a:lnTo>
                  <a:pt x="4114800" y="0"/>
                </a:lnTo>
                <a:lnTo>
                  <a:pt x="0" y="0"/>
                </a:lnTo>
                <a:lnTo>
                  <a:pt x="0" y="411480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flipH="1">
            <a:off x="14418111" y="6172200"/>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11" name="Picture 10">
            <a:extLst>
              <a:ext uri="{FF2B5EF4-FFF2-40B4-BE49-F238E27FC236}">
                <a16:creationId xmlns:a16="http://schemas.microsoft.com/office/drawing/2014/main" id="{C6FC58D2-7C1C-0504-72EF-C9B7BCC2C7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15200" y="1425160"/>
            <a:ext cx="2971792" cy="2971792"/>
          </a:xfrm>
          <a:prstGeom prst="rect">
            <a:avLst/>
          </a:prstGeom>
        </p:spPr>
      </p:pic>
      <p:sp>
        <p:nvSpPr>
          <p:cNvPr id="13" name="TextBox 12">
            <a:extLst>
              <a:ext uri="{FF2B5EF4-FFF2-40B4-BE49-F238E27FC236}">
                <a16:creationId xmlns:a16="http://schemas.microsoft.com/office/drawing/2014/main" id="{E95D2BF2-5BE1-EC6B-0447-2FD1C3988685}"/>
              </a:ext>
            </a:extLst>
          </p:cNvPr>
          <p:cNvSpPr txBox="1"/>
          <p:nvPr/>
        </p:nvSpPr>
        <p:spPr>
          <a:xfrm>
            <a:off x="3200400" y="9334500"/>
            <a:ext cx="9983336" cy="477054"/>
          </a:xfrm>
          <a:prstGeom prst="rect">
            <a:avLst/>
          </a:prstGeom>
          <a:noFill/>
        </p:spPr>
        <p:txBody>
          <a:bodyPr wrap="square">
            <a:spAutoFit/>
          </a:bodyPr>
          <a:lstStyle/>
          <a:p>
            <a:pPr algn="ctr" eaLnBrk="1" hangingPunct="1"/>
            <a:r>
              <a:rPr lang="en-US" altLang="en-US" sz="2500" b="1" dirty="0" err="1">
                <a:solidFill>
                  <a:srgbClr val="002060"/>
                </a:solidFill>
                <a:latin typeface="Times New Roman" panose="02020603050405020304" pitchFamily="18" charset="0"/>
              </a:rPr>
              <a:t>Năm</a:t>
            </a:r>
            <a:r>
              <a:rPr lang="en-US" altLang="en-US" sz="2500" b="1" dirty="0">
                <a:solidFill>
                  <a:srgbClr val="002060"/>
                </a:solidFill>
                <a:latin typeface="Times New Roman" panose="02020603050405020304" pitchFamily="18" charset="0"/>
              </a:rPr>
              <a:t> </a:t>
            </a:r>
            <a:r>
              <a:rPr lang="en-US" altLang="en-US" sz="2500" b="1" dirty="0" err="1">
                <a:solidFill>
                  <a:srgbClr val="002060"/>
                </a:solidFill>
                <a:latin typeface="Times New Roman" panose="02020603050405020304" pitchFamily="18" charset="0"/>
              </a:rPr>
              <a:t>học</a:t>
            </a:r>
            <a:r>
              <a:rPr lang="en-US" altLang="en-US" sz="2500" b="1" dirty="0">
                <a:solidFill>
                  <a:srgbClr val="002060"/>
                </a:solidFill>
                <a:latin typeface="Times New Roman" panose="02020603050405020304" pitchFamily="18" charset="0"/>
              </a:rPr>
              <a:t>: 2024-2025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FDA"/>
        </a:solidFill>
        <a:effectLst/>
      </p:bgPr>
    </p:bg>
    <p:spTree>
      <p:nvGrpSpPr>
        <p:cNvPr id="1" name=""/>
        <p:cNvGrpSpPr/>
        <p:nvPr/>
      </p:nvGrpSpPr>
      <p:grpSpPr>
        <a:xfrm>
          <a:off x="0" y="0"/>
          <a:ext cx="0" cy="0"/>
          <a:chOff x="0" y="0"/>
          <a:chExt cx="0" cy="0"/>
        </a:xfrm>
      </p:grpSpPr>
      <p:sp>
        <p:nvSpPr>
          <p:cNvPr id="2" name="Freeform 2"/>
          <p:cNvSpPr/>
          <p:nvPr/>
        </p:nvSpPr>
        <p:spPr>
          <a:xfrm>
            <a:off x="0" y="61722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flipV="1">
            <a:off x="14425139" y="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3">
            <a:extLst>
              <a:ext uri="{FF2B5EF4-FFF2-40B4-BE49-F238E27FC236}">
                <a16:creationId xmlns:a16="http://schemas.microsoft.com/office/drawing/2014/main" id="{B18EE0B1-1073-4D5D-9D02-0A041A30BEF0}"/>
              </a:ext>
            </a:extLst>
          </p:cNvPr>
          <p:cNvSpPr txBox="1"/>
          <p:nvPr/>
        </p:nvSpPr>
        <p:spPr>
          <a:xfrm>
            <a:off x="762000" y="647700"/>
            <a:ext cx="9144000" cy="984885"/>
          </a:xfrm>
          <a:prstGeom prst="rect">
            <a:avLst/>
          </a:prstGeom>
          <a:noFill/>
        </p:spPr>
        <p:txBody>
          <a:bodyPr wrap="square" rtlCol="0">
            <a:spAutoFit/>
          </a:bodyPr>
          <a:lstStyle/>
          <a:p>
            <a:r>
              <a:rPr lang="en-GB" sz="5800" b="1" dirty="0">
                <a:solidFill>
                  <a:srgbClr val="FF0000"/>
                </a:solidFill>
                <a:latin typeface="Times New Roman" panose="02020603050405020304" pitchFamily="18" charset="0"/>
                <a:cs typeface="Times New Roman" panose="02020603050405020304" pitchFamily="18" charset="0"/>
              </a:rPr>
              <a:t>BIỂN BÁO CẤM</a:t>
            </a:r>
          </a:p>
        </p:txBody>
      </p:sp>
      <p:pic>
        <p:nvPicPr>
          <p:cNvPr id="20" name="Picture 19">
            <a:extLst>
              <a:ext uri="{FF2B5EF4-FFF2-40B4-BE49-F238E27FC236}">
                <a16:creationId xmlns:a16="http://schemas.microsoft.com/office/drawing/2014/main" id="{18766B6E-0561-DC28-15EB-1EBEF3DAE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748" y="1961061"/>
            <a:ext cx="2362200" cy="2362200"/>
          </a:xfrm>
          <a:prstGeom prst="rect">
            <a:avLst/>
          </a:prstGeom>
        </p:spPr>
      </p:pic>
      <p:pic>
        <p:nvPicPr>
          <p:cNvPr id="24" name="Picture 23">
            <a:extLst>
              <a:ext uri="{FF2B5EF4-FFF2-40B4-BE49-F238E27FC236}">
                <a16:creationId xmlns:a16="http://schemas.microsoft.com/office/drawing/2014/main" id="{0BFA7862-6463-B280-5120-EDE8088DC1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663" y="1898378"/>
            <a:ext cx="2286000" cy="2286000"/>
          </a:xfrm>
          <a:prstGeom prst="rect">
            <a:avLst/>
          </a:prstGeom>
        </p:spPr>
      </p:pic>
      <p:pic>
        <p:nvPicPr>
          <p:cNvPr id="26" name="Picture 25">
            <a:extLst>
              <a:ext uri="{FF2B5EF4-FFF2-40B4-BE49-F238E27FC236}">
                <a16:creationId xmlns:a16="http://schemas.microsoft.com/office/drawing/2014/main" id="{29F7CAD7-9F4E-1D6E-9798-1AA07C3F60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0923" y="2128082"/>
            <a:ext cx="1974301" cy="1986718"/>
          </a:xfrm>
          <a:prstGeom prst="rect">
            <a:avLst/>
          </a:prstGeom>
        </p:spPr>
      </p:pic>
      <p:pic>
        <p:nvPicPr>
          <p:cNvPr id="30" name="Picture 29">
            <a:extLst>
              <a:ext uri="{FF2B5EF4-FFF2-40B4-BE49-F238E27FC236}">
                <a16:creationId xmlns:a16="http://schemas.microsoft.com/office/drawing/2014/main" id="{B185E00C-E086-F216-B284-4D02C2BCCF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53883" y="1898378"/>
            <a:ext cx="2286000" cy="2286000"/>
          </a:xfrm>
          <a:prstGeom prst="rect">
            <a:avLst/>
          </a:prstGeom>
        </p:spPr>
      </p:pic>
      <p:pic>
        <p:nvPicPr>
          <p:cNvPr id="32" name="Picture 31">
            <a:extLst>
              <a:ext uri="{FF2B5EF4-FFF2-40B4-BE49-F238E27FC236}">
                <a16:creationId xmlns:a16="http://schemas.microsoft.com/office/drawing/2014/main" id="{FF594928-A987-19C5-4342-D3318A2526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82860" y="2001706"/>
            <a:ext cx="2347591" cy="2321555"/>
          </a:xfrm>
          <a:prstGeom prst="rect">
            <a:avLst/>
          </a:prstGeom>
        </p:spPr>
      </p:pic>
      <p:sp>
        <p:nvSpPr>
          <p:cNvPr id="33" name="TextBox 32">
            <a:extLst>
              <a:ext uri="{FF2B5EF4-FFF2-40B4-BE49-F238E27FC236}">
                <a16:creationId xmlns:a16="http://schemas.microsoft.com/office/drawing/2014/main" id="{19AF0EAC-01F3-D207-B683-E860EDB33EC9}"/>
              </a:ext>
            </a:extLst>
          </p:cNvPr>
          <p:cNvSpPr txBox="1"/>
          <p:nvPr/>
        </p:nvSpPr>
        <p:spPr>
          <a:xfrm>
            <a:off x="1905000" y="4838700"/>
            <a:ext cx="16002000" cy="3877985"/>
          </a:xfrm>
          <a:prstGeom prst="rect">
            <a:avLst/>
          </a:prstGeom>
          <a:noFill/>
        </p:spPr>
        <p:txBody>
          <a:bodyPr wrap="square" rtlCol="0">
            <a:spAutoFit/>
          </a:bodyPr>
          <a:lstStyle/>
          <a:p>
            <a:pPr algn="l"/>
            <a:r>
              <a:rPr lang="vi-VN" sz="3800" b="0" i="0" dirty="0">
                <a:solidFill>
                  <a:srgbClr val="333333"/>
                </a:solidFill>
                <a:effectLst/>
                <a:latin typeface="Time New Roman"/>
              </a:rPr>
              <a:t> - Đặc điểm: Biển báo cấm có dạng hình tròn, đều có viền đỏ, nền màu trắng, trên nền có hình vẽ màu đen đặc trưng cho điều cấm hoặc hạn chế sự đi lại của phương tiện cơ giới, thô sơ và người đi bộ. Riêng biển báo “Cấm đi ngược chiều” có nền màu đỏ và vạch trắng ở giữa và “Biển báo cấm” không có hình.</a:t>
            </a:r>
          </a:p>
          <a:p>
            <a:pPr algn="l"/>
            <a:r>
              <a:rPr lang="vi-VN" sz="3800" b="0" i="0" dirty="0">
                <a:solidFill>
                  <a:srgbClr val="333333"/>
                </a:solidFill>
                <a:effectLst/>
                <a:latin typeface="Time New Roman"/>
              </a:rPr>
              <a:t>- Nội dung của biển báo cấm là nhằm báo điều cấm hoặc hạn chế mà người sử dụng đường phải tuyệt đối tuân theo.</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80">
                                          <p:stCondLst>
                                            <p:cond delay="0"/>
                                          </p:stCondLst>
                                        </p:cTn>
                                        <p:tgtEl>
                                          <p:spTgt spid="30"/>
                                        </p:tgtEl>
                                      </p:cBhvr>
                                    </p:animEffect>
                                    <p:anim calcmode="lin" valueType="num">
                                      <p:cBhvr>
                                        <p:cTn id="35"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40" dur="26">
                                          <p:stCondLst>
                                            <p:cond delay="650"/>
                                          </p:stCondLst>
                                        </p:cTn>
                                        <p:tgtEl>
                                          <p:spTgt spid="30"/>
                                        </p:tgtEl>
                                      </p:cBhvr>
                                      <p:to x="100000" y="60000"/>
                                    </p:animScale>
                                    <p:animScale>
                                      <p:cBhvr>
                                        <p:cTn id="41" dur="166" decel="50000">
                                          <p:stCondLst>
                                            <p:cond delay="676"/>
                                          </p:stCondLst>
                                        </p:cTn>
                                        <p:tgtEl>
                                          <p:spTgt spid="30"/>
                                        </p:tgtEl>
                                      </p:cBhvr>
                                      <p:to x="100000" y="100000"/>
                                    </p:animScale>
                                    <p:animScale>
                                      <p:cBhvr>
                                        <p:cTn id="42" dur="26">
                                          <p:stCondLst>
                                            <p:cond delay="1312"/>
                                          </p:stCondLst>
                                        </p:cTn>
                                        <p:tgtEl>
                                          <p:spTgt spid="30"/>
                                        </p:tgtEl>
                                      </p:cBhvr>
                                      <p:to x="100000" y="80000"/>
                                    </p:animScale>
                                    <p:animScale>
                                      <p:cBhvr>
                                        <p:cTn id="43" dur="166" decel="50000">
                                          <p:stCondLst>
                                            <p:cond delay="1338"/>
                                          </p:stCondLst>
                                        </p:cTn>
                                        <p:tgtEl>
                                          <p:spTgt spid="30"/>
                                        </p:tgtEl>
                                      </p:cBhvr>
                                      <p:to x="100000" y="100000"/>
                                    </p:animScale>
                                    <p:animScale>
                                      <p:cBhvr>
                                        <p:cTn id="44" dur="26">
                                          <p:stCondLst>
                                            <p:cond delay="1642"/>
                                          </p:stCondLst>
                                        </p:cTn>
                                        <p:tgtEl>
                                          <p:spTgt spid="30"/>
                                        </p:tgtEl>
                                      </p:cBhvr>
                                      <p:to x="100000" y="90000"/>
                                    </p:animScale>
                                    <p:animScale>
                                      <p:cBhvr>
                                        <p:cTn id="45" dur="166" decel="50000">
                                          <p:stCondLst>
                                            <p:cond delay="1668"/>
                                          </p:stCondLst>
                                        </p:cTn>
                                        <p:tgtEl>
                                          <p:spTgt spid="30"/>
                                        </p:tgtEl>
                                      </p:cBhvr>
                                      <p:to x="100000" y="100000"/>
                                    </p:animScale>
                                    <p:animScale>
                                      <p:cBhvr>
                                        <p:cTn id="46" dur="26">
                                          <p:stCondLst>
                                            <p:cond delay="1808"/>
                                          </p:stCondLst>
                                        </p:cTn>
                                        <p:tgtEl>
                                          <p:spTgt spid="30"/>
                                        </p:tgtEl>
                                      </p:cBhvr>
                                      <p:to x="100000" y="95000"/>
                                    </p:animScale>
                                    <p:animScale>
                                      <p:cBhvr>
                                        <p:cTn id="47" dur="166" decel="50000">
                                          <p:stCondLst>
                                            <p:cond delay="1834"/>
                                          </p:stCondLst>
                                        </p:cTn>
                                        <p:tgtEl>
                                          <p:spTgt spid="30"/>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FDA"/>
        </a:solidFill>
        <a:effectLst/>
      </p:bgPr>
    </p:bg>
    <p:spTree>
      <p:nvGrpSpPr>
        <p:cNvPr id="1" name=""/>
        <p:cNvGrpSpPr/>
        <p:nvPr/>
      </p:nvGrpSpPr>
      <p:grpSpPr>
        <a:xfrm>
          <a:off x="0" y="0"/>
          <a:ext cx="0" cy="0"/>
          <a:chOff x="0" y="0"/>
          <a:chExt cx="0" cy="0"/>
        </a:xfrm>
      </p:grpSpPr>
      <p:sp>
        <p:nvSpPr>
          <p:cNvPr id="2" name="Freeform 2"/>
          <p:cNvSpPr/>
          <p:nvPr/>
        </p:nvSpPr>
        <p:spPr>
          <a:xfrm>
            <a:off x="0" y="61722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flipV="1">
            <a:off x="14425139" y="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3">
            <a:extLst>
              <a:ext uri="{FF2B5EF4-FFF2-40B4-BE49-F238E27FC236}">
                <a16:creationId xmlns:a16="http://schemas.microsoft.com/office/drawing/2014/main" id="{E37D2D7A-5D6F-3690-DCF3-68242CDA1F70}"/>
              </a:ext>
            </a:extLst>
          </p:cNvPr>
          <p:cNvSpPr txBox="1"/>
          <p:nvPr/>
        </p:nvSpPr>
        <p:spPr>
          <a:xfrm>
            <a:off x="762000" y="647700"/>
            <a:ext cx="9144000" cy="984885"/>
          </a:xfrm>
          <a:prstGeom prst="rect">
            <a:avLst/>
          </a:prstGeom>
          <a:noFill/>
        </p:spPr>
        <p:txBody>
          <a:bodyPr wrap="square" rtlCol="0">
            <a:spAutoFit/>
          </a:bodyPr>
          <a:lstStyle/>
          <a:p>
            <a:r>
              <a:rPr lang="en-GB" sz="5800" b="1" dirty="0">
                <a:solidFill>
                  <a:srgbClr val="FF0000"/>
                </a:solidFill>
                <a:latin typeface="Times New Roman" panose="02020603050405020304" pitchFamily="18" charset="0"/>
                <a:cs typeface="Times New Roman" panose="02020603050405020304" pitchFamily="18" charset="0"/>
              </a:rPr>
              <a:t>BIỂN BÁO NGUY HIỂM</a:t>
            </a:r>
          </a:p>
        </p:txBody>
      </p:sp>
      <p:pic>
        <p:nvPicPr>
          <p:cNvPr id="6" name="Picture 5">
            <a:extLst>
              <a:ext uri="{FF2B5EF4-FFF2-40B4-BE49-F238E27FC236}">
                <a16:creationId xmlns:a16="http://schemas.microsoft.com/office/drawing/2014/main" id="{B36C3A1E-856F-FDCC-C5C0-F49FB2AD5A4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82800" y="1866900"/>
            <a:ext cx="2200275" cy="1914525"/>
          </a:xfrm>
          <a:prstGeom prst="rect">
            <a:avLst/>
          </a:prstGeom>
        </p:spPr>
      </p:pic>
      <p:pic>
        <p:nvPicPr>
          <p:cNvPr id="8" name="Picture 7">
            <a:extLst>
              <a:ext uri="{FF2B5EF4-FFF2-40B4-BE49-F238E27FC236}">
                <a16:creationId xmlns:a16="http://schemas.microsoft.com/office/drawing/2014/main" id="{5F2BC401-5B1B-977E-CFFD-051131624227}"/>
              </a:ext>
            </a:extLst>
          </p:cNvPr>
          <p:cNvPicPr>
            <a:picLocks noChangeAspect="1"/>
          </p:cNvPicPr>
          <p:nvPr/>
        </p:nvPicPr>
        <p:blipFill>
          <a:blip r:embed="rId5">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369875" y="1959292"/>
            <a:ext cx="2171700" cy="1943100"/>
          </a:xfrm>
          <a:prstGeom prst="rect">
            <a:avLst/>
          </a:prstGeom>
        </p:spPr>
      </p:pic>
      <p:pic>
        <p:nvPicPr>
          <p:cNvPr id="10" name="Picture 9">
            <a:extLst>
              <a:ext uri="{FF2B5EF4-FFF2-40B4-BE49-F238E27FC236}">
                <a16:creationId xmlns:a16="http://schemas.microsoft.com/office/drawing/2014/main" id="{E2AF1AA5-4F1C-F891-C99D-F85F5C61BB6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9000" y="1978342"/>
            <a:ext cx="2171700" cy="1924050"/>
          </a:xfrm>
          <a:prstGeom prst="rect">
            <a:avLst/>
          </a:prstGeom>
        </p:spPr>
      </p:pic>
      <p:sp>
        <p:nvSpPr>
          <p:cNvPr id="11" name="TextBox 10">
            <a:extLst>
              <a:ext uri="{FF2B5EF4-FFF2-40B4-BE49-F238E27FC236}">
                <a16:creationId xmlns:a16="http://schemas.microsoft.com/office/drawing/2014/main" id="{1A65BDC4-7228-9E48-6451-FEE3CEF6DBA9}"/>
              </a:ext>
            </a:extLst>
          </p:cNvPr>
          <p:cNvSpPr txBox="1"/>
          <p:nvPr/>
        </p:nvSpPr>
        <p:spPr>
          <a:xfrm>
            <a:off x="2362200" y="6057900"/>
            <a:ext cx="15316200" cy="3016210"/>
          </a:xfrm>
          <a:prstGeom prst="rect">
            <a:avLst/>
          </a:prstGeom>
          <a:noFill/>
        </p:spPr>
        <p:txBody>
          <a:bodyPr wrap="square" rtlCol="0">
            <a:spAutoFit/>
          </a:bodyPr>
          <a:lstStyle/>
          <a:p>
            <a:pPr algn="l"/>
            <a:r>
              <a:rPr lang="vi-VN" sz="3800" b="0" i="0" dirty="0">
                <a:solidFill>
                  <a:srgbClr val="333333"/>
                </a:solidFill>
                <a:effectLst/>
                <a:latin typeface="Time New Roman"/>
              </a:rPr>
              <a:t> -Đặc điểm: Biển báo nguy hiểm có dạng hình tam giác đều, viền màu đỏ, nền màu vàng, trên nền có hình vẽ màu đen mô tả sự việc.</a:t>
            </a:r>
          </a:p>
          <a:p>
            <a:pPr algn="l"/>
            <a:r>
              <a:rPr lang="vi-VN" sz="3800" b="0" i="0" dirty="0">
                <a:solidFill>
                  <a:srgbClr val="333333"/>
                </a:solidFill>
                <a:effectLst/>
                <a:latin typeface="Time New Roman"/>
              </a:rPr>
              <a:t>- Nội dung của biển báo nguy hiểm là nhằm báo cho người sử dụng đường biết trước tính chất nguy hiểm trên đường để có biện pháp phòng ngừa, xử lí cho phù hợp với tình huống.</a:t>
            </a:r>
          </a:p>
        </p:txBody>
      </p:sp>
      <p:pic>
        <p:nvPicPr>
          <p:cNvPr id="13" name="Picture 12">
            <a:extLst>
              <a:ext uri="{FF2B5EF4-FFF2-40B4-BE49-F238E27FC236}">
                <a16:creationId xmlns:a16="http://schemas.microsoft.com/office/drawing/2014/main" id="{2185BD4B-6A27-0CA9-2A0A-4925E85C4439}"/>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0800" y="1783352"/>
            <a:ext cx="2533650" cy="1962150"/>
          </a:xfrm>
          <a:prstGeom prst="rect">
            <a:avLst/>
          </a:prstGeom>
        </p:spPr>
      </p:pic>
      <p:pic>
        <p:nvPicPr>
          <p:cNvPr id="15" name="Picture 14">
            <a:extLst>
              <a:ext uri="{FF2B5EF4-FFF2-40B4-BE49-F238E27FC236}">
                <a16:creationId xmlns:a16="http://schemas.microsoft.com/office/drawing/2014/main" id="{3C6D4D00-FD1C-0F2F-4850-11D903828A8A}"/>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0164" y="1922689"/>
            <a:ext cx="2171700" cy="1885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FDA"/>
        </a:solidFill>
        <a:effectLst/>
      </p:bgPr>
    </p:bg>
    <p:spTree>
      <p:nvGrpSpPr>
        <p:cNvPr id="1" name=""/>
        <p:cNvGrpSpPr/>
        <p:nvPr/>
      </p:nvGrpSpPr>
      <p:grpSpPr>
        <a:xfrm>
          <a:off x="0" y="0"/>
          <a:ext cx="0" cy="0"/>
          <a:chOff x="0" y="0"/>
          <a:chExt cx="0" cy="0"/>
        </a:xfrm>
      </p:grpSpPr>
      <p:sp>
        <p:nvSpPr>
          <p:cNvPr id="2" name="Freeform 2"/>
          <p:cNvSpPr/>
          <p:nvPr/>
        </p:nvSpPr>
        <p:spPr>
          <a:xfrm flipH="1" flipV="1">
            <a:off x="12337292" y="-876300"/>
            <a:ext cx="6103108" cy="4114800"/>
          </a:xfrm>
          <a:custGeom>
            <a:avLst/>
            <a:gdLst/>
            <a:ahLst/>
            <a:cxnLst/>
            <a:rect l="l" t="t" r="r" b="b"/>
            <a:pathLst>
              <a:path w="6103108" h="4114800">
                <a:moveTo>
                  <a:pt x="6103108" y="4114800"/>
                </a:moveTo>
                <a:lnTo>
                  <a:pt x="0" y="4114800"/>
                </a:lnTo>
                <a:lnTo>
                  <a:pt x="0" y="0"/>
                </a:lnTo>
                <a:lnTo>
                  <a:pt x="6103108" y="0"/>
                </a:lnTo>
                <a:lnTo>
                  <a:pt x="6103108"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407223" y="-302623"/>
            <a:ext cx="5040401" cy="4114800"/>
          </a:xfrm>
          <a:custGeom>
            <a:avLst/>
            <a:gdLst/>
            <a:ahLst/>
            <a:cxnLst/>
            <a:rect l="l" t="t" r="r" b="b"/>
            <a:pathLst>
              <a:path w="5040401" h="4114800">
                <a:moveTo>
                  <a:pt x="0" y="0"/>
                </a:moveTo>
                <a:lnTo>
                  <a:pt x="5040401" y="0"/>
                </a:lnTo>
                <a:lnTo>
                  <a:pt x="504040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826735" y="6747939"/>
            <a:ext cx="6103108" cy="4114800"/>
          </a:xfrm>
          <a:custGeom>
            <a:avLst/>
            <a:gdLst/>
            <a:ahLst/>
            <a:cxnLst/>
            <a:rect l="l" t="t" r="r" b="b"/>
            <a:pathLst>
              <a:path w="6103108" h="4114800">
                <a:moveTo>
                  <a:pt x="0" y="0"/>
                </a:moveTo>
                <a:lnTo>
                  <a:pt x="6103108" y="0"/>
                </a:lnTo>
                <a:lnTo>
                  <a:pt x="61031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410130" y="6114049"/>
            <a:ext cx="2369825" cy="2300885"/>
          </a:xfrm>
          <a:custGeom>
            <a:avLst/>
            <a:gdLst/>
            <a:ahLst/>
            <a:cxnLst/>
            <a:rect l="l" t="t" r="r" b="b"/>
            <a:pathLst>
              <a:path w="2369825" h="2300885">
                <a:moveTo>
                  <a:pt x="0" y="0"/>
                </a:moveTo>
                <a:lnTo>
                  <a:pt x="2369825" y="0"/>
                </a:lnTo>
                <a:lnTo>
                  <a:pt x="2369825" y="2300885"/>
                </a:lnTo>
                <a:lnTo>
                  <a:pt x="0" y="23008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2678087" y="1343321"/>
            <a:ext cx="14111580" cy="8809462"/>
          </a:xfrm>
          <a:custGeom>
            <a:avLst/>
            <a:gdLst/>
            <a:ahLst/>
            <a:cxnLst/>
            <a:rect l="l" t="t" r="r" b="b"/>
            <a:pathLst>
              <a:path w="14111580" h="8809462">
                <a:moveTo>
                  <a:pt x="0" y="0"/>
                </a:moveTo>
                <a:lnTo>
                  <a:pt x="14111580" y="0"/>
                </a:lnTo>
                <a:lnTo>
                  <a:pt x="14111580" y="8809462"/>
                </a:lnTo>
                <a:lnTo>
                  <a:pt x="0" y="88094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6">
            <a:extLst>
              <a:ext uri="{FF2B5EF4-FFF2-40B4-BE49-F238E27FC236}">
                <a16:creationId xmlns:a16="http://schemas.microsoft.com/office/drawing/2014/main" id="{994B827B-112D-00B5-7FE0-DC97137480AE}"/>
              </a:ext>
            </a:extLst>
          </p:cNvPr>
          <p:cNvSpPr txBox="1"/>
          <p:nvPr/>
        </p:nvSpPr>
        <p:spPr>
          <a:xfrm>
            <a:off x="762000" y="647700"/>
            <a:ext cx="9144000" cy="984885"/>
          </a:xfrm>
          <a:prstGeom prst="rect">
            <a:avLst/>
          </a:prstGeom>
          <a:noFill/>
        </p:spPr>
        <p:txBody>
          <a:bodyPr wrap="square" rtlCol="0">
            <a:spAutoFit/>
          </a:bodyPr>
          <a:lstStyle/>
          <a:p>
            <a:r>
              <a:rPr lang="en-GB" sz="5800" b="1" dirty="0">
                <a:solidFill>
                  <a:srgbClr val="00B0F0"/>
                </a:solidFill>
                <a:latin typeface="Times New Roman" panose="02020603050405020304" pitchFamily="18" charset="0"/>
                <a:cs typeface="Times New Roman" panose="02020603050405020304" pitchFamily="18" charset="0"/>
              </a:rPr>
              <a:t>BIỂN BÁO CHỈ DẪN</a:t>
            </a:r>
          </a:p>
        </p:txBody>
      </p:sp>
      <p:sp>
        <p:nvSpPr>
          <p:cNvPr id="8" name="TextBox 7">
            <a:extLst>
              <a:ext uri="{FF2B5EF4-FFF2-40B4-BE49-F238E27FC236}">
                <a16:creationId xmlns:a16="http://schemas.microsoft.com/office/drawing/2014/main" id="{0F8B41FF-7E13-60F8-64E6-F40019F0E224}"/>
              </a:ext>
            </a:extLst>
          </p:cNvPr>
          <p:cNvSpPr txBox="1"/>
          <p:nvPr/>
        </p:nvSpPr>
        <p:spPr>
          <a:xfrm>
            <a:off x="2779955" y="7048500"/>
            <a:ext cx="13907845" cy="3016210"/>
          </a:xfrm>
          <a:prstGeom prst="rect">
            <a:avLst/>
          </a:prstGeom>
          <a:noFill/>
        </p:spPr>
        <p:txBody>
          <a:bodyPr wrap="square" rtlCol="0">
            <a:spAutoFit/>
          </a:bodyPr>
          <a:lstStyle/>
          <a:p>
            <a:pPr algn="l"/>
            <a:r>
              <a:rPr lang="vi-VN" sz="3800" b="0" i="0" dirty="0">
                <a:solidFill>
                  <a:srgbClr val="333333"/>
                </a:solidFill>
                <a:effectLst/>
                <a:latin typeface="Time New Roman"/>
              </a:rPr>
              <a:t> -Đặc điểm: Biển báo chỉ dẫn có dạng hình vuông hoặc hình chữ nhật, nền màu xanh lam, trên nền có hình vẽ đặc trưng sự chỉ dẫn.</a:t>
            </a:r>
          </a:p>
          <a:p>
            <a:pPr algn="l"/>
            <a:r>
              <a:rPr lang="vi-VN" sz="3800" b="0" i="0" dirty="0">
                <a:solidFill>
                  <a:srgbClr val="333333"/>
                </a:solidFill>
                <a:effectLst/>
                <a:latin typeface="Time New Roman"/>
              </a:rPr>
              <a:t>- Nội dung của biển báo hiệu lệnh là </a:t>
            </a:r>
            <a:r>
              <a:rPr lang="vi-VN" sz="3800" b="0" i="0" dirty="0">
                <a:solidFill>
                  <a:srgbClr val="000000"/>
                </a:solidFill>
                <a:effectLst/>
                <a:latin typeface="Time New Roman"/>
              </a:rPr>
              <a:t>nhằm báo cho người sử dụng đường biết những định hướng cần thiết hoặc những điều có ích kh</a:t>
            </a:r>
            <a:r>
              <a:rPr lang="en-GB" sz="3800" dirty="0">
                <a:solidFill>
                  <a:srgbClr val="000000"/>
                </a:solidFill>
                <a:latin typeface="Time New Roman"/>
              </a:rPr>
              <a:t>á</a:t>
            </a:r>
            <a:r>
              <a:rPr lang="vi-VN" sz="3800" b="0" i="0" dirty="0">
                <a:solidFill>
                  <a:srgbClr val="000000"/>
                </a:solidFill>
                <a:effectLst/>
                <a:latin typeface="Time New Roman"/>
              </a:rPr>
              <a:t>c trong hành trình.</a:t>
            </a:r>
            <a:endParaRPr lang="vi-VN" sz="3800" b="0" i="0" dirty="0">
              <a:solidFill>
                <a:srgbClr val="333333"/>
              </a:solidFill>
              <a:effectLst/>
              <a:latin typeface="Time New Roman"/>
            </a:endParaRPr>
          </a:p>
        </p:txBody>
      </p:sp>
      <p:pic>
        <p:nvPicPr>
          <p:cNvPr id="10" name="Picture 9">
            <a:extLst>
              <a:ext uri="{FF2B5EF4-FFF2-40B4-BE49-F238E27FC236}">
                <a16:creationId xmlns:a16="http://schemas.microsoft.com/office/drawing/2014/main" id="{0EA0A2F4-3E8E-F380-3133-06D895887B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0669" y="1841678"/>
            <a:ext cx="2908300" cy="2895600"/>
          </a:xfrm>
          <a:prstGeom prst="rect">
            <a:avLst/>
          </a:prstGeom>
        </p:spPr>
      </p:pic>
      <p:pic>
        <p:nvPicPr>
          <p:cNvPr id="12" name="Picture 11">
            <a:extLst>
              <a:ext uri="{FF2B5EF4-FFF2-40B4-BE49-F238E27FC236}">
                <a16:creationId xmlns:a16="http://schemas.microsoft.com/office/drawing/2014/main" id="{E40A071D-1828-8DA9-4D11-D3377A56DE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10049" y="1933146"/>
            <a:ext cx="2685395" cy="2685395"/>
          </a:xfrm>
          <a:prstGeom prst="rect">
            <a:avLst/>
          </a:prstGeom>
        </p:spPr>
      </p:pic>
      <p:pic>
        <p:nvPicPr>
          <p:cNvPr id="14" name="Picture 13">
            <a:extLst>
              <a:ext uri="{FF2B5EF4-FFF2-40B4-BE49-F238E27FC236}">
                <a16:creationId xmlns:a16="http://schemas.microsoft.com/office/drawing/2014/main" id="{019B5889-1ADF-3E49-4179-58933FEE546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91338" y="1967211"/>
            <a:ext cx="2685394" cy="2685394"/>
          </a:xfrm>
          <a:prstGeom prst="rect">
            <a:avLst/>
          </a:prstGeom>
        </p:spPr>
      </p:pic>
      <p:pic>
        <p:nvPicPr>
          <p:cNvPr id="16" name="Picture 15">
            <a:extLst>
              <a:ext uri="{FF2B5EF4-FFF2-40B4-BE49-F238E27FC236}">
                <a16:creationId xmlns:a16="http://schemas.microsoft.com/office/drawing/2014/main" id="{C22DEB4A-0BCB-DECC-803E-55760E061D7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97618" y="2104301"/>
            <a:ext cx="2470888" cy="2470888"/>
          </a:xfrm>
          <a:prstGeom prst="rect">
            <a:avLst/>
          </a:prstGeom>
        </p:spPr>
      </p:pic>
      <p:pic>
        <p:nvPicPr>
          <p:cNvPr id="18" name="Picture 17">
            <a:extLst>
              <a:ext uri="{FF2B5EF4-FFF2-40B4-BE49-F238E27FC236}">
                <a16:creationId xmlns:a16="http://schemas.microsoft.com/office/drawing/2014/main" id="{E18F932F-C563-8BAA-A861-FD2D5644766A}"/>
              </a:ext>
            </a:extLst>
          </p:cNvPr>
          <p:cNvPicPr>
            <a:picLocks noChangeAspect="1"/>
          </p:cNvPicPr>
          <p:nvPr/>
        </p:nvPicPr>
        <p:blipFill>
          <a:blip r:embed="rId14">
            <a:extLst>
              <a:ext uri="{28A0092B-C50C-407E-A947-70E740481C1C}">
                <a14:useLocalDpi xmlns:a14="http://schemas.microsoft.com/office/drawing/2010/main" val="0"/>
              </a:ext>
            </a:extLst>
          </a:blip>
          <a:srcRect l="25359" r="27577"/>
          <a:stretch/>
        </p:blipFill>
        <p:spPr>
          <a:xfrm>
            <a:off x="13987693" y="2104301"/>
            <a:ext cx="2016692" cy="24034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anim calcmode="lin" valueType="num">
                                      <p:cBhvr>
                                        <p:cTn id="30" dur="2000" fill="hold"/>
                                        <p:tgtEl>
                                          <p:spTgt spid="16"/>
                                        </p:tgtEl>
                                        <p:attrNameLst>
                                          <p:attrName>ppt_w</p:attrName>
                                        </p:attrNameLst>
                                      </p:cBhvr>
                                      <p:tavLst>
                                        <p:tav tm="0" fmla="#ppt_w*sin(2.5*pi*$)">
                                          <p:val>
                                            <p:fltVal val="0"/>
                                          </p:val>
                                        </p:tav>
                                        <p:tav tm="100000">
                                          <p:val>
                                            <p:fltVal val="1"/>
                                          </p:val>
                                        </p:tav>
                                      </p:tavLst>
                                    </p:anim>
                                    <p:anim calcmode="lin" valueType="num">
                                      <p:cBhvr>
                                        <p:cTn id="31"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randombar(horizont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FDA"/>
        </a:solidFill>
        <a:effectLst/>
      </p:bgPr>
    </p:bg>
    <p:spTree>
      <p:nvGrpSpPr>
        <p:cNvPr id="1" name=""/>
        <p:cNvGrpSpPr/>
        <p:nvPr/>
      </p:nvGrpSpPr>
      <p:grpSpPr>
        <a:xfrm>
          <a:off x="0" y="0"/>
          <a:ext cx="0" cy="0"/>
          <a:chOff x="0" y="0"/>
          <a:chExt cx="0" cy="0"/>
        </a:xfrm>
      </p:grpSpPr>
      <p:sp>
        <p:nvSpPr>
          <p:cNvPr id="2" name="Freeform 2"/>
          <p:cNvSpPr/>
          <p:nvPr/>
        </p:nvSpPr>
        <p:spPr>
          <a:xfrm flipH="1" flipV="1">
            <a:off x="12337292" y="-876300"/>
            <a:ext cx="6103108" cy="4114800"/>
          </a:xfrm>
          <a:custGeom>
            <a:avLst/>
            <a:gdLst/>
            <a:ahLst/>
            <a:cxnLst/>
            <a:rect l="l" t="t" r="r" b="b"/>
            <a:pathLst>
              <a:path w="6103108" h="4114800">
                <a:moveTo>
                  <a:pt x="6103108" y="4114800"/>
                </a:moveTo>
                <a:lnTo>
                  <a:pt x="0" y="4114800"/>
                </a:lnTo>
                <a:lnTo>
                  <a:pt x="0" y="0"/>
                </a:lnTo>
                <a:lnTo>
                  <a:pt x="6103108" y="0"/>
                </a:lnTo>
                <a:lnTo>
                  <a:pt x="6103108"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407223" y="-302623"/>
            <a:ext cx="5040401" cy="4114800"/>
          </a:xfrm>
          <a:custGeom>
            <a:avLst/>
            <a:gdLst/>
            <a:ahLst/>
            <a:cxnLst/>
            <a:rect l="l" t="t" r="r" b="b"/>
            <a:pathLst>
              <a:path w="5040401" h="4114800">
                <a:moveTo>
                  <a:pt x="0" y="0"/>
                </a:moveTo>
                <a:lnTo>
                  <a:pt x="5040401" y="0"/>
                </a:lnTo>
                <a:lnTo>
                  <a:pt x="504040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826735" y="6747939"/>
            <a:ext cx="6103108" cy="4114800"/>
          </a:xfrm>
          <a:custGeom>
            <a:avLst/>
            <a:gdLst/>
            <a:ahLst/>
            <a:cxnLst/>
            <a:rect l="l" t="t" r="r" b="b"/>
            <a:pathLst>
              <a:path w="6103108" h="4114800">
                <a:moveTo>
                  <a:pt x="0" y="0"/>
                </a:moveTo>
                <a:lnTo>
                  <a:pt x="6103108" y="0"/>
                </a:lnTo>
                <a:lnTo>
                  <a:pt x="61031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410130" y="6114049"/>
            <a:ext cx="2369825" cy="2300885"/>
          </a:xfrm>
          <a:custGeom>
            <a:avLst/>
            <a:gdLst/>
            <a:ahLst/>
            <a:cxnLst/>
            <a:rect l="l" t="t" r="r" b="b"/>
            <a:pathLst>
              <a:path w="2369825" h="2300885">
                <a:moveTo>
                  <a:pt x="0" y="0"/>
                </a:moveTo>
                <a:lnTo>
                  <a:pt x="2369825" y="0"/>
                </a:lnTo>
                <a:lnTo>
                  <a:pt x="2369825" y="2300885"/>
                </a:lnTo>
                <a:lnTo>
                  <a:pt x="0" y="23008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2088210" y="738769"/>
            <a:ext cx="14111580" cy="8809462"/>
          </a:xfrm>
          <a:custGeom>
            <a:avLst/>
            <a:gdLst/>
            <a:ahLst/>
            <a:cxnLst/>
            <a:rect l="l" t="t" r="r" b="b"/>
            <a:pathLst>
              <a:path w="14111580" h="8809462">
                <a:moveTo>
                  <a:pt x="0" y="0"/>
                </a:moveTo>
                <a:lnTo>
                  <a:pt x="14111580" y="0"/>
                </a:lnTo>
                <a:lnTo>
                  <a:pt x="14111580" y="8809462"/>
                </a:lnTo>
                <a:lnTo>
                  <a:pt x="0" y="88094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6">
            <a:extLst>
              <a:ext uri="{FF2B5EF4-FFF2-40B4-BE49-F238E27FC236}">
                <a16:creationId xmlns:a16="http://schemas.microsoft.com/office/drawing/2014/main" id="{2D91144A-D902-BF1C-FBE7-8B5ABECF3072}"/>
              </a:ext>
            </a:extLst>
          </p:cNvPr>
          <p:cNvSpPr txBox="1"/>
          <p:nvPr/>
        </p:nvSpPr>
        <p:spPr>
          <a:xfrm>
            <a:off x="762000" y="647700"/>
            <a:ext cx="9144000" cy="984885"/>
          </a:xfrm>
          <a:prstGeom prst="rect">
            <a:avLst/>
          </a:prstGeom>
          <a:noFill/>
        </p:spPr>
        <p:txBody>
          <a:bodyPr wrap="square" rtlCol="0">
            <a:spAutoFit/>
          </a:bodyPr>
          <a:lstStyle/>
          <a:p>
            <a:r>
              <a:rPr lang="en-GB" sz="5800" b="1" dirty="0">
                <a:solidFill>
                  <a:srgbClr val="00B0F0"/>
                </a:solidFill>
                <a:latin typeface="Times New Roman" panose="02020603050405020304" pitchFamily="18" charset="0"/>
                <a:cs typeface="Times New Roman" panose="02020603050405020304" pitchFamily="18" charset="0"/>
              </a:rPr>
              <a:t>BIỂN BÁO HIỆU LỆNH</a:t>
            </a:r>
          </a:p>
        </p:txBody>
      </p:sp>
      <p:sp>
        <p:nvSpPr>
          <p:cNvPr id="8" name="TextBox 7">
            <a:extLst>
              <a:ext uri="{FF2B5EF4-FFF2-40B4-BE49-F238E27FC236}">
                <a16:creationId xmlns:a16="http://schemas.microsoft.com/office/drawing/2014/main" id="{C0FC15C5-22BC-EDC1-C8F2-D49B21593AE7}"/>
              </a:ext>
            </a:extLst>
          </p:cNvPr>
          <p:cNvSpPr txBox="1"/>
          <p:nvPr/>
        </p:nvSpPr>
        <p:spPr>
          <a:xfrm>
            <a:off x="2793018" y="6191883"/>
            <a:ext cx="13563600" cy="2708434"/>
          </a:xfrm>
          <a:prstGeom prst="rect">
            <a:avLst/>
          </a:prstGeom>
          <a:noFill/>
        </p:spPr>
        <p:txBody>
          <a:bodyPr wrap="square" rtlCol="0">
            <a:spAutoFit/>
          </a:bodyPr>
          <a:lstStyle/>
          <a:p>
            <a:pPr algn="l"/>
            <a:r>
              <a:rPr lang="vi-VN" sz="3800" b="0" i="0" dirty="0">
                <a:solidFill>
                  <a:srgbClr val="333333"/>
                </a:solidFill>
                <a:effectLst/>
                <a:latin typeface="Time New Roman"/>
              </a:rPr>
              <a:t> -</a:t>
            </a:r>
            <a:r>
              <a:rPr lang="en-GB" sz="3800" b="0" i="0" dirty="0">
                <a:solidFill>
                  <a:srgbClr val="333333"/>
                </a:solidFill>
                <a:effectLst/>
                <a:latin typeface="Time New Roman"/>
              </a:rPr>
              <a:t> </a:t>
            </a:r>
            <a:r>
              <a:rPr lang="vi-VN" sz="3800" b="0" i="0" dirty="0">
                <a:solidFill>
                  <a:srgbClr val="333333"/>
                </a:solidFill>
                <a:effectLst/>
                <a:latin typeface="Time New Roman"/>
              </a:rPr>
              <a:t>Đặc điểm: Biển báo hiệu lệnh có dạng hình tròn, nền màu xanh lam, trên nền có hình vẽ màu trắng đặc trưng cho hiệu lệnh</a:t>
            </a:r>
          </a:p>
          <a:p>
            <a:pPr algn="l"/>
            <a:r>
              <a:rPr lang="vi-VN" sz="3800" b="0" i="0" dirty="0">
                <a:solidFill>
                  <a:srgbClr val="333333"/>
                </a:solidFill>
                <a:effectLst/>
                <a:latin typeface="Time New Roman"/>
              </a:rPr>
              <a:t>- Nội dung của biển báo hiệu lệnh là </a:t>
            </a:r>
            <a:r>
              <a:rPr lang="vi-VN" sz="3800" b="0" i="0" dirty="0">
                <a:solidFill>
                  <a:srgbClr val="000000"/>
                </a:solidFill>
                <a:effectLst/>
                <a:latin typeface="Time New Roman"/>
              </a:rPr>
              <a:t>nhằm báo cho người sử dụng đường biết điều lệnh phải thi hành.</a:t>
            </a:r>
            <a:endParaRPr lang="vi-VN" sz="3800" b="0" i="0" dirty="0">
              <a:solidFill>
                <a:srgbClr val="333333"/>
              </a:solidFill>
              <a:effectLst/>
              <a:latin typeface="Time New Roman"/>
            </a:endParaRPr>
          </a:p>
          <a:p>
            <a:endParaRPr lang="en-GB" dirty="0"/>
          </a:p>
        </p:txBody>
      </p:sp>
      <p:pic>
        <p:nvPicPr>
          <p:cNvPr id="14" name="Picture 13">
            <a:extLst>
              <a:ext uri="{FF2B5EF4-FFF2-40B4-BE49-F238E27FC236}">
                <a16:creationId xmlns:a16="http://schemas.microsoft.com/office/drawing/2014/main" id="{5E021EF9-F444-8D29-C59A-0C1BC725F2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3050" y="1753688"/>
            <a:ext cx="2933700" cy="2933700"/>
          </a:xfrm>
          <a:prstGeom prst="rect">
            <a:avLst/>
          </a:prstGeom>
        </p:spPr>
      </p:pic>
      <p:pic>
        <p:nvPicPr>
          <p:cNvPr id="16" name="Picture 15">
            <a:extLst>
              <a:ext uri="{FF2B5EF4-FFF2-40B4-BE49-F238E27FC236}">
                <a16:creationId xmlns:a16="http://schemas.microsoft.com/office/drawing/2014/main" id="{973F7D8D-E0DB-34B4-28E0-48EDE932A7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658600" y="1822681"/>
            <a:ext cx="2903263" cy="2903263"/>
          </a:xfrm>
          <a:prstGeom prst="rect">
            <a:avLst/>
          </a:prstGeom>
        </p:spPr>
      </p:pic>
      <p:pic>
        <p:nvPicPr>
          <p:cNvPr id="18" name="Picture 17">
            <a:extLst>
              <a:ext uri="{FF2B5EF4-FFF2-40B4-BE49-F238E27FC236}">
                <a16:creationId xmlns:a16="http://schemas.microsoft.com/office/drawing/2014/main" id="{1FBAD1D3-436F-76C3-9BC5-59D21FDCBD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2090" y="1884040"/>
            <a:ext cx="2946400" cy="2946400"/>
          </a:xfrm>
          <a:prstGeom prst="rect">
            <a:avLst/>
          </a:prstGeom>
        </p:spPr>
      </p:pic>
      <p:pic>
        <p:nvPicPr>
          <p:cNvPr id="20" name="Picture 19">
            <a:extLst>
              <a:ext uri="{FF2B5EF4-FFF2-40B4-BE49-F238E27FC236}">
                <a16:creationId xmlns:a16="http://schemas.microsoft.com/office/drawing/2014/main" id="{E58C9930-AF9B-3131-D586-405D7C17AB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97532" y="1782063"/>
            <a:ext cx="2984500" cy="2984500"/>
          </a:xfrm>
          <a:prstGeom prst="rect">
            <a:avLst/>
          </a:prstGeom>
        </p:spPr>
      </p:pic>
      <p:pic>
        <p:nvPicPr>
          <p:cNvPr id="22" name="Picture 21">
            <a:extLst>
              <a:ext uri="{FF2B5EF4-FFF2-40B4-BE49-F238E27FC236}">
                <a16:creationId xmlns:a16="http://schemas.microsoft.com/office/drawing/2014/main" id="{F5BDDB62-CE01-BD5B-8AC1-0F8313E1745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029466" y="1754463"/>
            <a:ext cx="2942090" cy="2942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FDA"/>
        </a:solidFill>
        <a:effectLst/>
      </p:bgPr>
    </p:bg>
    <p:spTree>
      <p:nvGrpSpPr>
        <p:cNvPr id="1" name=""/>
        <p:cNvGrpSpPr/>
        <p:nvPr/>
      </p:nvGrpSpPr>
      <p:grpSpPr>
        <a:xfrm>
          <a:off x="0" y="0"/>
          <a:ext cx="0" cy="0"/>
          <a:chOff x="0" y="0"/>
          <a:chExt cx="0" cy="0"/>
        </a:xfrm>
      </p:grpSpPr>
      <p:sp>
        <p:nvSpPr>
          <p:cNvPr id="2" name="Freeform 2"/>
          <p:cNvSpPr/>
          <p:nvPr/>
        </p:nvSpPr>
        <p:spPr>
          <a:xfrm rot="1175679">
            <a:off x="2342242" y="3117853"/>
            <a:ext cx="6516917" cy="6218334"/>
          </a:xfrm>
          <a:custGeom>
            <a:avLst/>
            <a:gdLst/>
            <a:ahLst/>
            <a:cxnLst/>
            <a:rect l="l" t="t" r="r" b="b"/>
            <a:pathLst>
              <a:path w="6516917" h="6218334">
                <a:moveTo>
                  <a:pt x="0" y="0"/>
                </a:moveTo>
                <a:lnTo>
                  <a:pt x="6516917" y="0"/>
                </a:lnTo>
                <a:lnTo>
                  <a:pt x="6516917" y="6218334"/>
                </a:lnTo>
                <a:lnTo>
                  <a:pt x="0" y="62183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175679">
            <a:off x="9998000" y="3039966"/>
            <a:ext cx="6516917" cy="6218334"/>
          </a:xfrm>
          <a:custGeom>
            <a:avLst/>
            <a:gdLst/>
            <a:ahLst/>
            <a:cxnLst/>
            <a:rect l="l" t="t" r="r" b="b"/>
            <a:pathLst>
              <a:path w="6516917" h="6218334">
                <a:moveTo>
                  <a:pt x="0" y="0"/>
                </a:moveTo>
                <a:lnTo>
                  <a:pt x="6516918" y="0"/>
                </a:lnTo>
                <a:lnTo>
                  <a:pt x="6516918" y="6218334"/>
                </a:lnTo>
                <a:lnTo>
                  <a:pt x="0" y="62183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0" y="61722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flipV="1">
            <a:off x="14425139" y="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6">
            <a:extLst>
              <a:ext uri="{FF2B5EF4-FFF2-40B4-BE49-F238E27FC236}">
                <a16:creationId xmlns:a16="http://schemas.microsoft.com/office/drawing/2014/main" id="{886E1C28-9260-EAF4-C280-126487D3B189}"/>
              </a:ext>
            </a:extLst>
          </p:cNvPr>
          <p:cNvSpPr txBox="1"/>
          <p:nvPr/>
        </p:nvSpPr>
        <p:spPr>
          <a:xfrm>
            <a:off x="304800" y="370486"/>
            <a:ext cx="17983200" cy="1846659"/>
          </a:xfrm>
          <a:prstGeom prst="rect">
            <a:avLst/>
          </a:prstGeom>
          <a:noFill/>
        </p:spPr>
        <p:txBody>
          <a:bodyPr wrap="square" rtlCol="0">
            <a:spAutoFit/>
          </a:bodyPr>
          <a:lstStyle/>
          <a:p>
            <a:pPr algn="l"/>
            <a:r>
              <a:rPr lang="vi-VN" sz="3800" b="0" i="1" dirty="0">
                <a:solidFill>
                  <a:srgbClr val="333333"/>
                </a:solidFill>
                <a:effectLst/>
                <a:latin typeface="Time New Roman"/>
              </a:rPr>
              <a:t>- Cô hỏi trẻ: Các biển báo mà các con vừa học được đặt ở đâu trên đường phố?</a:t>
            </a:r>
            <a:endParaRPr lang="vi-VN" sz="3800" b="0" i="0" dirty="0">
              <a:solidFill>
                <a:srgbClr val="333333"/>
              </a:solidFill>
              <a:effectLst/>
              <a:latin typeface="Time New Roman"/>
            </a:endParaRPr>
          </a:p>
          <a:p>
            <a:pPr algn="l"/>
            <a:r>
              <a:rPr lang="vi-VN" sz="3800" b="0" i="0" dirty="0">
                <a:solidFill>
                  <a:srgbClr val="333333"/>
                </a:solidFill>
                <a:effectLst/>
                <a:latin typeface="Time New Roman"/>
              </a:rPr>
              <a:t>- </a:t>
            </a:r>
            <a:r>
              <a:rPr lang="vi-VN" sz="3800" b="0" i="1" dirty="0">
                <a:solidFill>
                  <a:srgbClr val="333333"/>
                </a:solidFill>
                <a:effectLst/>
                <a:latin typeface="Time New Roman"/>
              </a:rPr>
              <a:t>Cô tóm ý: Các biển báo (biển báo cấm, biển báo nguy hiểm,biển báo hiệu lệnh, biển báo chỉ dẫn) được đặt ở đầu những đoạn đường giao nhau và về phía bên phải.</a:t>
            </a:r>
            <a:endParaRPr lang="vi-VN" sz="3800" b="0" i="0" dirty="0">
              <a:solidFill>
                <a:srgbClr val="333333"/>
              </a:solidFill>
              <a:effectLst/>
              <a:latin typeface="Time New Roman"/>
            </a:endParaRPr>
          </a:p>
        </p:txBody>
      </p:sp>
      <p:sp>
        <p:nvSpPr>
          <p:cNvPr id="8" name="TextBox 7">
            <a:extLst>
              <a:ext uri="{FF2B5EF4-FFF2-40B4-BE49-F238E27FC236}">
                <a16:creationId xmlns:a16="http://schemas.microsoft.com/office/drawing/2014/main" id="{3490035F-BC69-7BEE-B27F-20C6DF1C54BC}"/>
              </a:ext>
            </a:extLst>
          </p:cNvPr>
          <p:cNvSpPr txBox="1"/>
          <p:nvPr/>
        </p:nvSpPr>
        <p:spPr>
          <a:xfrm>
            <a:off x="333103" y="2865922"/>
            <a:ext cx="13716000" cy="954107"/>
          </a:xfrm>
          <a:prstGeom prst="rect">
            <a:avLst/>
          </a:prstGeom>
          <a:noFill/>
        </p:spPr>
        <p:txBody>
          <a:bodyPr wrap="square" rtlCol="0">
            <a:spAutoFit/>
          </a:bodyPr>
          <a:lstStyle/>
          <a:p>
            <a:pPr algn="l"/>
            <a:r>
              <a:rPr lang="en-GB" sz="3800" b="0" i="1" dirty="0">
                <a:solidFill>
                  <a:srgbClr val="333333"/>
                </a:solidFill>
                <a:effectLst/>
                <a:latin typeface="Time New Roman"/>
              </a:rPr>
              <a:t>Cho </a:t>
            </a:r>
            <a:r>
              <a:rPr lang="en-GB" sz="3800" b="0" i="1" dirty="0" err="1">
                <a:solidFill>
                  <a:srgbClr val="333333"/>
                </a:solidFill>
                <a:effectLst/>
                <a:latin typeface="Time New Roman"/>
              </a:rPr>
              <a:t>trẻ</a:t>
            </a:r>
            <a:r>
              <a:rPr lang="en-GB" sz="3800" b="0" i="1" dirty="0">
                <a:solidFill>
                  <a:srgbClr val="333333"/>
                </a:solidFill>
                <a:effectLst/>
                <a:latin typeface="Time New Roman"/>
              </a:rPr>
              <a:t> </a:t>
            </a:r>
            <a:r>
              <a:rPr lang="en-GB" sz="3800" b="0" i="1" dirty="0" err="1">
                <a:solidFill>
                  <a:srgbClr val="333333"/>
                </a:solidFill>
                <a:effectLst/>
                <a:latin typeface="Time New Roman"/>
              </a:rPr>
              <a:t>xem</a:t>
            </a:r>
            <a:r>
              <a:rPr lang="en-GB" sz="3800" b="0" i="1" dirty="0">
                <a:solidFill>
                  <a:srgbClr val="333333"/>
                </a:solidFill>
                <a:effectLst/>
                <a:latin typeface="Time New Roman"/>
              </a:rPr>
              <a:t> </a:t>
            </a:r>
            <a:r>
              <a:rPr lang="en-GB" sz="3800" b="0" i="1" dirty="0" err="1">
                <a:solidFill>
                  <a:srgbClr val="333333"/>
                </a:solidFill>
                <a:effectLst/>
                <a:latin typeface="Time New Roman"/>
              </a:rPr>
              <a:t>các</a:t>
            </a:r>
            <a:r>
              <a:rPr lang="en-GB" sz="3800" b="0" i="1" dirty="0">
                <a:solidFill>
                  <a:srgbClr val="333333"/>
                </a:solidFill>
                <a:effectLst/>
                <a:latin typeface="Time New Roman"/>
              </a:rPr>
              <a:t> video </a:t>
            </a:r>
            <a:r>
              <a:rPr lang="en-GB" sz="3800" b="0" i="1" dirty="0" err="1">
                <a:solidFill>
                  <a:srgbClr val="333333"/>
                </a:solidFill>
                <a:effectLst/>
                <a:latin typeface="Time New Roman"/>
              </a:rPr>
              <a:t>tình</a:t>
            </a:r>
            <a:r>
              <a:rPr lang="en-GB" sz="3800" b="0" i="1" dirty="0">
                <a:solidFill>
                  <a:srgbClr val="333333"/>
                </a:solidFill>
                <a:effectLst/>
                <a:latin typeface="Time New Roman"/>
              </a:rPr>
              <a:t> </a:t>
            </a:r>
            <a:r>
              <a:rPr lang="en-GB" sz="3800" b="0" i="1" dirty="0" err="1">
                <a:solidFill>
                  <a:srgbClr val="333333"/>
                </a:solidFill>
                <a:effectLst/>
                <a:latin typeface="Time New Roman"/>
              </a:rPr>
              <a:t>huống</a:t>
            </a:r>
            <a:endParaRPr lang="en-GB" sz="3800" b="0" i="1" dirty="0">
              <a:solidFill>
                <a:srgbClr val="333333"/>
              </a:solidFill>
              <a:effectLst/>
              <a:latin typeface="Time New Roman"/>
            </a:endParaRPr>
          </a:p>
          <a:p>
            <a:pPr algn="l"/>
            <a:endParaRPr lang="vi-VN" b="0" i="0" dirty="0">
              <a:solidFill>
                <a:srgbClr val="333333"/>
              </a:solidFill>
              <a:effectLst/>
              <a:latin typeface="Time New Roman"/>
            </a:endParaRPr>
          </a:p>
        </p:txBody>
      </p:sp>
      <p:sp>
        <p:nvSpPr>
          <p:cNvPr id="9" name="TextBox 8">
            <a:extLst>
              <a:ext uri="{FF2B5EF4-FFF2-40B4-BE49-F238E27FC236}">
                <a16:creationId xmlns:a16="http://schemas.microsoft.com/office/drawing/2014/main" id="{B90B0254-5E86-4559-02C1-FD712138C1A0}"/>
              </a:ext>
            </a:extLst>
          </p:cNvPr>
          <p:cNvSpPr txBox="1"/>
          <p:nvPr/>
        </p:nvSpPr>
        <p:spPr>
          <a:xfrm>
            <a:off x="228599" y="4336026"/>
            <a:ext cx="17830800" cy="5940088"/>
          </a:xfrm>
          <a:prstGeom prst="rect">
            <a:avLst/>
          </a:prstGeom>
          <a:noFill/>
        </p:spPr>
        <p:txBody>
          <a:bodyPr wrap="square" rtlCol="0">
            <a:spAutoFit/>
          </a:bodyPr>
          <a:lstStyle/>
          <a:p>
            <a:pPr algn="l"/>
            <a:r>
              <a:rPr lang="vi-VN" sz="3800" b="0" i="0" dirty="0">
                <a:solidFill>
                  <a:srgbClr val="333333"/>
                </a:solidFill>
                <a:effectLst/>
                <a:latin typeface="Time New Roman"/>
              </a:rPr>
              <a:t>* Cô tóm tắt cho trẻ biết: - Người tham gia giao thông phải thực hiện theo chỉ dẫn của các biển báo giao thông. - Việc chấp hành đúng luật giao thông đường bộ của người tham gia giao thông sẽ ngăn ngừa được tai nạn xảy ra… - Cho trẻ biết cần phải đội mũ bảo hiểm khi đi xe máy </a:t>
            </a:r>
            <a:r>
              <a:rPr lang="vi-VN" sz="3800" b="0" i="1" dirty="0">
                <a:solidFill>
                  <a:srgbClr val="333333"/>
                </a:solidFill>
                <a:effectLst/>
                <a:latin typeface="Time New Roman"/>
              </a:rPr>
              <a:t>(Vì sao phải đội mũ bảo hiểm khi đi xe máy?) </a:t>
            </a:r>
            <a:r>
              <a:rPr lang="vi-VN" sz="3800" b="0" i="0" dirty="0">
                <a:solidFill>
                  <a:srgbClr val="333333"/>
                </a:solidFill>
                <a:effectLst/>
                <a:latin typeface="Time New Roman"/>
              </a:rPr>
              <a:t>* Giáo dục:</a:t>
            </a:r>
          </a:p>
          <a:p>
            <a:pPr algn="l"/>
            <a:r>
              <a:rPr lang="vi-VN" sz="3800" b="0" i="0" dirty="0">
                <a:solidFill>
                  <a:srgbClr val="333333"/>
                </a:solidFill>
                <a:effectLst/>
                <a:latin typeface="Time New Roman"/>
              </a:rPr>
              <a:t>-         Các con phải làm gì để cùng gia đình thực hiện tốt luật an toàn giao thông.</a:t>
            </a:r>
          </a:p>
          <a:p>
            <a:pPr algn="l"/>
            <a:r>
              <a:rPr lang="vi-VN" sz="3800" b="0" i="0" dirty="0">
                <a:solidFill>
                  <a:srgbClr val="333333"/>
                </a:solidFill>
                <a:effectLst/>
                <a:latin typeface="Time New Roman"/>
              </a:rPr>
              <a:t>-          Mọi người cần phải chấp hành đúng luật giao thông để hạn chế tai nạn, ảnh hưởng đến sức khoẻ và tính mạng của người tham gia giao thông.</a:t>
            </a:r>
          </a:p>
          <a:p>
            <a:pPr algn="l"/>
            <a:r>
              <a:rPr lang="vi-VN" sz="3800" b="0" i="0" dirty="0">
                <a:solidFill>
                  <a:srgbClr val="333333"/>
                </a:solidFill>
                <a:effectLst/>
                <a:latin typeface="Time New Roman"/>
              </a:rPr>
              <a:t>- Các con nhớ rằng: Khi cùng bố mẹ đi trên đường phố, nhìn thấy các biển báo mà mình không hiểu hãy nhờ bố mẹ hoặc chú CSGT hướng dẫn nhé!</a:t>
            </a:r>
          </a:p>
          <a:p>
            <a:pPr algn="l"/>
            <a:r>
              <a:rPr lang="vi-VN" sz="3800" b="1" i="1" dirty="0">
                <a:solidFill>
                  <a:srgbClr val="333333"/>
                </a:solidFill>
                <a:effectLst/>
                <a:latin typeface="Time New Roman"/>
              </a:rPr>
              <a:t>Ngoài những biển báo này ra các con còn biết những biển báo nào? (Trẻ kể)</a:t>
            </a:r>
            <a:endParaRPr lang="vi-VN" sz="3800" b="0" i="0" dirty="0">
              <a:solidFill>
                <a:srgbClr val="333333"/>
              </a:solidFill>
              <a:effectLst/>
              <a:latin typeface="Time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FDA"/>
        </a:solidFill>
        <a:effectLst/>
      </p:bgPr>
    </p:bg>
    <p:spTree>
      <p:nvGrpSpPr>
        <p:cNvPr id="1" name=""/>
        <p:cNvGrpSpPr/>
        <p:nvPr/>
      </p:nvGrpSpPr>
      <p:grpSpPr>
        <a:xfrm>
          <a:off x="0" y="0"/>
          <a:ext cx="0" cy="0"/>
          <a:chOff x="0" y="0"/>
          <a:chExt cx="0" cy="0"/>
        </a:xfrm>
      </p:grpSpPr>
      <p:sp>
        <p:nvSpPr>
          <p:cNvPr id="2" name="Freeform 2"/>
          <p:cNvSpPr/>
          <p:nvPr/>
        </p:nvSpPr>
        <p:spPr>
          <a:xfrm rot="1175679">
            <a:off x="2682522" y="3039966"/>
            <a:ext cx="6516917" cy="6218334"/>
          </a:xfrm>
          <a:custGeom>
            <a:avLst/>
            <a:gdLst/>
            <a:ahLst/>
            <a:cxnLst/>
            <a:rect l="l" t="t" r="r" b="b"/>
            <a:pathLst>
              <a:path w="6516917" h="6218334">
                <a:moveTo>
                  <a:pt x="0" y="0"/>
                </a:moveTo>
                <a:lnTo>
                  <a:pt x="6516917" y="0"/>
                </a:lnTo>
                <a:lnTo>
                  <a:pt x="6516917" y="6218334"/>
                </a:lnTo>
                <a:lnTo>
                  <a:pt x="0" y="62183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175679">
            <a:off x="9998000" y="3039966"/>
            <a:ext cx="6516917" cy="6218334"/>
          </a:xfrm>
          <a:custGeom>
            <a:avLst/>
            <a:gdLst/>
            <a:ahLst/>
            <a:cxnLst/>
            <a:rect l="l" t="t" r="r" b="b"/>
            <a:pathLst>
              <a:path w="6516917" h="6218334">
                <a:moveTo>
                  <a:pt x="0" y="0"/>
                </a:moveTo>
                <a:lnTo>
                  <a:pt x="6516918" y="0"/>
                </a:lnTo>
                <a:lnTo>
                  <a:pt x="6516918" y="6218334"/>
                </a:lnTo>
                <a:lnTo>
                  <a:pt x="0" y="62183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0" y="61722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flipV="1">
            <a:off x="14425139" y="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5">
            <a:extLst>
              <a:ext uri="{FF2B5EF4-FFF2-40B4-BE49-F238E27FC236}">
                <a16:creationId xmlns:a16="http://schemas.microsoft.com/office/drawing/2014/main" id="{283A9C6B-6001-794C-8233-84E12E9A22D1}"/>
              </a:ext>
            </a:extLst>
          </p:cNvPr>
          <p:cNvSpPr txBox="1"/>
          <p:nvPr/>
        </p:nvSpPr>
        <p:spPr>
          <a:xfrm>
            <a:off x="685800" y="1752600"/>
            <a:ext cx="16383000" cy="5355312"/>
          </a:xfrm>
          <a:prstGeom prst="rect">
            <a:avLst/>
          </a:prstGeom>
          <a:noFill/>
        </p:spPr>
        <p:txBody>
          <a:bodyPr wrap="square" rtlCol="0">
            <a:spAutoFit/>
          </a:bodyPr>
          <a:lstStyle/>
          <a:p>
            <a:pPr algn="l"/>
            <a:r>
              <a:rPr lang="vi-VN" sz="3800" b="1" i="0" dirty="0">
                <a:solidFill>
                  <a:srgbClr val="00B0F0"/>
                </a:solidFill>
                <a:effectLst/>
                <a:latin typeface="Time New Roman"/>
              </a:rPr>
              <a:t> “Ai chọn đúng”</a:t>
            </a:r>
            <a:endParaRPr lang="vi-VN" sz="3800" b="0" i="0" dirty="0">
              <a:solidFill>
                <a:srgbClr val="00B0F0"/>
              </a:solidFill>
              <a:effectLst/>
              <a:latin typeface="Time New Roman"/>
            </a:endParaRPr>
          </a:p>
          <a:p>
            <a:pPr algn="l"/>
            <a:r>
              <a:rPr lang="vi-VN" sz="3800" b="1" i="1" dirty="0">
                <a:solidFill>
                  <a:srgbClr val="00B0F0"/>
                </a:solidFill>
                <a:effectLst/>
                <a:latin typeface="Time New Roman"/>
              </a:rPr>
              <a:t>*  Luật chơi:</a:t>
            </a:r>
            <a:r>
              <a:rPr lang="vi-VN" sz="3800" b="0" i="0" dirty="0">
                <a:solidFill>
                  <a:srgbClr val="00B0F0"/>
                </a:solidFill>
                <a:effectLst/>
                <a:latin typeface="Time New Roman"/>
              </a:rPr>
              <a:t> Mỗi lần chỉ được chọn một loại biển báo.</a:t>
            </a:r>
          </a:p>
          <a:p>
            <a:pPr algn="l"/>
            <a:r>
              <a:rPr lang="vi-VN" sz="3800" b="1" i="1" dirty="0">
                <a:solidFill>
                  <a:srgbClr val="00B0F0"/>
                </a:solidFill>
                <a:effectLst/>
                <a:latin typeface="Time New Roman"/>
              </a:rPr>
              <a:t>* Cách chơi:</a:t>
            </a:r>
            <a:r>
              <a:rPr lang="vi-VN" sz="3800" b="0" i="0" dirty="0">
                <a:solidFill>
                  <a:srgbClr val="00B0F0"/>
                </a:solidFill>
                <a:effectLst/>
                <a:latin typeface="Time New Roman"/>
              </a:rPr>
              <a:t> Chia lớp làm 2 đội  mỗi đội 10 cháu</a:t>
            </a:r>
          </a:p>
          <a:p>
            <a:pPr algn="l"/>
            <a:r>
              <a:rPr lang="vi-VN" sz="3800" b="0" i="0" dirty="0">
                <a:solidFill>
                  <a:srgbClr val="00B0F0"/>
                </a:solidFill>
                <a:effectLst/>
                <a:latin typeface="Time New Roman"/>
              </a:rPr>
              <a:t>Đội 1: chọn biển báo cấm và biển báo hiệu lệnh</a:t>
            </a:r>
          </a:p>
          <a:p>
            <a:pPr algn="l"/>
            <a:r>
              <a:rPr lang="vi-VN" sz="3800" b="0" i="0" dirty="0">
                <a:solidFill>
                  <a:srgbClr val="00B0F0"/>
                </a:solidFill>
                <a:effectLst/>
                <a:latin typeface="Time New Roman"/>
              </a:rPr>
              <a:t>Đội 2: Chọn biển báo nguy hiểm và biển báo chỉ dân</a:t>
            </a:r>
          </a:p>
          <a:p>
            <a:pPr algn="l"/>
            <a:r>
              <a:rPr lang="vi-VN" sz="3800" b="0" i="0" dirty="0">
                <a:solidFill>
                  <a:srgbClr val="00B0F0"/>
                </a:solidFill>
                <a:effectLst/>
                <a:latin typeface="Time New Roman"/>
              </a:rPr>
              <a:t>Hai đội xếp thành 2 hàng, khi có hiệu lệnh "bắt đầu", các trẻ sẽ lần lượt bật qua 5 vòng, lên chọn đúng loại biển báo và gắn lên bảng. Thời gian là một bản nhạc. Đội nào lấy được nhiều, đúng loại  biển báo và không phạm luật sẽ dành chiến thắng</a:t>
            </a:r>
          </a:p>
          <a:p>
            <a:pPr algn="l"/>
            <a:r>
              <a:rPr lang="vi-VN" sz="3800" b="0" i="0" dirty="0">
                <a:solidFill>
                  <a:srgbClr val="00B0F0"/>
                </a:solidFill>
                <a:effectLst/>
                <a:latin typeface="Time New Roman"/>
              </a:rPr>
              <a:t>- Cô tổ chức cho trẻ chơi và nhận xét.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sp>
        <p:nvSpPr>
          <p:cNvPr id="2" name="Freeform 2"/>
          <p:cNvSpPr/>
          <p:nvPr/>
        </p:nvSpPr>
        <p:spPr>
          <a:xfrm>
            <a:off x="15276340" y="7546970"/>
            <a:ext cx="3556828" cy="4114800"/>
          </a:xfrm>
          <a:custGeom>
            <a:avLst/>
            <a:gdLst/>
            <a:ahLst/>
            <a:cxnLst/>
            <a:rect l="l" t="t" r="r" b="b"/>
            <a:pathLst>
              <a:path w="3556828" h="4114800">
                <a:moveTo>
                  <a:pt x="0" y="0"/>
                </a:moveTo>
                <a:lnTo>
                  <a:pt x="3556828" y="0"/>
                </a:lnTo>
                <a:lnTo>
                  <a:pt x="355682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749714" y="7546970"/>
            <a:ext cx="3556828" cy="4114800"/>
          </a:xfrm>
          <a:custGeom>
            <a:avLst/>
            <a:gdLst/>
            <a:ahLst/>
            <a:cxnLst/>
            <a:rect l="l" t="t" r="r" b="b"/>
            <a:pathLst>
              <a:path w="3556828" h="4114800">
                <a:moveTo>
                  <a:pt x="3556828" y="0"/>
                </a:moveTo>
                <a:lnTo>
                  <a:pt x="0" y="0"/>
                </a:lnTo>
                <a:lnTo>
                  <a:pt x="0" y="4114800"/>
                </a:lnTo>
                <a:lnTo>
                  <a:pt x="3556828" y="4114800"/>
                </a:lnTo>
                <a:lnTo>
                  <a:pt x="355682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924999">
            <a:off x="-2503731" y="-1297702"/>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924999">
            <a:off x="-2943904" y="-1297702"/>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24999">
            <a:off x="16576762" y="-1229799"/>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924999">
            <a:off x="16136589" y="-1028700"/>
            <a:ext cx="4030989" cy="4114800"/>
          </a:xfrm>
          <a:custGeom>
            <a:avLst/>
            <a:gdLst/>
            <a:ahLst/>
            <a:cxnLst/>
            <a:rect l="l" t="t" r="r" b="b"/>
            <a:pathLst>
              <a:path w="4030989" h="4114800">
                <a:moveTo>
                  <a:pt x="0" y="0"/>
                </a:moveTo>
                <a:lnTo>
                  <a:pt x="4030988" y="0"/>
                </a:lnTo>
                <a:lnTo>
                  <a:pt x="40309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6563850" y="210118"/>
            <a:ext cx="5902924" cy="361346"/>
          </a:xfrm>
          <a:custGeom>
            <a:avLst/>
            <a:gdLst/>
            <a:ahLst/>
            <a:cxnLst/>
            <a:rect l="l" t="t" r="r" b="b"/>
            <a:pathLst>
              <a:path w="5902924" h="361346">
                <a:moveTo>
                  <a:pt x="0" y="0"/>
                </a:moveTo>
                <a:lnTo>
                  <a:pt x="5902924" y="0"/>
                </a:lnTo>
                <a:lnTo>
                  <a:pt x="5902924" y="361345"/>
                </a:lnTo>
                <a:lnTo>
                  <a:pt x="0" y="3613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3823899" y="3835854"/>
            <a:ext cx="4001966" cy="4114800"/>
          </a:xfrm>
          <a:custGeom>
            <a:avLst/>
            <a:gdLst/>
            <a:ahLst/>
            <a:cxnLst/>
            <a:rect l="l" t="t" r="r" b="b"/>
            <a:pathLst>
              <a:path w="4001966" h="4114800">
                <a:moveTo>
                  <a:pt x="0" y="0"/>
                </a:moveTo>
                <a:lnTo>
                  <a:pt x="4001966" y="0"/>
                </a:lnTo>
                <a:lnTo>
                  <a:pt x="4001966"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9">
            <a:extLst>
              <a:ext uri="{FF2B5EF4-FFF2-40B4-BE49-F238E27FC236}">
                <a16:creationId xmlns:a16="http://schemas.microsoft.com/office/drawing/2014/main" id="{5357DFBD-F9CA-85A3-2CEE-B483C6F24FD8}"/>
              </a:ext>
            </a:extLst>
          </p:cNvPr>
          <p:cNvSpPr txBox="1"/>
          <p:nvPr/>
        </p:nvSpPr>
        <p:spPr>
          <a:xfrm>
            <a:off x="1600200" y="3467100"/>
            <a:ext cx="16840200" cy="4062651"/>
          </a:xfrm>
          <a:prstGeom prst="rect">
            <a:avLst/>
          </a:prstGeom>
          <a:noFill/>
        </p:spPr>
        <p:txBody>
          <a:bodyPr wrap="square" rtlCol="0">
            <a:spAutoFit/>
          </a:bodyPr>
          <a:lstStyle/>
          <a:p>
            <a:pPr algn="l"/>
            <a:r>
              <a:rPr lang="vi-VN" sz="4800" b="1" i="0" dirty="0">
                <a:solidFill>
                  <a:srgbClr val="FF0000"/>
                </a:solidFill>
                <a:effectLst/>
                <a:latin typeface="Time New Roman"/>
              </a:rPr>
              <a:t>Ai khéo tay hơn</a:t>
            </a:r>
            <a:endParaRPr lang="vi-VN" sz="4800" b="0" i="0" dirty="0">
              <a:solidFill>
                <a:srgbClr val="FF0000"/>
              </a:solidFill>
              <a:effectLst/>
              <a:latin typeface="Time New Roman"/>
            </a:endParaRPr>
          </a:p>
          <a:p>
            <a:pPr algn="l"/>
            <a:r>
              <a:rPr lang="vi-VN" sz="4800" b="0" i="0" dirty="0">
                <a:solidFill>
                  <a:srgbClr val="FF0000"/>
                </a:solidFill>
                <a:effectLst/>
                <a:latin typeface="Time New Roman"/>
              </a:rPr>
              <a:t>*Cách chơi: Cô phát cho trẻ biển báo chưa tô màu, trẻ sẽ tô màu các biển báo  theo trí nhớ của mình sao cho đúng màu đặc trưng của biển báo</a:t>
            </a:r>
          </a:p>
          <a:p>
            <a:pPr algn="l"/>
            <a:r>
              <a:rPr lang="vi-VN" sz="4800" b="0" i="0" dirty="0">
                <a:solidFill>
                  <a:srgbClr val="FF0000"/>
                </a:solidFill>
                <a:effectLst/>
                <a:latin typeface="Time New Roman"/>
              </a:rPr>
              <a:t>- Cô cho trẻ tô và  nhận xét</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FDA"/>
        </a:solidFill>
        <a:effectLst/>
      </p:bgPr>
    </p:bg>
    <p:spTree>
      <p:nvGrpSpPr>
        <p:cNvPr id="1" name=""/>
        <p:cNvGrpSpPr/>
        <p:nvPr/>
      </p:nvGrpSpPr>
      <p:grpSpPr>
        <a:xfrm>
          <a:off x="0" y="0"/>
          <a:ext cx="0" cy="0"/>
          <a:chOff x="0" y="0"/>
          <a:chExt cx="0" cy="0"/>
        </a:xfrm>
      </p:grpSpPr>
      <p:sp>
        <p:nvSpPr>
          <p:cNvPr id="2" name="TextBox 2"/>
          <p:cNvSpPr txBox="1"/>
          <p:nvPr/>
        </p:nvSpPr>
        <p:spPr>
          <a:xfrm>
            <a:off x="5073816" y="3975664"/>
            <a:ext cx="8688208" cy="3601917"/>
          </a:xfrm>
          <a:prstGeom prst="rect">
            <a:avLst/>
          </a:prstGeom>
        </p:spPr>
        <p:txBody>
          <a:bodyPr lIns="0" tIns="0" rIns="0" bIns="0" rtlCol="0" anchor="t">
            <a:spAutoFit/>
          </a:bodyPr>
          <a:lstStyle/>
          <a:p>
            <a:pPr marL="0" lvl="0" indent="0" algn="ctr">
              <a:lnSpc>
                <a:spcPts val="13373"/>
              </a:lnSpc>
            </a:pPr>
            <a:r>
              <a:rPr lang="en-US" sz="16716" spc="501">
                <a:solidFill>
                  <a:srgbClr val="000000"/>
                </a:solidFill>
                <a:latin typeface="Dynapuff Condensed"/>
                <a:ea typeface="Dynapuff Condensed"/>
                <a:cs typeface="Dynapuff Condensed"/>
                <a:sym typeface="Dynapuff Condensed"/>
              </a:rPr>
              <a:t>THANK YOU</a:t>
            </a:r>
          </a:p>
        </p:txBody>
      </p:sp>
      <p:sp>
        <p:nvSpPr>
          <p:cNvPr id="3" name="Freeform 3"/>
          <p:cNvSpPr/>
          <p:nvPr/>
        </p:nvSpPr>
        <p:spPr>
          <a:xfrm>
            <a:off x="-664261" y="6677503"/>
            <a:ext cx="6103108" cy="4114800"/>
          </a:xfrm>
          <a:custGeom>
            <a:avLst/>
            <a:gdLst/>
            <a:ahLst/>
            <a:cxnLst/>
            <a:rect l="l" t="t" r="r" b="b"/>
            <a:pathLst>
              <a:path w="6103108" h="4114800">
                <a:moveTo>
                  <a:pt x="0" y="0"/>
                </a:moveTo>
                <a:lnTo>
                  <a:pt x="6103109" y="0"/>
                </a:lnTo>
                <a:lnTo>
                  <a:pt x="61031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flipV="1">
            <a:off x="12184892" y="-1028700"/>
            <a:ext cx="6103108" cy="4114800"/>
          </a:xfrm>
          <a:custGeom>
            <a:avLst/>
            <a:gdLst/>
            <a:ahLst/>
            <a:cxnLst/>
            <a:rect l="l" t="t" r="r" b="b"/>
            <a:pathLst>
              <a:path w="6103108" h="4114800">
                <a:moveTo>
                  <a:pt x="6103108" y="4114800"/>
                </a:moveTo>
                <a:lnTo>
                  <a:pt x="0" y="4114800"/>
                </a:lnTo>
                <a:lnTo>
                  <a:pt x="0" y="0"/>
                </a:lnTo>
                <a:lnTo>
                  <a:pt x="6103108" y="0"/>
                </a:lnTo>
                <a:lnTo>
                  <a:pt x="6103108"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4254823" y="-455023"/>
            <a:ext cx="5040401" cy="4114800"/>
          </a:xfrm>
          <a:custGeom>
            <a:avLst/>
            <a:gdLst/>
            <a:ahLst/>
            <a:cxnLst/>
            <a:rect l="l" t="t" r="r" b="b"/>
            <a:pathLst>
              <a:path w="5040401" h="4114800">
                <a:moveTo>
                  <a:pt x="0" y="0"/>
                </a:moveTo>
                <a:lnTo>
                  <a:pt x="5040401" y="0"/>
                </a:lnTo>
                <a:lnTo>
                  <a:pt x="504040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572605" y="6043612"/>
            <a:ext cx="2369825" cy="2300885"/>
          </a:xfrm>
          <a:custGeom>
            <a:avLst/>
            <a:gdLst/>
            <a:ahLst/>
            <a:cxnLst/>
            <a:rect l="l" t="t" r="r" b="b"/>
            <a:pathLst>
              <a:path w="2369825" h="2300885">
                <a:moveTo>
                  <a:pt x="0" y="0"/>
                </a:moveTo>
                <a:lnTo>
                  <a:pt x="2369825" y="0"/>
                </a:lnTo>
                <a:lnTo>
                  <a:pt x="2369825" y="2300885"/>
                </a:lnTo>
                <a:lnTo>
                  <a:pt x="0" y="23008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flipV="1">
            <a:off x="0" y="0"/>
            <a:ext cx="4114800" cy="4114800"/>
          </a:xfrm>
          <a:custGeom>
            <a:avLst/>
            <a:gdLst/>
            <a:ahLst/>
            <a:cxnLst/>
            <a:rect l="l" t="t" r="r" b="b"/>
            <a:pathLst>
              <a:path w="4114800" h="4114800">
                <a:moveTo>
                  <a:pt x="0" y="4114800"/>
                </a:moveTo>
                <a:lnTo>
                  <a:pt x="4114800" y="4114800"/>
                </a:lnTo>
                <a:lnTo>
                  <a:pt x="4114800" y="0"/>
                </a:lnTo>
                <a:lnTo>
                  <a:pt x="0" y="0"/>
                </a:lnTo>
                <a:lnTo>
                  <a:pt x="0" y="411480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flipH="1">
            <a:off x="14173200" y="6287097"/>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781</Words>
  <Application>Microsoft Office PowerPoint</Application>
  <PresentationFormat>Custom</PresentationFormat>
  <Paragraphs>36</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Dancing Script Bold</vt:lpstr>
      <vt:lpstr>Maven Pro Bold</vt:lpstr>
      <vt:lpstr>Paytone One</vt:lpstr>
      <vt:lpstr>Dynapuff Condensed</vt:lpstr>
      <vt:lpstr>Time New Roman</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quận long biên trường mầm non hoa hướng dương</dc:title>
  <cp:lastModifiedBy>admin</cp:lastModifiedBy>
  <cp:revision>4</cp:revision>
  <dcterms:created xsi:type="dcterms:W3CDTF">2006-08-16T00:00:00Z</dcterms:created>
  <dcterms:modified xsi:type="dcterms:W3CDTF">2025-04-12T07:26:59Z</dcterms:modified>
  <dc:identifier>DAGibAwk87A</dc:identifier>
</cp:coreProperties>
</file>