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78" r:id="rId6"/>
    <p:sldId id="287" r:id="rId7"/>
    <p:sldId id="288" r:id="rId8"/>
    <p:sldId id="289" r:id="rId9"/>
    <p:sldId id="290" r:id="rId10"/>
    <p:sldId id="291" r:id="rId11"/>
    <p:sldId id="261" r:id="rId12"/>
    <p:sldId id="262" r:id="rId13"/>
    <p:sldId id="263" r:id="rId14"/>
    <p:sldId id="264" r:id="rId15"/>
    <p:sldId id="265" r:id="rId16"/>
    <p:sldId id="266" r:id="rId17"/>
    <p:sldId id="267" r:id="rId18"/>
    <p:sldId id="268"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E358-4625-A4CE-8CC7-CA87E64E7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EFAE0E-19EF-4CD0-CDAE-A3A447001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9A654D-5D02-D435-D4FA-5BF0A60B43D0}"/>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4FFCCBE8-33A8-426E-26F4-2FD1F03E3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103DE-2121-85B3-E27C-BDEE3B1E2ABC}"/>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9186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BCD4-2C5D-0385-1665-F8E8216AAA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6C6393-B96B-6EC7-D132-8A3EB7C83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C1E6E2-92AE-9E6C-FEDC-327D2A32C4C8}"/>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0D47D57C-5E51-EC5D-9227-094B5DF23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5B2A9-7DFD-436D-53F5-711DB9E7AAF9}"/>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5589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5266D-5B5B-C9E4-5D7D-27314E08B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3F37C-1949-2E87-1017-C58972C17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C465-6A31-A8BF-0B22-C1C6A90BC160}"/>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B4A7F8A0-084B-B494-B141-5D8E24B57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322003-33D2-172F-1011-5C559BE4A86F}"/>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285325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E963-C9E1-3C62-424C-15846FCE7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8D664-CF45-2C3B-6C89-0136DDE3B2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A2AC08-DDDF-BF3D-847E-489D70A6CA33}"/>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C1C68795-AF8C-91DA-BA19-23F48ECFA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2FE48-6345-F0FA-44DA-541504F4D1FC}"/>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61035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6560-7D3C-D778-3D8A-C9AB984511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712554-8C13-6008-AB8D-91EBB1899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DE6A0-2B0B-24BF-6CA6-2B32F98A59FC}"/>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1E3F8FE3-4F72-D25E-EF01-BA2E6577C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62CBF-73F7-1EB7-EC8A-3462901D0984}"/>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14807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FB7-A03C-04DD-FEE8-0B1C8EDBA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F7474-C06F-1F89-7C2C-1824020D6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33CD2F-1E66-595A-C0E8-2874EA2F41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E85F6B-E772-FB82-4E80-F22790A890B6}"/>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6" name="Footer Placeholder 5">
            <a:extLst>
              <a:ext uri="{FF2B5EF4-FFF2-40B4-BE49-F238E27FC236}">
                <a16:creationId xmlns:a16="http://schemas.microsoft.com/office/drawing/2014/main" id="{EC4B58DC-08D7-0843-4AE6-6F60D1E358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34ED23-7DA0-A79E-67C0-9804B7E38A68}"/>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22792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18DA-5FF5-6A84-187C-3977C8FA65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BAAF74-FD53-62BE-1DD0-DABC066C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958CBA-9515-E132-E5A7-BE3B935E5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F817F2-9819-0C6C-CC63-D22ABCE03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C5B5C8-EDC0-06E8-707A-3782E17DB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6D48D2-1607-1136-7FAB-9CABB4233A2B}"/>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8" name="Footer Placeholder 7">
            <a:extLst>
              <a:ext uri="{FF2B5EF4-FFF2-40B4-BE49-F238E27FC236}">
                <a16:creationId xmlns:a16="http://schemas.microsoft.com/office/drawing/2014/main" id="{0AE9A945-9492-CC74-9796-D0C7289702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73E95E-95ED-1AC7-0F92-65B095805DA0}"/>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05528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427D-5C0A-B455-EF7C-AD964FF6C2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6E7540-03FD-1828-877D-1680642AC6D8}"/>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4" name="Footer Placeholder 3">
            <a:extLst>
              <a:ext uri="{FF2B5EF4-FFF2-40B4-BE49-F238E27FC236}">
                <a16:creationId xmlns:a16="http://schemas.microsoft.com/office/drawing/2014/main" id="{35A19EEA-A987-9B37-522A-F0B2BAA6B0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568F23-0CA8-EF61-CE42-85B746FAAE0E}"/>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215392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F6A6A-072B-6E65-2A17-68E1A750F360}"/>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3" name="Footer Placeholder 2">
            <a:extLst>
              <a:ext uri="{FF2B5EF4-FFF2-40B4-BE49-F238E27FC236}">
                <a16:creationId xmlns:a16="http://schemas.microsoft.com/office/drawing/2014/main" id="{B616DC4C-7CD1-9CF5-ECA5-F243E6E6A9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490337-F78A-9698-DE2E-EBE8A1488D2A}"/>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65866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4745-6382-C4C3-27C9-394A8A9DB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08405-CA9C-0EDE-8C94-EFF5D85B6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C2D76E-0F81-CADD-A1C4-22888DAAE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25C4B-2207-2B47-36B3-C2CC4D6C7C67}"/>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6" name="Footer Placeholder 5">
            <a:extLst>
              <a:ext uri="{FF2B5EF4-FFF2-40B4-BE49-F238E27FC236}">
                <a16:creationId xmlns:a16="http://schemas.microsoft.com/office/drawing/2014/main" id="{56FA9F4F-57EE-608B-8790-E47B3752C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DA87E-A9E7-3B91-DCC5-C384DD34CE12}"/>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400280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03B9-C882-039E-6DA7-5FCA8EF56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5D516E-F10A-CE4B-6F21-28991485B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F26EF7-C7C9-DD8E-14C3-6B814B642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33CB01-B95D-69E6-6473-5581058C27AA}"/>
              </a:ext>
            </a:extLst>
          </p:cNvPr>
          <p:cNvSpPr>
            <a:spLocks noGrp="1"/>
          </p:cNvSpPr>
          <p:nvPr>
            <p:ph type="dt" sz="half" idx="10"/>
          </p:nvPr>
        </p:nvSpPr>
        <p:spPr/>
        <p:txBody>
          <a:bodyPr/>
          <a:lstStyle/>
          <a:p>
            <a:fld id="{A26AADBD-07E6-4CB9-AF22-A969EE056C1F}" type="datetimeFigureOut">
              <a:rPr lang="en-GB" smtClean="0"/>
              <a:t>23/03/2025</a:t>
            </a:fld>
            <a:endParaRPr lang="en-GB"/>
          </a:p>
        </p:txBody>
      </p:sp>
      <p:sp>
        <p:nvSpPr>
          <p:cNvPr id="6" name="Footer Placeholder 5">
            <a:extLst>
              <a:ext uri="{FF2B5EF4-FFF2-40B4-BE49-F238E27FC236}">
                <a16:creationId xmlns:a16="http://schemas.microsoft.com/office/drawing/2014/main" id="{5426214E-2657-CBA4-F294-DAB01F632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2642A-89B3-003C-EC07-044D0204A38F}"/>
              </a:ext>
            </a:extLst>
          </p:cNvPr>
          <p:cNvSpPr>
            <a:spLocks noGrp="1"/>
          </p:cNvSpPr>
          <p:nvPr>
            <p:ph type="sldNum" sz="quarter" idx="12"/>
          </p:nvPr>
        </p:nvSpPr>
        <p:spPr/>
        <p:txBody>
          <a:bodyPr/>
          <a:lstStyle/>
          <a:p>
            <a:fld id="{937B5761-7B22-4B4D-9164-C70583416BD8}" type="slidenum">
              <a:rPr lang="en-GB" smtClean="0"/>
              <a:t>‹#›</a:t>
            </a:fld>
            <a:endParaRPr lang="en-GB"/>
          </a:p>
        </p:txBody>
      </p:sp>
    </p:spTree>
    <p:extLst>
      <p:ext uri="{BB962C8B-B14F-4D97-AF65-F5344CB8AC3E}">
        <p14:creationId xmlns:p14="http://schemas.microsoft.com/office/powerpoint/2010/main" val="191360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2881B-C93A-21AB-2F26-74938C57F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DAA3F6-BE2B-F088-AE81-725933FAB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789F0-4851-40FD-2879-62823B8C8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ADBD-07E6-4CB9-AF22-A969EE056C1F}" type="datetimeFigureOut">
              <a:rPr lang="en-GB" smtClean="0"/>
              <a:t>23/03/2025</a:t>
            </a:fld>
            <a:endParaRPr lang="en-GB"/>
          </a:p>
        </p:txBody>
      </p:sp>
      <p:sp>
        <p:nvSpPr>
          <p:cNvPr id="5" name="Footer Placeholder 4">
            <a:extLst>
              <a:ext uri="{FF2B5EF4-FFF2-40B4-BE49-F238E27FC236}">
                <a16:creationId xmlns:a16="http://schemas.microsoft.com/office/drawing/2014/main" id="{4760240C-0122-D29E-C38C-B417D6736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4E807A-6D9C-2357-EE27-AAA95216C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B5761-7B22-4B4D-9164-C70583416BD8}" type="slidenum">
              <a:rPr lang="en-GB" smtClean="0"/>
              <a:t>‹#›</a:t>
            </a:fld>
            <a:endParaRPr lang="en-GB"/>
          </a:p>
        </p:txBody>
      </p:sp>
    </p:spTree>
    <p:extLst>
      <p:ext uri="{BB962C8B-B14F-4D97-AF65-F5344CB8AC3E}">
        <p14:creationId xmlns:p14="http://schemas.microsoft.com/office/powerpoint/2010/main" val="3067437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v360.vn/video/truyen-co-tich-cau-chuyen-ve-chu-xe-ui?v=1173007"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04A967F9-9CD8-5CF1-7E58-AB670AEC69CD}"/>
            </a:ext>
          </a:extLst>
        </p:cNvPr>
        <p:cNvGrpSpPr/>
        <p:nvPr/>
      </p:nvGrpSpPr>
      <p:grpSpPr>
        <a:xfrm>
          <a:off x="0" y="0"/>
          <a:ext cx="0" cy="0"/>
          <a:chOff x="0" y="0"/>
          <a:chExt cx="0" cy="0"/>
        </a:xfrm>
      </p:grpSpPr>
      <p:sp>
        <p:nvSpPr>
          <p:cNvPr id="2" name="TextBox 7">
            <a:extLst>
              <a:ext uri="{FF2B5EF4-FFF2-40B4-BE49-F238E27FC236}">
                <a16:creationId xmlns:a16="http://schemas.microsoft.com/office/drawing/2014/main" id="{96A1DB9C-2455-36CB-9275-7697715968A0}"/>
              </a:ext>
            </a:extLst>
          </p:cNvPr>
          <p:cNvSpPr txBox="1">
            <a:spLocks noChangeArrowheads="1"/>
          </p:cNvSpPr>
          <p:nvPr/>
        </p:nvSpPr>
        <p:spPr bwMode="auto">
          <a:xfrm>
            <a:off x="2681288" y="274638"/>
            <a:ext cx="6829425" cy="70802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vi-VN" sz="2000" b="1" dirty="0">
                <a:solidFill>
                  <a:schemeClr val="tx2">
                    <a:lumMod val="95000"/>
                    <a:lumOff val="5000"/>
                  </a:schemeClr>
                </a:solidFill>
                <a:latin typeface="Times New Roman" pitchFamily="18" charset="0"/>
                <a:cs typeface="Times New Roman" pitchFamily="18" charset="0"/>
              </a:rPr>
              <a:t>PHÒNG GIÁO DỤC &amp; ĐÀO TẠO QUẬN LONG BIÊN</a:t>
            </a:r>
          </a:p>
          <a:p>
            <a:pPr algn="ctr" eaLnBrk="1" hangingPunct="1">
              <a:defRPr/>
            </a:pPr>
            <a:r>
              <a:rPr lang="en-US" altLang="vi-VN" sz="2000" b="1" dirty="0">
                <a:solidFill>
                  <a:schemeClr val="tx2">
                    <a:lumMod val="95000"/>
                    <a:lumOff val="5000"/>
                  </a:schemeClr>
                </a:solidFill>
                <a:latin typeface="Times New Roman" pitchFamily="18" charset="0"/>
                <a:cs typeface="Times New Roman" pitchFamily="18" charset="0"/>
              </a:rPr>
              <a:t>TRƯỜNG MẦM NON HOA HƯỚNG DƯƠNG</a:t>
            </a:r>
          </a:p>
        </p:txBody>
      </p:sp>
      <p:sp>
        <p:nvSpPr>
          <p:cNvPr id="3" name="Rectangle 2">
            <a:extLst>
              <a:ext uri="{FF2B5EF4-FFF2-40B4-BE49-F238E27FC236}">
                <a16:creationId xmlns:a16="http://schemas.microsoft.com/office/drawing/2014/main" id="{CA4AF8F1-9F99-784D-0D50-4C3C0F4F1D02}"/>
              </a:ext>
            </a:extLst>
          </p:cNvPr>
          <p:cNvSpPr>
            <a:spLocks noChangeArrowheads="1"/>
          </p:cNvSpPr>
          <p:nvPr/>
        </p:nvSpPr>
        <p:spPr bwMode="auto">
          <a:xfrm>
            <a:off x="914400" y="2135188"/>
            <a:ext cx="112776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LĨNH VỰC PHÁT TRIỂN NGÔN NGỮ</a:t>
            </a:r>
          </a:p>
          <a:p>
            <a:pPr algn="ctr" eaLnBrk="1" hangingPunct="1">
              <a:lnSpc>
                <a:spcPct val="150000"/>
              </a:lnSpc>
              <a:spcBef>
                <a:spcPct val="0"/>
              </a:spcBef>
              <a:buFontTx/>
              <a:buNone/>
            </a:pPr>
            <a:r>
              <a:rPr lang="en-US" altLang="vi-VN" sz="4400" b="1" dirty="0" err="1">
                <a:solidFill>
                  <a:srgbClr val="FF0000"/>
                </a:solidFill>
                <a:latin typeface="Times New Roman" panose="02020603050405020304" pitchFamily="18" charset="0"/>
                <a:cs typeface="Times New Roman" panose="02020603050405020304" pitchFamily="18" charset="0"/>
              </a:rPr>
              <a:t>Đề</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tài</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Chuyện</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về</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chú</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xe</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ủi</a:t>
            </a:r>
            <a:r>
              <a:rPr lang="en-US" altLang="vi-VN" sz="4400" b="1" dirty="0">
                <a:solidFill>
                  <a:srgbClr val="FF0000"/>
                </a:solidFill>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pPr>
            <a:r>
              <a:rPr lang="en-US" altLang="vi-VN" sz="6000" b="1" dirty="0">
                <a:solidFill>
                  <a:srgbClr val="002060"/>
                </a:solidFill>
                <a:latin typeface="Times New Roman" panose="02020603050405020304" pitchFamily="18" charset="0"/>
                <a:cs typeface="Times New Roman" panose="02020603050405020304" pitchFamily="18" charset="0"/>
              </a:rPr>
              <a:t>L</a:t>
            </a:r>
            <a:r>
              <a:rPr lang="vi-VN" altLang="vi-VN" sz="6000" b="1" dirty="0">
                <a:solidFill>
                  <a:srgbClr val="002060"/>
                </a:solidFill>
                <a:latin typeface="Times New Roman" panose="02020603050405020304" pitchFamily="18" charset="0"/>
                <a:cs typeface="Times New Roman" panose="02020603050405020304" pitchFamily="18" charset="0"/>
              </a:rPr>
              <a:t>ớp </a:t>
            </a:r>
            <a:r>
              <a:rPr lang="en-US" altLang="vi-VN" sz="6000" b="1" dirty="0" err="1">
                <a:solidFill>
                  <a:srgbClr val="002060"/>
                </a:solidFill>
                <a:latin typeface="Times New Roman" panose="02020603050405020304" pitchFamily="18" charset="0"/>
                <a:cs typeface="Times New Roman" panose="02020603050405020304" pitchFamily="18" charset="0"/>
              </a:rPr>
              <a:t>Mẫu</a:t>
            </a:r>
            <a:r>
              <a:rPr lang="en-US" altLang="vi-VN" sz="6000" b="1" dirty="0">
                <a:solidFill>
                  <a:srgbClr val="002060"/>
                </a:solidFill>
                <a:latin typeface="Times New Roman" panose="02020603050405020304" pitchFamily="18" charset="0"/>
                <a:cs typeface="Times New Roman" panose="02020603050405020304" pitchFamily="18" charset="0"/>
              </a:rPr>
              <a:t> </a:t>
            </a:r>
            <a:r>
              <a:rPr lang="en-US" altLang="vi-VN" sz="6000" b="1" dirty="0" err="1">
                <a:solidFill>
                  <a:srgbClr val="002060"/>
                </a:solidFill>
                <a:latin typeface="Times New Roman" panose="02020603050405020304" pitchFamily="18" charset="0"/>
                <a:cs typeface="Times New Roman" panose="02020603050405020304" pitchFamily="18" charset="0"/>
              </a:rPr>
              <a:t>giáo</a:t>
            </a:r>
            <a:r>
              <a:rPr lang="en-US" altLang="vi-VN" sz="6000" b="1" dirty="0">
                <a:solidFill>
                  <a:srgbClr val="002060"/>
                </a:solidFill>
                <a:latin typeface="Times New Roman" panose="02020603050405020304" pitchFamily="18" charset="0"/>
                <a:cs typeface="Times New Roman" panose="02020603050405020304" pitchFamily="18" charset="0"/>
              </a:rPr>
              <a:t> </a:t>
            </a:r>
            <a:r>
              <a:rPr lang="en-US" altLang="vi-VN" sz="6000" b="1" dirty="0" err="1">
                <a:solidFill>
                  <a:srgbClr val="002060"/>
                </a:solidFill>
                <a:latin typeface="Times New Roman" panose="02020603050405020304" pitchFamily="18" charset="0"/>
                <a:cs typeface="Times New Roman" panose="02020603050405020304" pitchFamily="18" charset="0"/>
              </a:rPr>
              <a:t>lớn</a:t>
            </a:r>
            <a:r>
              <a:rPr lang="vi-VN" altLang="vi-VN" sz="6000" b="1" dirty="0">
                <a:solidFill>
                  <a:srgbClr val="002060"/>
                </a:solidFill>
                <a:latin typeface="Times New Roman" panose="02020603050405020304" pitchFamily="18" charset="0"/>
                <a:cs typeface="Times New Roman" panose="02020603050405020304" pitchFamily="18" charset="0"/>
              </a:rPr>
              <a:t> A4</a:t>
            </a:r>
            <a:endParaRPr lang="en-US" altLang="vi-VN" sz="6000" b="1"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49CFE8-C601-67F0-3922-7B4045389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501" y="958725"/>
            <a:ext cx="1212076" cy="1212076"/>
          </a:xfrm>
          <a:prstGeom prst="rect">
            <a:avLst/>
          </a:prstGeom>
        </p:spPr>
      </p:pic>
    </p:spTree>
    <p:extLst>
      <p:ext uri="{BB962C8B-B14F-4D97-AF65-F5344CB8AC3E}">
        <p14:creationId xmlns:p14="http://schemas.microsoft.com/office/powerpoint/2010/main" val="26419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CE2C-5C00-2CA7-6E5D-CE7D3FCE9F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7E344F-1010-A5D9-C3AB-58215DDDB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14620" cy="6858001"/>
          </a:xfrm>
          <a:prstGeom prst="rect">
            <a:avLst/>
          </a:prstGeom>
        </p:spPr>
      </p:pic>
    </p:spTree>
    <p:extLst>
      <p:ext uri="{BB962C8B-B14F-4D97-AF65-F5344CB8AC3E}">
        <p14:creationId xmlns:p14="http://schemas.microsoft.com/office/powerpoint/2010/main" val="29387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5E454A38-5025-514A-C7CA-34BA759CCD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DC6E12-EB44-4E70-7049-54DA8A34E668}"/>
              </a:ext>
            </a:extLst>
          </p:cNvPr>
          <p:cNvSpPr txBox="1"/>
          <p:nvPr/>
        </p:nvSpPr>
        <p:spPr>
          <a:xfrm>
            <a:off x="447870" y="0"/>
            <a:ext cx="11028784" cy="584775"/>
          </a:xfrm>
          <a:prstGeom prst="rect">
            <a:avLst/>
          </a:prstGeom>
          <a:noFill/>
        </p:spPr>
        <p:txBody>
          <a:bodyPr wrap="square">
            <a:spAutoFit/>
          </a:bodyPr>
          <a:lstStyle/>
          <a:p>
            <a:pPr algn="l"/>
            <a:r>
              <a:rPr lang="vi-VN" sz="3200" b="0" i="0" dirty="0">
                <a:solidFill>
                  <a:srgbClr val="333333"/>
                </a:solidFill>
                <a:effectLst/>
                <a:latin typeface="+mj-lt"/>
              </a:rPr>
              <a:t>-  Các con vừa nghe cô kể chuyện gì?</a:t>
            </a:r>
          </a:p>
        </p:txBody>
      </p:sp>
      <p:pic>
        <p:nvPicPr>
          <p:cNvPr id="4" name="Picture 3">
            <a:extLst>
              <a:ext uri="{FF2B5EF4-FFF2-40B4-BE49-F238E27FC236}">
                <a16:creationId xmlns:a16="http://schemas.microsoft.com/office/drawing/2014/main" id="{4504A5E1-EA38-1BB7-5313-3476D87AB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525" y="812570"/>
            <a:ext cx="7693417" cy="4188638"/>
          </a:xfrm>
          <a:prstGeom prst="rect">
            <a:avLst/>
          </a:prstGeom>
        </p:spPr>
      </p:pic>
      <p:sp>
        <p:nvSpPr>
          <p:cNvPr id="5" name="TextBox 4">
            <a:extLst>
              <a:ext uri="{FF2B5EF4-FFF2-40B4-BE49-F238E27FC236}">
                <a16:creationId xmlns:a16="http://schemas.microsoft.com/office/drawing/2014/main" id="{DB91A1A9-5453-BA7E-17FA-428E96AB7C05}"/>
              </a:ext>
            </a:extLst>
          </p:cNvPr>
          <p:cNvSpPr txBox="1"/>
          <p:nvPr/>
        </p:nvSpPr>
        <p:spPr>
          <a:xfrm>
            <a:off x="447870" y="5069632"/>
            <a:ext cx="11028784" cy="1569660"/>
          </a:xfrm>
          <a:prstGeom prst="rect">
            <a:avLst/>
          </a:prstGeom>
          <a:noFill/>
        </p:spPr>
        <p:txBody>
          <a:bodyPr wrap="square">
            <a:spAutoFit/>
          </a:bodyPr>
          <a:lstStyle/>
          <a:p>
            <a:pPr algn="l"/>
            <a:r>
              <a:rPr lang="vi-VN" sz="3200" b="0" i="0" dirty="0">
                <a:solidFill>
                  <a:srgbClr val="333333"/>
                </a:solidFill>
                <a:effectLst/>
                <a:latin typeface="+mj-lt"/>
              </a:rPr>
              <a:t>* Giảng nội dung:   Câu truyện nói về những chiếc Xe ủi to, nhỏ khác nhau, mỗi xe có công dụng và được sử dụng vào những công việc khác nhau.</a:t>
            </a:r>
          </a:p>
        </p:txBody>
      </p:sp>
    </p:spTree>
    <p:extLst>
      <p:ext uri="{BB962C8B-B14F-4D97-AF65-F5344CB8AC3E}">
        <p14:creationId xmlns:p14="http://schemas.microsoft.com/office/powerpoint/2010/main" val="31436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0141D9CA-0F54-962B-18A3-A0D43ECDCB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B58EAE-AA0E-0420-B0E4-65DF6F9D0458}"/>
              </a:ext>
            </a:extLst>
          </p:cNvPr>
          <p:cNvSpPr txBox="1"/>
          <p:nvPr/>
        </p:nvSpPr>
        <p:spPr>
          <a:xfrm>
            <a:off x="445537" y="241337"/>
            <a:ext cx="10695214" cy="523220"/>
          </a:xfrm>
          <a:prstGeom prst="rect">
            <a:avLst/>
          </a:prstGeom>
          <a:noFill/>
        </p:spPr>
        <p:txBody>
          <a:bodyPr wrap="square">
            <a:spAutoFit/>
          </a:bodyPr>
          <a:lstStyle/>
          <a:p>
            <a:pPr algn="l"/>
            <a:r>
              <a:rPr lang="vi-VN" sz="2800" b="0" i="0" dirty="0">
                <a:solidFill>
                  <a:srgbClr val="333333"/>
                </a:solidFill>
                <a:effectLst/>
                <a:latin typeface="+mj-lt"/>
              </a:rPr>
              <a:t>- Trong câu truyện có những nhân vật nào? ( Bác xe ủi to, xe ủi nhỏ)</a:t>
            </a:r>
          </a:p>
        </p:txBody>
      </p:sp>
      <p:pic>
        <p:nvPicPr>
          <p:cNvPr id="5" name="Picture 4">
            <a:extLst>
              <a:ext uri="{FF2B5EF4-FFF2-40B4-BE49-F238E27FC236}">
                <a16:creationId xmlns:a16="http://schemas.microsoft.com/office/drawing/2014/main" id="{15351C31-4CCF-4D76-B630-4B56E72712FF}"/>
              </a:ext>
            </a:extLst>
          </p:cNvPr>
          <p:cNvPicPr>
            <a:picLocks noChangeAspect="1"/>
          </p:cNvPicPr>
          <p:nvPr/>
        </p:nvPicPr>
        <p:blipFill>
          <a:blip r:embed="rId3"/>
          <a:stretch>
            <a:fillRect/>
          </a:stretch>
        </p:blipFill>
        <p:spPr>
          <a:xfrm>
            <a:off x="3013786" y="916380"/>
            <a:ext cx="5896947" cy="5941620"/>
          </a:xfrm>
          <a:prstGeom prst="rect">
            <a:avLst/>
          </a:prstGeom>
        </p:spPr>
      </p:pic>
    </p:spTree>
    <p:extLst>
      <p:ext uri="{BB962C8B-B14F-4D97-AF65-F5344CB8AC3E}">
        <p14:creationId xmlns:p14="http://schemas.microsoft.com/office/powerpoint/2010/main" val="41189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6AC8F12B-3B27-C852-0F2B-5823F5DC2B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2D887A-41EB-A79B-4FFB-D9F5047CA099}"/>
              </a:ext>
            </a:extLst>
          </p:cNvPr>
          <p:cNvSpPr txBox="1"/>
          <p:nvPr/>
        </p:nvSpPr>
        <p:spPr>
          <a:xfrm>
            <a:off x="333570" y="94966"/>
            <a:ext cx="11702920" cy="1815882"/>
          </a:xfrm>
          <a:prstGeom prst="rect">
            <a:avLst/>
          </a:prstGeom>
          <a:noFill/>
        </p:spPr>
        <p:txBody>
          <a:bodyPr wrap="square">
            <a:spAutoFit/>
          </a:bodyPr>
          <a:lstStyle/>
          <a:p>
            <a:pPr algn="l"/>
            <a:r>
              <a:rPr lang="vi-VN" sz="2800" b="0" i="0" dirty="0">
                <a:solidFill>
                  <a:srgbClr val="333333"/>
                </a:solidFill>
                <a:effectLst/>
                <a:latin typeface="+mj-lt"/>
              </a:rPr>
              <a:t>- Chiếc Xe ủi nhỏ nhất có màu gì các con? (màu xanh)</a:t>
            </a:r>
          </a:p>
          <a:p>
            <a:pPr algn="l"/>
            <a:r>
              <a:rPr lang="vi-VN" sz="2800" b="0" i="0" dirty="0">
                <a:solidFill>
                  <a:srgbClr val="333333"/>
                </a:solidFill>
                <a:effectLst/>
                <a:latin typeface="+mj-lt"/>
              </a:rPr>
              <a:t>- Chiếc Xe ủi nhỏ có ủi được đống đất to không?</a:t>
            </a:r>
          </a:p>
          <a:p>
            <a:pPr algn="l"/>
            <a:r>
              <a:rPr lang="vi-VN" sz="2800" b="0" i="0" dirty="0">
                <a:solidFill>
                  <a:srgbClr val="333333"/>
                </a:solidFill>
                <a:effectLst/>
                <a:latin typeface="+mj-lt"/>
              </a:rPr>
              <a:t>- Vậy ai đã ủi hộ đống đất to cho Xe ủi nhỏ?</a:t>
            </a:r>
          </a:p>
          <a:p>
            <a:pPr algn="l"/>
            <a:r>
              <a:rPr lang="vi-VN" sz="2800" b="0" i="0" dirty="0">
                <a:solidFill>
                  <a:srgbClr val="333333"/>
                </a:solidFill>
                <a:effectLst/>
                <a:latin typeface="+mj-lt"/>
              </a:rPr>
              <a:t>* Trích dẫn:“ Ở một nông trường.......đi theo bác Xe ủi to”</a:t>
            </a:r>
          </a:p>
        </p:txBody>
      </p:sp>
      <p:pic>
        <p:nvPicPr>
          <p:cNvPr id="4" name="Picture 3">
            <a:extLst>
              <a:ext uri="{FF2B5EF4-FFF2-40B4-BE49-F238E27FC236}">
                <a16:creationId xmlns:a16="http://schemas.microsoft.com/office/drawing/2014/main" id="{B62E99D3-D733-25C5-943F-7A6A65BDC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6" y="2030574"/>
            <a:ext cx="5085184" cy="2796851"/>
          </a:xfrm>
          <a:prstGeom prst="rect">
            <a:avLst/>
          </a:prstGeom>
        </p:spPr>
      </p:pic>
      <p:pic>
        <p:nvPicPr>
          <p:cNvPr id="5" name="Picture 4">
            <a:extLst>
              <a:ext uri="{FF2B5EF4-FFF2-40B4-BE49-F238E27FC236}">
                <a16:creationId xmlns:a16="http://schemas.microsoft.com/office/drawing/2014/main" id="{1CCADF11-CDC3-0066-52F1-249F1CFBF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8204" y="3590730"/>
            <a:ext cx="5940490" cy="3267270"/>
          </a:xfrm>
          <a:prstGeom prst="rect">
            <a:avLst/>
          </a:prstGeom>
        </p:spPr>
      </p:pic>
    </p:spTree>
    <p:extLst>
      <p:ext uri="{BB962C8B-B14F-4D97-AF65-F5344CB8AC3E}">
        <p14:creationId xmlns:p14="http://schemas.microsoft.com/office/powerpoint/2010/main" val="16777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FC0209CE-20D7-F14F-478C-F06861C1B2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6E45A0-CB35-AF60-F116-2BFB70B0737D}"/>
              </a:ext>
            </a:extLst>
          </p:cNvPr>
          <p:cNvSpPr txBox="1"/>
          <p:nvPr/>
        </p:nvSpPr>
        <p:spPr>
          <a:xfrm>
            <a:off x="118966" y="163200"/>
            <a:ext cx="12073034" cy="2246769"/>
          </a:xfrm>
          <a:prstGeom prst="rect">
            <a:avLst/>
          </a:prstGeom>
          <a:noFill/>
        </p:spPr>
        <p:txBody>
          <a:bodyPr wrap="square">
            <a:spAutoFit/>
          </a:bodyPr>
          <a:lstStyle/>
          <a:p>
            <a:pPr algn="l"/>
            <a:r>
              <a:rPr lang="vi-VN" sz="2800" b="0" i="0" dirty="0">
                <a:solidFill>
                  <a:srgbClr val="333333"/>
                </a:solidFill>
                <a:effectLst/>
                <a:latin typeface="+mj-lt"/>
              </a:rPr>
              <a:t>- Xe ủi to và Xe ủi nhỏ đã nhìn thấy gì?</a:t>
            </a:r>
          </a:p>
          <a:p>
            <a:pPr algn="l"/>
            <a:r>
              <a:rPr lang="vi-VN" sz="2800" b="0" i="0" dirty="0">
                <a:solidFill>
                  <a:srgbClr val="333333"/>
                </a:solidFill>
                <a:effectLst/>
                <a:latin typeface="+mj-lt"/>
              </a:rPr>
              <a:t>- Ai  đã xúc qủa cam rụng đó?</a:t>
            </a:r>
          </a:p>
          <a:p>
            <a:pPr marL="457200" indent="-457200" algn="l">
              <a:buFontTx/>
              <a:buChar char="-"/>
            </a:pPr>
            <a:r>
              <a:rPr lang="vi-VN" sz="2800" b="0" i="0" dirty="0">
                <a:solidFill>
                  <a:srgbClr val="333333"/>
                </a:solidFill>
                <a:effectLst/>
                <a:latin typeface="+mj-lt"/>
              </a:rPr>
              <a:t>Xe ủi nhỏ cảm thấy thế nào khi đã làm được một công việc giúp đỡ mọi người?</a:t>
            </a:r>
            <a:r>
              <a:rPr lang="en-GB" sz="2800" b="0" i="0" dirty="0">
                <a:solidFill>
                  <a:srgbClr val="333333"/>
                </a:solidFill>
                <a:effectLst/>
                <a:latin typeface="+mj-lt"/>
              </a:rPr>
              <a:t> </a:t>
            </a:r>
            <a:r>
              <a:rPr lang="en-GB" sz="2800" b="0" i="0" dirty="0">
                <a:solidFill>
                  <a:srgbClr val="333333"/>
                </a:solidFill>
                <a:effectLst/>
                <a:latin typeface="Time New Roman"/>
              </a:rPr>
              <a:t>(</a:t>
            </a:r>
            <a:r>
              <a:rPr lang="en-GB" sz="2800" b="0" i="0" dirty="0" err="1">
                <a:solidFill>
                  <a:srgbClr val="333333"/>
                </a:solidFill>
                <a:effectLst/>
                <a:latin typeface="Time New Roman"/>
              </a:rPr>
              <a:t>Cảm</a:t>
            </a:r>
            <a:r>
              <a:rPr lang="en-GB" sz="2800" b="0" i="0" dirty="0">
                <a:solidFill>
                  <a:srgbClr val="333333"/>
                </a:solidFill>
                <a:effectLst/>
                <a:latin typeface="Time New Roman"/>
              </a:rPr>
              <a:t> </a:t>
            </a:r>
            <a:r>
              <a:rPr lang="en-GB" sz="2800" b="0" i="0" dirty="0" err="1">
                <a:solidFill>
                  <a:srgbClr val="333333"/>
                </a:solidFill>
                <a:effectLst/>
                <a:latin typeface="Time New Roman"/>
              </a:rPr>
              <a:t>thấy</a:t>
            </a:r>
            <a:r>
              <a:rPr lang="en-GB" sz="2800" b="0" i="0" dirty="0">
                <a:solidFill>
                  <a:srgbClr val="333333"/>
                </a:solidFill>
                <a:effectLst/>
                <a:latin typeface="Time New Roman"/>
              </a:rPr>
              <a:t> </a:t>
            </a:r>
            <a:r>
              <a:rPr lang="en-GB" sz="2800" b="0" i="0" dirty="0" err="1">
                <a:solidFill>
                  <a:srgbClr val="333333"/>
                </a:solidFill>
                <a:effectLst/>
                <a:latin typeface="Time New Roman"/>
              </a:rPr>
              <a:t>vui</a:t>
            </a:r>
            <a:r>
              <a:rPr lang="en-GB" sz="2800" b="0" i="0" dirty="0">
                <a:solidFill>
                  <a:srgbClr val="333333"/>
                </a:solidFill>
                <a:effectLst/>
                <a:latin typeface="Time New Roman"/>
              </a:rPr>
              <a:t> </a:t>
            </a:r>
            <a:r>
              <a:rPr lang="en-GB" sz="2800" b="0" i="0" dirty="0" err="1">
                <a:solidFill>
                  <a:srgbClr val="333333"/>
                </a:solidFill>
                <a:effectLst/>
                <a:latin typeface="Time New Roman"/>
              </a:rPr>
              <a:t>sướng</a:t>
            </a:r>
            <a:r>
              <a:rPr lang="en-GB" sz="2800" b="0" i="0" dirty="0">
                <a:solidFill>
                  <a:srgbClr val="333333"/>
                </a:solidFill>
                <a:effectLst/>
                <a:latin typeface="Time New Roman"/>
              </a:rPr>
              <a:t>)</a:t>
            </a:r>
          </a:p>
          <a:p>
            <a:pPr algn="l"/>
            <a:r>
              <a:rPr lang="vi-VN" sz="2800" b="0" i="0" dirty="0">
                <a:solidFill>
                  <a:srgbClr val="333333"/>
                </a:solidFill>
                <a:effectLst/>
                <a:latin typeface="+mj-lt"/>
              </a:rPr>
              <a:t>* Trích dẫn:“ Xe ủi to và Xe ủi nhỏ……chú Xe ủi reo lên vui sướng”.</a:t>
            </a:r>
          </a:p>
        </p:txBody>
      </p:sp>
      <p:pic>
        <p:nvPicPr>
          <p:cNvPr id="4" name="Picture 3">
            <a:extLst>
              <a:ext uri="{FF2B5EF4-FFF2-40B4-BE49-F238E27FC236}">
                <a16:creationId xmlns:a16="http://schemas.microsoft.com/office/drawing/2014/main" id="{BA98A12A-036F-33BF-4019-4E71F6204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6672"/>
            <a:ext cx="4990322" cy="2716953"/>
          </a:xfrm>
          <a:prstGeom prst="rect">
            <a:avLst/>
          </a:prstGeom>
        </p:spPr>
      </p:pic>
      <p:pic>
        <p:nvPicPr>
          <p:cNvPr id="5" name="Picture 4">
            <a:extLst>
              <a:ext uri="{FF2B5EF4-FFF2-40B4-BE49-F238E27FC236}">
                <a16:creationId xmlns:a16="http://schemas.microsoft.com/office/drawing/2014/main" id="{B7EFC3EB-6410-C3ED-884D-11D2FBA12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180" y="3795149"/>
            <a:ext cx="5568820" cy="3062851"/>
          </a:xfrm>
          <a:prstGeom prst="rect">
            <a:avLst/>
          </a:prstGeom>
        </p:spPr>
      </p:pic>
    </p:spTree>
    <p:extLst>
      <p:ext uri="{BB962C8B-B14F-4D97-AF65-F5344CB8AC3E}">
        <p14:creationId xmlns:p14="http://schemas.microsoft.com/office/powerpoint/2010/main" val="3516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AC5C3839-A530-CE27-AF38-823392B7C3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60042D-268E-1A55-248F-07DA45C74839}"/>
              </a:ext>
            </a:extLst>
          </p:cNvPr>
          <p:cNvSpPr txBox="1"/>
          <p:nvPr/>
        </p:nvSpPr>
        <p:spPr>
          <a:xfrm>
            <a:off x="220825" y="1282874"/>
            <a:ext cx="11971175" cy="3600986"/>
          </a:xfrm>
          <a:prstGeom prst="rect">
            <a:avLst/>
          </a:prstGeom>
          <a:noFill/>
        </p:spPr>
        <p:txBody>
          <a:bodyPr wrap="square">
            <a:spAutoFit/>
          </a:bodyPr>
          <a:lstStyle/>
          <a:p>
            <a:pPr algn="l"/>
            <a:r>
              <a:rPr lang="vi-VN" sz="3800" b="0" i="0" dirty="0">
                <a:solidFill>
                  <a:srgbClr val="333333"/>
                </a:solidFill>
                <a:effectLst/>
                <a:latin typeface="+mj-lt"/>
              </a:rPr>
              <a:t>- Các con thấy tình bạn của chiếc Xe ủi to và Xe ủi nhỏ như thế nào?</a:t>
            </a:r>
            <a:r>
              <a:rPr lang="en-GB" sz="3800" b="0" i="0" dirty="0">
                <a:solidFill>
                  <a:srgbClr val="333333"/>
                </a:solidFill>
                <a:effectLst/>
                <a:latin typeface="+mj-lt"/>
              </a:rPr>
              <a:t> </a:t>
            </a:r>
            <a:r>
              <a:rPr lang="en-GB" sz="3800" b="0" i="0" dirty="0">
                <a:solidFill>
                  <a:srgbClr val="333333"/>
                </a:solidFill>
                <a:effectLst/>
                <a:latin typeface="Time New Roman"/>
              </a:rPr>
              <a:t>(</a:t>
            </a:r>
            <a:r>
              <a:rPr lang="en-GB" sz="3800" b="0" i="0" dirty="0" err="1">
                <a:solidFill>
                  <a:srgbClr val="333333"/>
                </a:solidFill>
                <a:effectLst/>
                <a:latin typeface="Time New Roman"/>
              </a:rPr>
              <a:t>yêu</a:t>
            </a:r>
            <a:r>
              <a:rPr lang="en-GB" sz="3800" b="0" i="0" dirty="0">
                <a:solidFill>
                  <a:srgbClr val="333333"/>
                </a:solidFill>
                <a:effectLst/>
                <a:latin typeface="Time New Roman"/>
              </a:rPr>
              <a:t> </a:t>
            </a:r>
            <a:r>
              <a:rPr lang="en-GB" sz="3800" b="0" i="0" dirty="0" err="1">
                <a:solidFill>
                  <a:srgbClr val="333333"/>
                </a:solidFill>
                <a:effectLst/>
                <a:latin typeface="Time New Roman"/>
              </a:rPr>
              <a:t>thương</a:t>
            </a:r>
            <a:r>
              <a:rPr lang="en-GB" sz="3800" b="0" i="0" dirty="0">
                <a:solidFill>
                  <a:srgbClr val="333333"/>
                </a:solidFill>
                <a:effectLst/>
                <a:latin typeface="Time New Roman"/>
              </a:rPr>
              <a:t>, </a:t>
            </a:r>
            <a:r>
              <a:rPr lang="en-GB" sz="3800" b="0" i="0" dirty="0" err="1">
                <a:solidFill>
                  <a:srgbClr val="333333"/>
                </a:solidFill>
                <a:effectLst/>
                <a:latin typeface="Time New Roman"/>
              </a:rPr>
              <a:t>giúp</a:t>
            </a:r>
            <a:r>
              <a:rPr lang="en-GB" sz="3800" b="0" i="0" dirty="0">
                <a:solidFill>
                  <a:srgbClr val="333333"/>
                </a:solidFill>
                <a:effectLst/>
                <a:latin typeface="Time New Roman"/>
              </a:rPr>
              <a:t> </a:t>
            </a:r>
            <a:r>
              <a:rPr lang="en-GB" sz="3800" b="0" i="0" dirty="0" err="1">
                <a:solidFill>
                  <a:srgbClr val="333333"/>
                </a:solidFill>
                <a:effectLst/>
                <a:latin typeface="Time New Roman"/>
              </a:rPr>
              <a:t>đỡ</a:t>
            </a:r>
            <a:r>
              <a:rPr lang="en-GB" sz="3800" b="0" i="0" dirty="0">
                <a:solidFill>
                  <a:srgbClr val="333333"/>
                </a:solidFill>
                <a:effectLst/>
                <a:latin typeface="Time New Roman"/>
              </a:rPr>
              <a:t> </a:t>
            </a:r>
            <a:r>
              <a:rPr lang="en-GB" sz="3800" b="0" i="0" dirty="0" err="1">
                <a:solidFill>
                  <a:srgbClr val="333333"/>
                </a:solidFill>
                <a:effectLst/>
                <a:latin typeface="Time New Roman"/>
              </a:rPr>
              <a:t>lẫn</a:t>
            </a:r>
            <a:r>
              <a:rPr lang="en-GB" sz="3800" b="0" i="0" dirty="0">
                <a:solidFill>
                  <a:srgbClr val="333333"/>
                </a:solidFill>
                <a:effectLst/>
                <a:latin typeface="Time New Roman"/>
              </a:rPr>
              <a:t> </a:t>
            </a:r>
            <a:r>
              <a:rPr lang="en-GB" sz="3800" b="0" i="0" dirty="0" err="1">
                <a:solidFill>
                  <a:srgbClr val="333333"/>
                </a:solidFill>
                <a:effectLst/>
                <a:latin typeface="Time New Roman"/>
              </a:rPr>
              <a:t>nhau</a:t>
            </a:r>
            <a:r>
              <a:rPr lang="en-GB" sz="3800" b="0" i="0" dirty="0">
                <a:solidFill>
                  <a:srgbClr val="333333"/>
                </a:solidFill>
                <a:effectLst/>
                <a:latin typeface="Time New Roman"/>
              </a:rPr>
              <a:t>)</a:t>
            </a:r>
            <a:endParaRPr lang="vi-VN" sz="3800" b="0" i="0" dirty="0">
              <a:solidFill>
                <a:srgbClr val="333333"/>
              </a:solidFill>
              <a:effectLst/>
              <a:latin typeface="Time New Roman"/>
            </a:endParaRPr>
          </a:p>
          <a:p>
            <a:pPr algn="l"/>
            <a:r>
              <a:rPr lang="vi-VN" sz="3800" b="0" i="0" dirty="0">
                <a:solidFill>
                  <a:srgbClr val="333333"/>
                </a:solidFill>
                <a:effectLst/>
                <a:latin typeface="+mj-lt"/>
              </a:rPr>
              <a:t>- Ở lớp các con đã yêu thương, giúp đỡ bạn mình chưa?</a:t>
            </a:r>
          </a:p>
          <a:p>
            <a:pPr algn="l"/>
            <a:r>
              <a:rPr lang="vi-VN" sz="3800" b="0" i="0" dirty="0">
                <a:solidFill>
                  <a:srgbClr val="333333"/>
                </a:solidFill>
                <a:effectLst/>
                <a:latin typeface="+mj-lt"/>
              </a:rPr>
              <a:t>*Giáo dục trẻ</a:t>
            </a:r>
            <a:r>
              <a:rPr lang="vi-VN" sz="3800" b="0" i="1" dirty="0">
                <a:solidFill>
                  <a:srgbClr val="333333"/>
                </a:solidFill>
                <a:effectLst/>
                <a:latin typeface="+mj-lt"/>
              </a:rPr>
              <a:t>:</a:t>
            </a:r>
            <a:r>
              <a:rPr lang="vi-VN" sz="3800" b="0" i="0" dirty="0">
                <a:solidFill>
                  <a:srgbClr val="333333"/>
                </a:solidFill>
                <a:effectLst/>
                <a:latin typeface="+mj-lt"/>
              </a:rPr>
              <a:t> Mỗi người đều có điểm mạnh riêng, dù nhỏ bé cũng có thể làm việc có ích. Quan trọng là không nản lòng, luôn cố gắng và biết giúp đỡ lẫn nhau!</a:t>
            </a:r>
          </a:p>
        </p:txBody>
      </p:sp>
    </p:spTree>
    <p:extLst>
      <p:ext uri="{BB962C8B-B14F-4D97-AF65-F5344CB8AC3E}">
        <p14:creationId xmlns:p14="http://schemas.microsoft.com/office/powerpoint/2010/main" val="17570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4DA14371-14C2-C722-71D3-714ED202BF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A5375A-C457-A672-576C-1B49A5BA6C7D}"/>
              </a:ext>
            </a:extLst>
          </p:cNvPr>
          <p:cNvSpPr txBox="1"/>
          <p:nvPr/>
        </p:nvSpPr>
        <p:spPr>
          <a:xfrm>
            <a:off x="149290" y="1670180"/>
            <a:ext cx="11821885" cy="4555093"/>
          </a:xfrm>
          <a:prstGeom prst="rect">
            <a:avLst/>
          </a:prstGeom>
          <a:noFill/>
        </p:spPr>
        <p:txBody>
          <a:bodyPr wrap="square">
            <a:spAutoFit/>
          </a:bodyPr>
          <a:lstStyle/>
          <a:p>
            <a:r>
              <a:rPr lang="en-GB" sz="5800" b="0" i="0" dirty="0">
                <a:solidFill>
                  <a:srgbClr val="FFFF00"/>
                </a:solidFill>
                <a:effectLst/>
                <a:latin typeface="Time New Roman"/>
              </a:rPr>
              <a:t>Cho </a:t>
            </a:r>
            <a:r>
              <a:rPr lang="en-GB" sz="5800" b="0" i="0" dirty="0" err="1">
                <a:solidFill>
                  <a:srgbClr val="FFFF00"/>
                </a:solidFill>
                <a:effectLst/>
                <a:latin typeface="Time New Roman"/>
              </a:rPr>
              <a:t>xem</a:t>
            </a:r>
            <a:r>
              <a:rPr lang="en-GB" sz="5800" b="0" i="0" dirty="0">
                <a:solidFill>
                  <a:srgbClr val="FFFF00"/>
                </a:solidFill>
                <a:effectLst/>
                <a:latin typeface="Time New Roman"/>
              </a:rPr>
              <a:t> video </a:t>
            </a:r>
            <a:r>
              <a:rPr lang="en-GB" sz="5800" b="0" i="0" dirty="0" err="1">
                <a:solidFill>
                  <a:srgbClr val="FFFF00"/>
                </a:solidFill>
                <a:effectLst/>
                <a:latin typeface="Time New Roman"/>
              </a:rPr>
              <a:t>câu</a:t>
            </a:r>
            <a:r>
              <a:rPr lang="en-GB" sz="5800" b="0" i="0" dirty="0">
                <a:solidFill>
                  <a:srgbClr val="FFFF00"/>
                </a:solidFill>
                <a:effectLst/>
                <a:latin typeface="Time New Roman"/>
              </a:rPr>
              <a:t> </a:t>
            </a:r>
            <a:r>
              <a:rPr lang="en-GB" sz="5800" b="0" i="0" dirty="0" err="1">
                <a:solidFill>
                  <a:srgbClr val="FFFF00"/>
                </a:solidFill>
                <a:effectLst/>
                <a:latin typeface="Time New Roman"/>
              </a:rPr>
              <a:t>chuyện</a:t>
            </a:r>
            <a:r>
              <a:rPr lang="en-GB" sz="5800" b="0" i="0" dirty="0">
                <a:solidFill>
                  <a:srgbClr val="FFFF00"/>
                </a:solidFill>
                <a:effectLst/>
                <a:latin typeface="Time New Roman"/>
              </a:rPr>
              <a:t> “</a:t>
            </a:r>
            <a:r>
              <a:rPr lang="en-GB" sz="5800" b="0" i="0" dirty="0" err="1">
                <a:solidFill>
                  <a:srgbClr val="FFFF00"/>
                </a:solidFill>
                <a:effectLst/>
                <a:latin typeface="Time New Roman"/>
              </a:rPr>
              <a:t>Câu</a:t>
            </a:r>
            <a:r>
              <a:rPr lang="en-GB" sz="5800" b="0" i="0" dirty="0">
                <a:solidFill>
                  <a:srgbClr val="FFFF00"/>
                </a:solidFill>
                <a:effectLst/>
                <a:latin typeface="Time New Roman"/>
              </a:rPr>
              <a:t> </a:t>
            </a:r>
            <a:r>
              <a:rPr lang="en-GB" sz="5800" b="0" i="0" dirty="0" err="1">
                <a:solidFill>
                  <a:srgbClr val="FFFF00"/>
                </a:solidFill>
                <a:effectLst/>
                <a:latin typeface="Time New Roman"/>
              </a:rPr>
              <a:t>chuyện</a:t>
            </a:r>
            <a:r>
              <a:rPr lang="en-GB" sz="5800" b="0" i="0" dirty="0">
                <a:solidFill>
                  <a:srgbClr val="FFFF00"/>
                </a:solidFill>
                <a:effectLst/>
                <a:latin typeface="Time New Roman"/>
              </a:rPr>
              <a:t> </a:t>
            </a:r>
            <a:r>
              <a:rPr lang="en-GB" sz="5800" b="0" i="0" dirty="0" err="1">
                <a:solidFill>
                  <a:srgbClr val="FFFF00"/>
                </a:solidFill>
                <a:effectLst/>
                <a:latin typeface="Time New Roman"/>
              </a:rPr>
              <a:t>về</a:t>
            </a:r>
            <a:r>
              <a:rPr lang="en-GB" sz="5800" b="0" i="0" dirty="0">
                <a:solidFill>
                  <a:srgbClr val="FFFF00"/>
                </a:solidFill>
                <a:effectLst/>
                <a:latin typeface="Time New Roman"/>
              </a:rPr>
              <a:t> </a:t>
            </a:r>
            <a:r>
              <a:rPr lang="en-GB" sz="5800" b="0" i="0" dirty="0" err="1">
                <a:solidFill>
                  <a:srgbClr val="FFFF00"/>
                </a:solidFill>
                <a:effectLst/>
                <a:latin typeface="Time New Roman"/>
              </a:rPr>
              <a:t>chú</a:t>
            </a:r>
            <a:r>
              <a:rPr lang="en-GB" sz="5800" b="0" i="0" dirty="0">
                <a:solidFill>
                  <a:srgbClr val="FFFF00"/>
                </a:solidFill>
                <a:effectLst/>
                <a:latin typeface="Time New Roman"/>
              </a:rPr>
              <a:t> </a:t>
            </a:r>
            <a:r>
              <a:rPr lang="en-GB" sz="5800" b="0" i="0" dirty="0" err="1">
                <a:solidFill>
                  <a:srgbClr val="FFFF00"/>
                </a:solidFill>
                <a:effectLst/>
                <a:latin typeface="Time New Roman"/>
              </a:rPr>
              <a:t>xe</a:t>
            </a:r>
            <a:r>
              <a:rPr lang="en-GB" sz="5800" b="0" i="0" dirty="0">
                <a:solidFill>
                  <a:srgbClr val="FFFF00"/>
                </a:solidFill>
                <a:effectLst/>
                <a:latin typeface="Time New Roman"/>
              </a:rPr>
              <a:t> </a:t>
            </a:r>
            <a:r>
              <a:rPr lang="en-GB" sz="5800" b="0" i="0" dirty="0" err="1">
                <a:solidFill>
                  <a:srgbClr val="FFFF00"/>
                </a:solidFill>
                <a:effectLst/>
                <a:latin typeface="Time New Roman"/>
              </a:rPr>
              <a:t>ủi</a:t>
            </a:r>
            <a:r>
              <a:rPr lang="en-GB" sz="5800" b="0" i="0" dirty="0">
                <a:solidFill>
                  <a:srgbClr val="FFFF00"/>
                </a:solidFill>
                <a:effectLst/>
                <a:latin typeface="Time New Roman"/>
              </a:rPr>
              <a:t>”</a:t>
            </a:r>
          </a:p>
          <a:p>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Truyện</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cổ</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tích</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Câu</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chuyện</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về</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chú</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xe</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5800" b="1" u="sng" kern="100" dirty="0" err="1">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ủi</a:t>
            </a:r>
            <a:r>
              <a:rPr lang="en-GB" sz="5800" b="1" u="sng" kern="100" dirty="0">
                <a:solidFill>
                  <a:srgbClr val="FFFF00"/>
                </a:solidFill>
                <a:effectLst/>
                <a:latin typeface="Time New Roman"/>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(tv360.vn)</a:t>
            </a:r>
            <a:endParaRPr lang="en-GB" sz="5800" kern="100" dirty="0">
              <a:solidFill>
                <a:srgbClr val="FFFF00"/>
              </a:solidFill>
              <a:effectLst/>
              <a:latin typeface="Time New Roman"/>
              <a:ea typeface="Calibri" panose="020F0502020204030204" pitchFamily="34" charset="0"/>
              <a:cs typeface="Times New Roman" panose="02020603050405020304" pitchFamily="18" charset="0"/>
            </a:endParaRPr>
          </a:p>
          <a:p>
            <a:endParaRPr lang="en-GB" sz="5800" dirty="0">
              <a:latin typeface="Time New Roman"/>
            </a:endParaRPr>
          </a:p>
        </p:txBody>
      </p:sp>
    </p:spTree>
    <p:extLst>
      <p:ext uri="{BB962C8B-B14F-4D97-AF65-F5344CB8AC3E}">
        <p14:creationId xmlns:p14="http://schemas.microsoft.com/office/powerpoint/2010/main" val="14977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427588FD-3DC9-C459-A5AB-420FB1BE98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854FE5-C9D6-EDB3-6D71-6BB669EB9A44}"/>
              </a:ext>
            </a:extLst>
          </p:cNvPr>
          <p:cNvSpPr txBox="1"/>
          <p:nvPr/>
        </p:nvSpPr>
        <p:spPr>
          <a:xfrm>
            <a:off x="214604" y="113628"/>
            <a:ext cx="12101804" cy="5447645"/>
          </a:xfrm>
          <a:prstGeom prst="rect">
            <a:avLst/>
          </a:prstGeom>
          <a:noFill/>
        </p:spPr>
        <p:txBody>
          <a:bodyPr wrap="square">
            <a:spAutoFit/>
          </a:bodyPr>
          <a:lstStyle/>
          <a:p>
            <a:pPr algn="l"/>
            <a:r>
              <a:rPr lang="vi-VN" sz="5800" b="0" i="0" dirty="0">
                <a:solidFill>
                  <a:srgbClr val="0070C0"/>
                </a:solidFill>
                <a:effectLst/>
                <a:latin typeface="+mj-lt"/>
              </a:rPr>
              <a:t>*</a:t>
            </a:r>
            <a:r>
              <a:rPr lang="vi-VN" sz="5800" b="1" i="0" dirty="0">
                <a:solidFill>
                  <a:srgbClr val="0070C0"/>
                </a:solidFill>
                <a:effectLst/>
                <a:latin typeface="+mj-lt"/>
              </a:rPr>
              <a:t> Trò chơi.</a:t>
            </a:r>
            <a:r>
              <a:rPr lang="vi-VN" sz="5800" b="0" i="0" dirty="0">
                <a:solidFill>
                  <a:srgbClr val="0070C0"/>
                </a:solidFill>
                <a:effectLst/>
                <a:latin typeface="+mj-lt"/>
              </a:rPr>
              <a:t> </a:t>
            </a:r>
            <a:r>
              <a:rPr lang="vi-VN" sz="5800" b="1" i="0" dirty="0">
                <a:solidFill>
                  <a:srgbClr val="0070C0"/>
                </a:solidFill>
                <a:effectLst/>
                <a:latin typeface="+mj-lt"/>
              </a:rPr>
              <a:t>Gắn tranh theo thứ tự nội dung câu chuyện.</a:t>
            </a:r>
            <a:endParaRPr lang="vi-VN" sz="5800" b="0" i="0" dirty="0">
              <a:solidFill>
                <a:srgbClr val="0070C0"/>
              </a:solidFill>
              <a:effectLst/>
              <a:latin typeface="+mj-lt"/>
            </a:endParaRPr>
          </a:p>
          <a:p>
            <a:pPr algn="l"/>
            <a:r>
              <a:rPr lang="vi-VN" sz="5800" b="0" i="0" dirty="0">
                <a:solidFill>
                  <a:srgbClr val="0070C0"/>
                </a:solidFill>
                <a:effectLst/>
                <a:latin typeface="+mj-lt"/>
              </a:rPr>
              <a:t>- Cô chia lớp làm 2 nhóm, các nhóm sẽ gắn các bức tranh rời thành nội dung câu chuyện hoàn chỉnh.</a:t>
            </a:r>
          </a:p>
          <a:p>
            <a:pPr algn="l"/>
            <a:r>
              <a:rPr lang="vi-VN" sz="5800" b="0" i="0" dirty="0">
                <a:solidFill>
                  <a:srgbClr val="0070C0"/>
                </a:solidFill>
                <a:effectLst/>
                <a:latin typeface="+mj-lt"/>
              </a:rPr>
              <a:t>+ Nhận xét trẻ chơi</a:t>
            </a:r>
          </a:p>
        </p:txBody>
      </p:sp>
    </p:spTree>
    <p:extLst>
      <p:ext uri="{BB962C8B-B14F-4D97-AF65-F5344CB8AC3E}">
        <p14:creationId xmlns:p14="http://schemas.microsoft.com/office/powerpoint/2010/main" val="3562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FA79A922-8E39-26B1-337E-70155A940A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0B5F83-39A6-FD74-A353-C142570BB060}"/>
              </a:ext>
            </a:extLst>
          </p:cNvPr>
          <p:cNvSpPr>
            <a:spLocks noChangeArrowheads="1"/>
          </p:cNvSpPr>
          <p:nvPr/>
        </p:nvSpPr>
        <p:spPr bwMode="auto">
          <a:xfrm>
            <a:off x="2590800" y="17526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3. </a:t>
            </a:r>
            <a:r>
              <a:rPr lang="en-US" altLang="vi-VN" sz="3600" b="1" dirty="0" err="1">
                <a:solidFill>
                  <a:srgbClr val="C00000"/>
                </a:solidFill>
                <a:latin typeface="Times New Roman" panose="02020603050405020304" pitchFamily="18" charset="0"/>
                <a:cs typeface="Times New Roman" panose="02020603050405020304" pitchFamily="18" charset="0"/>
              </a:rPr>
              <a:t>Kết</a:t>
            </a:r>
            <a:r>
              <a:rPr lang="en-US"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err="1">
                <a:solidFill>
                  <a:srgbClr val="C00000"/>
                </a:solidFill>
                <a:latin typeface="Times New Roman" panose="02020603050405020304" pitchFamily="18" charset="0"/>
                <a:cs typeface="Times New Roman" panose="02020603050405020304" pitchFamily="18" charset="0"/>
              </a:rPr>
              <a:t>thúc</a:t>
            </a:r>
            <a:r>
              <a:rPr lang="en-US" altLang="vi-VN" sz="3600" b="1" dirty="0">
                <a:solidFill>
                  <a:srgbClr val="C0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GB" altLang="vi-VN" sz="3600" b="1" dirty="0" err="1">
                <a:solidFill>
                  <a:srgbClr val="C00000"/>
                </a:solidFill>
                <a:latin typeface="Times New Roman" panose="02020603050405020304" pitchFamily="18" charset="0"/>
                <a:cs typeface="Times New Roman" panose="02020603050405020304" pitchFamily="18" charset="0"/>
              </a:rPr>
              <a:t>Cô</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nhận</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xét</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kết</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thúc</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giờ</a:t>
            </a:r>
            <a:r>
              <a:rPr lang="en-GB" altLang="vi-VN" sz="3600" b="1" dirty="0">
                <a:solidFill>
                  <a:srgbClr val="C00000"/>
                </a:solidFill>
                <a:latin typeface="Times New Roman" panose="02020603050405020304" pitchFamily="18" charset="0"/>
                <a:cs typeface="Times New Roman" panose="02020603050405020304" pitchFamily="18" charset="0"/>
              </a:rPr>
              <a:t> </a:t>
            </a:r>
            <a:r>
              <a:rPr lang="en-GB" altLang="vi-VN" sz="3600" b="1" dirty="0" err="1">
                <a:solidFill>
                  <a:srgbClr val="C00000"/>
                </a:solidFill>
                <a:latin typeface="Times New Roman" panose="02020603050405020304" pitchFamily="18" charset="0"/>
                <a:cs typeface="Times New Roman" panose="02020603050405020304" pitchFamily="18" charset="0"/>
              </a:rPr>
              <a:t>học</a:t>
            </a:r>
            <a:endParaRPr lang="en-GB" alt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9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B8A7DABD-2685-AD82-C432-92E192A0CF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1D0734-4472-F6AD-3831-492388AF8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20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511D05-4E14-7648-5EC9-46DBE9FBBCF7}"/>
              </a:ext>
            </a:extLst>
          </p:cNvPr>
          <p:cNvSpPr txBox="1"/>
          <p:nvPr/>
        </p:nvSpPr>
        <p:spPr>
          <a:xfrm>
            <a:off x="1432633" y="1184988"/>
            <a:ext cx="9694506" cy="3816429"/>
          </a:xfrm>
          <a:prstGeom prst="rect">
            <a:avLst/>
          </a:prstGeom>
          <a:noFill/>
        </p:spPr>
        <p:txBody>
          <a:bodyPr wrap="square">
            <a:spAutoFit/>
          </a:bodyPr>
          <a:lstStyle/>
          <a:p>
            <a:pPr algn="l"/>
            <a:r>
              <a:rPr lang="vi-VN" sz="2200" b="0" i="0" dirty="0">
                <a:solidFill>
                  <a:srgbClr val="333333"/>
                </a:solidFill>
                <a:effectLst/>
                <a:latin typeface="+mj-lt"/>
              </a:rPr>
              <a:t>1. Kiến thức.</a:t>
            </a:r>
          </a:p>
          <a:p>
            <a:pPr algn="l"/>
            <a:r>
              <a:rPr lang="vi-VN" sz="2200" b="0" i="0" dirty="0">
                <a:solidFill>
                  <a:srgbClr val="333333"/>
                </a:solidFill>
                <a:effectLst/>
                <a:latin typeface="+mj-lt"/>
              </a:rPr>
              <a:t>- Trẻ nhớ tên câu chuyện, các nhân vật trong truyện.</a:t>
            </a:r>
          </a:p>
          <a:p>
            <a:pPr algn="l"/>
            <a:r>
              <a:rPr lang="vi-VN" sz="2200" b="0" i="0" dirty="0">
                <a:solidFill>
                  <a:srgbClr val="333333"/>
                </a:solidFill>
                <a:effectLst/>
                <a:latin typeface="+mj-lt"/>
              </a:rPr>
              <a:t>- Trẻ hiểu nội dung câu chuyện nói về nói về những chiếc Xe ủi to, nhỏ khác nhau, mỗi xe có công dụng và được sử dụng vào những công việc khác nhau.</a:t>
            </a:r>
          </a:p>
          <a:p>
            <a:pPr algn="l"/>
            <a:r>
              <a:rPr lang="vi-VN" sz="2200" b="0" i="0" dirty="0">
                <a:solidFill>
                  <a:srgbClr val="333333"/>
                </a:solidFill>
                <a:effectLst/>
                <a:latin typeface="+mj-lt"/>
              </a:rPr>
              <a:t> 2. Kỹ năng.</a:t>
            </a:r>
          </a:p>
          <a:p>
            <a:pPr algn="l"/>
            <a:r>
              <a:rPr lang="vi-VN" sz="2200" b="0" i="0" dirty="0">
                <a:solidFill>
                  <a:srgbClr val="333333"/>
                </a:solidFill>
                <a:effectLst/>
                <a:latin typeface="+mj-lt"/>
              </a:rPr>
              <a:t>- Rèn cho trẻ kỹ năng quan sát, lắng nghe, ghi nhớ có chủ định</a:t>
            </a:r>
          </a:p>
          <a:p>
            <a:pPr algn="l"/>
            <a:r>
              <a:rPr lang="vi-VN" sz="2200" b="0" i="0" dirty="0">
                <a:solidFill>
                  <a:srgbClr val="333333"/>
                </a:solidFill>
                <a:effectLst/>
                <a:latin typeface="+mj-lt"/>
              </a:rPr>
              <a:t> - Rèn luyện và phát triển ngôn ngữ cho trẻ thông qua các từ ngữ như “xe ủi to, xe ủi nhỏ”</a:t>
            </a:r>
          </a:p>
          <a:p>
            <a:pPr algn="l"/>
            <a:r>
              <a:rPr lang="vi-VN" sz="2200" b="0" i="0" dirty="0">
                <a:solidFill>
                  <a:srgbClr val="333333"/>
                </a:solidFill>
                <a:effectLst/>
                <a:latin typeface="+mj-lt"/>
              </a:rPr>
              <a:t>3. Thái độ.</a:t>
            </a:r>
          </a:p>
          <a:p>
            <a:pPr algn="l"/>
            <a:r>
              <a:rPr lang="vi-VN" sz="2200" b="0" i="0" dirty="0">
                <a:solidFill>
                  <a:srgbClr val="333333"/>
                </a:solidFill>
                <a:effectLst/>
                <a:latin typeface="+mj-lt"/>
              </a:rPr>
              <a:t>-Giáo dục trẻ: Mỗi người đều có điểm mạnh riêng, dù nhỏ bé cũng có thể làm việc có ích. Quan trọng là không nản lòng, luôn cố gắng và biết giúp đỡ lẫn nhau!</a:t>
            </a:r>
          </a:p>
        </p:txBody>
      </p:sp>
    </p:spTree>
    <p:extLst>
      <p:ext uri="{BB962C8B-B14F-4D97-AF65-F5344CB8AC3E}">
        <p14:creationId xmlns:p14="http://schemas.microsoft.com/office/powerpoint/2010/main" val="413471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815DC732-3D36-C8FB-994C-43A6E47FB18D}"/>
            </a:ext>
          </a:extLst>
        </p:cNvPr>
        <p:cNvGrpSpPr/>
        <p:nvPr/>
      </p:nvGrpSpPr>
      <p:grpSpPr>
        <a:xfrm>
          <a:off x="0" y="0"/>
          <a:ext cx="0" cy="0"/>
          <a:chOff x="0" y="0"/>
          <a:chExt cx="0" cy="0"/>
        </a:xfrm>
      </p:grpSpPr>
    </p:spTree>
    <p:extLst>
      <p:ext uri="{BB962C8B-B14F-4D97-AF65-F5344CB8AC3E}">
        <p14:creationId xmlns:p14="http://schemas.microsoft.com/office/powerpoint/2010/main" val="174348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4FCB9849-B5FC-8A0E-686A-5E9E7B5E9645}"/>
            </a:ext>
          </a:extLst>
        </p:cNvPr>
        <p:cNvGrpSpPr/>
        <p:nvPr/>
      </p:nvGrpSpPr>
      <p:grpSpPr>
        <a:xfrm>
          <a:off x="0" y="0"/>
          <a:ext cx="0" cy="0"/>
          <a:chOff x="0" y="0"/>
          <a:chExt cx="0" cy="0"/>
        </a:xfrm>
      </p:grpSpPr>
    </p:spTree>
    <p:extLst>
      <p:ext uri="{BB962C8B-B14F-4D97-AF65-F5344CB8AC3E}">
        <p14:creationId xmlns:p14="http://schemas.microsoft.com/office/powerpoint/2010/main" val="289466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90AC096E-4A4A-C03C-2D2A-243E5709A312}"/>
            </a:ext>
          </a:extLst>
        </p:cNvPr>
        <p:cNvGrpSpPr/>
        <p:nvPr/>
      </p:nvGrpSpPr>
      <p:grpSpPr>
        <a:xfrm>
          <a:off x="0" y="0"/>
          <a:ext cx="0" cy="0"/>
          <a:chOff x="0" y="0"/>
          <a:chExt cx="0" cy="0"/>
        </a:xfrm>
      </p:grpSpPr>
    </p:spTree>
    <p:extLst>
      <p:ext uri="{BB962C8B-B14F-4D97-AF65-F5344CB8AC3E}">
        <p14:creationId xmlns:p14="http://schemas.microsoft.com/office/powerpoint/2010/main" val="70023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ACEE0724-4994-F19A-3F80-AB8948CB364E}"/>
            </a:ext>
          </a:extLst>
        </p:cNvPr>
        <p:cNvGrpSpPr/>
        <p:nvPr/>
      </p:nvGrpSpPr>
      <p:grpSpPr>
        <a:xfrm>
          <a:off x="0" y="0"/>
          <a:ext cx="0" cy="0"/>
          <a:chOff x="0" y="0"/>
          <a:chExt cx="0" cy="0"/>
        </a:xfrm>
      </p:grpSpPr>
    </p:spTree>
    <p:extLst>
      <p:ext uri="{BB962C8B-B14F-4D97-AF65-F5344CB8AC3E}">
        <p14:creationId xmlns:p14="http://schemas.microsoft.com/office/powerpoint/2010/main" val="338769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BA75FF4-4F3C-CEB0-535B-F81B2A2EB00D}"/>
            </a:ext>
          </a:extLst>
        </p:cNvPr>
        <p:cNvGrpSpPr/>
        <p:nvPr/>
      </p:nvGrpSpPr>
      <p:grpSpPr>
        <a:xfrm>
          <a:off x="0" y="0"/>
          <a:ext cx="0" cy="0"/>
          <a:chOff x="0" y="0"/>
          <a:chExt cx="0" cy="0"/>
        </a:xfrm>
      </p:grpSpPr>
    </p:spTree>
    <p:extLst>
      <p:ext uri="{BB962C8B-B14F-4D97-AF65-F5344CB8AC3E}">
        <p14:creationId xmlns:p14="http://schemas.microsoft.com/office/powerpoint/2010/main" val="259381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a:extLst>
            <a:ext uri="{FF2B5EF4-FFF2-40B4-BE49-F238E27FC236}">
              <a16:creationId xmlns:a16="http://schemas.microsoft.com/office/drawing/2014/main" id="{0C2018BA-6E87-D507-0979-A5E6145967DF}"/>
            </a:ext>
          </a:extLst>
        </p:cNvPr>
        <p:cNvGrpSpPr/>
        <p:nvPr/>
      </p:nvGrpSpPr>
      <p:grpSpPr>
        <a:xfrm>
          <a:off x="0" y="0"/>
          <a:ext cx="0" cy="0"/>
          <a:chOff x="0" y="0"/>
          <a:chExt cx="0" cy="0"/>
        </a:xfrm>
      </p:grpSpPr>
    </p:spTree>
    <p:extLst>
      <p:ext uri="{BB962C8B-B14F-4D97-AF65-F5344CB8AC3E}">
        <p14:creationId xmlns:p14="http://schemas.microsoft.com/office/powerpoint/2010/main" val="6711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C1BD-0CFC-4443-BC47-4D01B1869B08}"/>
            </a:ext>
          </a:extLst>
        </p:cNvPr>
        <p:cNvGrpSpPr/>
        <p:nvPr/>
      </p:nvGrpSpPr>
      <p:grpSpPr>
        <a:xfrm>
          <a:off x="0" y="0"/>
          <a:ext cx="0" cy="0"/>
          <a:chOff x="0" y="0"/>
          <a:chExt cx="0" cy="0"/>
        </a:xfrm>
      </p:grpSpPr>
    </p:spTree>
    <p:extLst>
      <p:ext uri="{BB962C8B-B14F-4D97-AF65-F5344CB8AC3E}">
        <p14:creationId xmlns:p14="http://schemas.microsoft.com/office/powerpoint/2010/main" val="147558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E259-65E0-3116-5FA2-8399251C81C6}"/>
            </a:ext>
          </a:extLst>
        </p:cNvPr>
        <p:cNvGrpSpPr/>
        <p:nvPr/>
      </p:nvGrpSpPr>
      <p:grpSpPr>
        <a:xfrm>
          <a:off x="0" y="0"/>
          <a:ext cx="0" cy="0"/>
          <a:chOff x="0" y="0"/>
          <a:chExt cx="0" cy="0"/>
        </a:xfrm>
      </p:grpSpPr>
    </p:spTree>
    <p:extLst>
      <p:ext uri="{BB962C8B-B14F-4D97-AF65-F5344CB8AC3E}">
        <p14:creationId xmlns:p14="http://schemas.microsoft.com/office/powerpoint/2010/main" val="251696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20F99-0136-3D76-CB14-CE7A0849073F}"/>
            </a:ext>
          </a:extLst>
        </p:cNvPr>
        <p:cNvGrpSpPr/>
        <p:nvPr/>
      </p:nvGrpSpPr>
      <p:grpSpPr>
        <a:xfrm>
          <a:off x="0" y="0"/>
          <a:ext cx="0" cy="0"/>
          <a:chOff x="0" y="0"/>
          <a:chExt cx="0" cy="0"/>
        </a:xfrm>
      </p:grpSpPr>
    </p:spTree>
    <p:extLst>
      <p:ext uri="{BB962C8B-B14F-4D97-AF65-F5344CB8AC3E}">
        <p14:creationId xmlns:p14="http://schemas.microsoft.com/office/powerpoint/2010/main" val="276008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09CE5-35F1-4869-F99E-85D6EFEFDB3F}"/>
            </a:ext>
          </a:extLst>
        </p:cNvPr>
        <p:cNvGrpSpPr/>
        <p:nvPr/>
      </p:nvGrpSpPr>
      <p:grpSpPr>
        <a:xfrm>
          <a:off x="0" y="0"/>
          <a:ext cx="0" cy="0"/>
          <a:chOff x="0" y="0"/>
          <a:chExt cx="0" cy="0"/>
        </a:xfrm>
      </p:grpSpPr>
    </p:spTree>
    <p:extLst>
      <p:ext uri="{BB962C8B-B14F-4D97-AF65-F5344CB8AC3E}">
        <p14:creationId xmlns:p14="http://schemas.microsoft.com/office/powerpoint/2010/main" val="182233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E28E5EEB-BD0E-0A07-46FC-D02423CFF2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AB56AA-776E-F9F2-5CB1-459647651A12}"/>
              </a:ext>
            </a:extLst>
          </p:cNvPr>
          <p:cNvSpPr txBox="1"/>
          <p:nvPr/>
        </p:nvSpPr>
        <p:spPr>
          <a:xfrm>
            <a:off x="1318726" y="1035327"/>
            <a:ext cx="9554547" cy="3293209"/>
          </a:xfrm>
          <a:prstGeom prst="rect">
            <a:avLst/>
          </a:prstGeom>
          <a:noFill/>
        </p:spPr>
        <p:txBody>
          <a:bodyPr wrap="square">
            <a:spAutoFit/>
          </a:bodyPr>
          <a:lstStyle/>
          <a:p>
            <a:pPr algn="l"/>
            <a:r>
              <a:rPr lang="vi-VN" sz="2600" b="1" i="0" dirty="0">
                <a:solidFill>
                  <a:srgbClr val="0070C0"/>
                </a:solidFill>
                <a:effectLst/>
                <a:latin typeface="+mj-lt"/>
              </a:rPr>
              <a:t>1. Ổn định:</a:t>
            </a:r>
            <a:endParaRPr lang="vi-VN" sz="2600" b="0" i="0" dirty="0">
              <a:solidFill>
                <a:srgbClr val="0070C0"/>
              </a:solidFill>
              <a:effectLst/>
              <a:latin typeface="+mj-lt"/>
            </a:endParaRPr>
          </a:p>
          <a:p>
            <a:pPr algn="l"/>
            <a:r>
              <a:rPr lang="vi-VN" sz="2600" b="0" i="0" dirty="0">
                <a:solidFill>
                  <a:srgbClr val="0070C0"/>
                </a:solidFill>
                <a:effectLst/>
                <a:latin typeface="+mj-lt"/>
              </a:rPr>
              <a:t> Cho trẻ chơi trò chơi taxi</a:t>
            </a:r>
          </a:p>
          <a:p>
            <a:pPr algn="l"/>
            <a:r>
              <a:rPr lang="vi-VN" sz="2600" b="0" i="0" dirty="0">
                <a:solidFill>
                  <a:srgbClr val="0070C0"/>
                </a:solidFill>
                <a:effectLst/>
                <a:latin typeface="+mj-lt"/>
              </a:rPr>
              <a:t>- Trò chuyện với trẻ dẫn dắt vào bài học</a:t>
            </a:r>
          </a:p>
          <a:p>
            <a:pPr algn="l"/>
            <a:r>
              <a:rPr lang="vi-VN" sz="2600" b="0" i="0" dirty="0">
                <a:solidFill>
                  <a:srgbClr val="0070C0"/>
                </a:solidFill>
                <a:effectLst/>
                <a:latin typeface="+mj-lt"/>
              </a:rPr>
              <a:t>- Các con ạ! Hằng ngày trên đường các con đi học thấy nào là xe máy, xe đạp, ô tô...này. Nhưng có một loại xe mà các con ít khi thấy trên đường mà chỉ thấy xuất hiện ở các công trường thôi. Các con có biết đó là xe gì không? À, đó chính là chiếc xe ủi đấy các con ạ! Hôm nay, cô sẻ kể cho các con nghe “câu chuyện về Chú xe ủi”nhé.</a:t>
            </a:r>
          </a:p>
        </p:txBody>
      </p:sp>
    </p:spTree>
    <p:extLst>
      <p:ext uri="{BB962C8B-B14F-4D97-AF65-F5344CB8AC3E}">
        <p14:creationId xmlns:p14="http://schemas.microsoft.com/office/powerpoint/2010/main" val="32933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A7C0F-0626-FCF8-3CC3-3A9B293FF001}"/>
            </a:ext>
          </a:extLst>
        </p:cNvPr>
        <p:cNvGrpSpPr/>
        <p:nvPr/>
      </p:nvGrpSpPr>
      <p:grpSpPr>
        <a:xfrm>
          <a:off x="0" y="0"/>
          <a:ext cx="0" cy="0"/>
          <a:chOff x="0" y="0"/>
          <a:chExt cx="0" cy="0"/>
        </a:xfrm>
      </p:grpSpPr>
    </p:spTree>
    <p:extLst>
      <p:ext uri="{BB962C8B-B14F-4D97-AF65-F5344CB8AC3E}">
        <p14:creationId xmlns:p14="http://schemas.microsoft.com/office/powerpoint/2010/main" val="423604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67B9-677B-63F2-D63C-1B3C8BD4A824}"/>
            </a:ext>
          </a:extLst>
        </p:cNvPr>
        <p:cNvGrpSpPr/>
        <p:nvPr/>
      </p:nvGrpSpPr>
      <p:grpSpPr>
        <a:xfrm>
          <a:off x="0" y="0"/>
          <a:ext cx="0" cy="0"/>
          <a:chOff x="0" y="0"/>
          <a:chExt cx="0" cy="0"/>
        </a:xfrm>
      </p:grpSpPr>
    </p:spTree>
    <p:extLst>
      <p:ext uri="{BB962C8B-B14F-4D97-AF65-F5344CB8AC3E}">
        <p14:creationId xmlns:p14="http://schemas.microsoft.com/office/powerpoint/2010/main" val="4022481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FDAB-9A71-0C29-2FF9-3B1B4F3D7EF4}"/>
            </a:ext>
          </a:extLst>
        </p:cNvPr>
        <p:cNvGrpSpPr/>
        <p:nvPr/>
      </p:nvGrpSpPr>
      <p:grpSpPr>
        <a:xfrm>
          <a:off x="0" y="0"/>
          <a:ext cx="0" cy="0"/>
          <a:chOff x="0" y="0"/>
          <a:chExt cx="0" cy="0"/>
        </a:xfrm>
      </p:grpSpPr>
    </p:spTree>
    <p:extLst>
      <p:ext uri="{BB962C8B-B14F-4D97-AF65-F5344CB8AC3E}">
        <p14:creationId xmlns:p14="http://schemas.microsoft.com/office/powerpoint/2010/main" val="70473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2862B-3357-22DF-4EFC-015435DBEDB9}"/>
            </a:ext>
          </a:extLst>
        </p:cNvPr>
        <p:cNvGrpSpPr/>
        <p:nvPr/>
      </p:nvGrpSpPr>
      <p:grpSpPr>
        <a:xfrm>
          <a:off x="0" y="0"/>
          <a:ext cx="0" cy="0"/>
          <a:chOff x="0" y="0"/>
          <a:chExt cx="0" cy="0"/>
        </a:xfrm>
      </p:grpSpPr>
    </p:spTree>
    <p:extLst>
      <p:ext uri="{BB962C8B-B14F-4D97-AF65-F5344CB8AC3E}">
        <p14:creationId xmlns:p14="http://schemas.microsoft.com/office/powerpoint/2010/main" val="9472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C45665C6-A38F-AC30-7A6E-2873CA6462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4CD4C3-35C5-D636-B487-448B9B01605C}"/>
              </a:ext>
            </a:extLst>
          </p:cNvPr>
          <p:cNvSpPr txBox="1"/>
          <p:nvPr/>
        </p:nvSpPr>
        <p:spPr>
          <a:xfrm>
            <a:off x="149289" y="350700"/>
            <a:ext cx="11756571" cy="5262979"/>
          </a:xfrm>
          <a:prstGeom prst="rect">
            <a:avLst/>
          </a:prstGeom>
          <a:noFill/>
        </p:spPr>
        <p:txBody>
          <a:bodyPr wrap="square">
            <a:spAutoFit/>
          </a:bodyPr>
          <a:lstStyle/>
          <a:p>
            <a:pPr algn="l"/>
            <a:r>
              <a:rPr lang="vi-VN" sz="2800" b="1" i="0" dirty="0">
                <a:solidFill>
                  <a:srgbClr val="00B050"/>
                </a:solidFill>
                <a:effectLst/>
                <a:latin typeface="+mj-lt"/>
              </a:rPr>
              <a:t>2. Phương pháp và  hình thức tổ chức:</a:t>
            </a:r>
            <a:endParaRPr lang="vi-VN" sz="2800" b="0" i="0" dirty="0">
              <a:solidFill>
                <a:srgbClr val="00B050"/>
              </a:solidFill>
              <a:effectLst/>
              <a:latin typeface="+mj-lt"/>
            </a:endParaRPr>
          </a:p>
          <a:p>
            <a:pPr algn="l"/>
            <a:r>
              <a:rPr lang="vi-VN" sz="2800" b="1" i="0" dirty="0">
                <a:solidFill>
                  <a:srgbClr val="00B050"/>
                </a:solidFill>
                <a:effectLst/>
                <a:latin typeface="+mj-lt"/>
              </a:rPr>
              <a:t>2.1. Cô kể chuyện diễn cảm.</a:t>
            </a:r>
            <a:endParaRPr lang="vi-VN" sz="2800" b="0" i="0" dirty="0">
              <a:solidFill>
                <a:srgbClr val="00B050"/>
              </a:solidFill>
              <a:effectLst/>
              <a:latin typeface="+mj-lt"/>
            </a:endParaRPr>
          </a:p>
          <a:p>
            <a:pPr algn="l"/>
            <a:r>
              <a:rPr lang="vi-VN" sz="2800" b="0" i="0" dirty="0">
                <a:solidFill>
                  <a:srgbClr val="00B050"/>
                </a:solidFill>
                <a:effectLst/>
                <a:latin typeface="+mj-lt"/>
              </a:rPr>
              <a:t> Cô kể lần 1: Bằng lời diễn cảm, thể hiện điệu bộ, cử chỉ, sắc thái.</a:t>
            </a:r>
          </a:p>
          <a:p>
            <a:pPr algn="l"/>
            <a:r>
              <a:rPr lang="vi-VN" sz="2800" b="0" i="0" dirty="0">
                <a:solidFill>
                  <a:srgbClr val="00B050"/>
                </a:solidFill>
                <a:effectLst/>
                <a:latin typeface="+mj-lt"/>
              </a:rPr>
              <a:t>- Câu truyện cô vừa kể có tên là gì?</a:t>
            </a:r>
          </a:p>
          <a:p>
            <a:pPr algn="l"/>
            <a:r>
              <a:rPr lang="vi-VN" sz="2800" b="0" i="0" dirty="0">
                <a:solidFill>
                  <a:srgbClr val="00B050"/>
                </a:solidFill>
                <a:effectLst/>
                <a:latin typeface="+mj-lt"/>
              </a:rPr>
              <a:t>Cô gọi 1-2 trẻ trả lời, cô chốt tên truyện</a:t>
            </a:r>
          </a:p>
          <a:p>
            <a:pPr algn="l"/>
            <a:r>
              <a:rPr lang="vi-VN" sz="2800" b="0" i="0" dirty="0">
                <a:solidFill>
                  <a:srgbClr val="00B050"/>
                </a:solidFill>
                <a:effectLst/>
                <a:latin typeface="+mj-lt"/>
              </a:rPr>
              <a:t>-&gt; Đó là truyện “Câu chuyện về chú xe ủi” đấy</a:t>
            </a:r>
          </a:p>
          <a:p>
            <a:pPr algn="l"/>
            <a:r>
              <a:rPr lang="vi-VN" sz="2800" b="0" i="0" dirty="0">
                <a:solidFill>
                  <a:srgbClr val="00B050"/>
                </a:solidFill>
                <a:effectLst/>
                <a:latin typeface="+mj-lt"/>
              </a:rPr>
              <a:t>Cả lớp nhắc lại tên truyện nào.</a:t>
            </a:r>
          </a:p>
          <a:p>
            <a:pPr algn="l"/>
            <a:r>
              <a:rPr lang="vi-VN" sz="2800" b="0" i="0" dirty="0">
                <a:solidFill>
                  <a:srgbClr val="00B050"/>
                </a:solidFill>
                <a:effectLst/>
                <a:latin typeface="+mj-lt"/>
              </a:rPr>
              <a:t> Để các con hiểu rõ hơn về nội dung câu truyện “Câu chuyện về chú xe ủi” các con về chỗ ngồi của mình và lắng nghe cô kể lại câu truyện với hình ảnh trên pp nhé.</a:t>
            </a:r>
          </a:p>
          <a:p>
            <a:pPr algn="l"/>
            <a:r>
              <a:rPr lang="vi-VN" sz="2800" b="0" i="0" dirty="0">
                <a:solidFill>
                  <a:srgbClr val="00B050"/>
                </a:solidFill>
                <a:effectLst/>
                <a:latin typeface="+mj-lt"/>
              </a:rPr>
              <a:t>* </a:t>
            </a:r>
            <a:r>
              <a:rPr lang="vi-VN" sz="2800" b="1" i="0" dirty="0">
                <a:solidFill>
                  <a:srgbClr val="00B050"/>
                </a:solidFill>
                <a:effectLst/>
                <a:latin typeface="+mj-lt"/>
              </a:rPr>
              <a:t>Cô kể truyện lần 2</a:t>
            </a:r>
            <a:r>
              <a:rPr lang="vi-VN" sz="2800" b="0" i="0" dirty="0">
                <a:solidFill>
                  <a:srgbClr val="00B050"/>
                </a:solidFill>
                <a:effectLst/>
                <a:latin typeface="+mj-lt"/>
              </a:rPr>
              <a:t>: Cô kể chuyện diễn cảm kết hợp cùng với hình ảnh pp minh họa.</a:t>
            </a:r>
          </a:p>
        </p:txBody>
      </p:sp>
    </p:spTree>
    <p:extLst>
      <p:ext uri="{BB962C8B-B14F-4D97-AF65-F5344CB8AC3E}">
        <p14:creationId xmlns:p14="http://schemas.microsoft.com/office/powerpoint/2010/main" val="36830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6D5F2-9B98-2674-7922-6C035725B8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9C654F-9ADC-7B67-02CA-688D92053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14"/>
            <a:ext cx="12192000" cy="6792686"/>
          </a:xfrm>
          <a:prstGeom prst="rect">
            <a:avLst/>
          </a:prstGeom>
        </p:spPr>
      </p:pic>
    </p:spTree>
    <p:extLst>
      <p:ext uri="{BB962C8B-B14F-4D97-AF65-F5344CB8AC3E}">
        <p14:creationId xmlns:p14="http://schemas.microsoft.com/office/powerpoint/2010/main" val="31738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C456-7C48-EF74-E9E0-89BDA8C9AE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7A15AF-A44F-A5A3-6CC2-DC818DA3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8" y="0"/>
            <a:ext cx="12222178" cy="6858000"/>
          </a:xfrm>
          <a:prstGeom prst="rect">
            <a:avLst/>
          </a:prstGeom>
        </p:spPr>
      </p:pic>
    </p:spTree>
    <p:extLst>
      <p:ext uri="{BB962C8B-B14F-4D97-AF65-F5344CB8AC3E}">
        <p14:creationId xmlns:p14="http://schemas.microsoft.com/office/powerpoint/2010/main" val="160465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CD174-0330-8D13-8031-3C62E3336E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ADAFB8-E858-5D23-642C-A6C961945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04"/>
            <a:ext cx="12180691" cy="6858000"/>
          </a:xfrm>
          <a:prstGeom prst="rect">
            <a:avLst/>
          </a:prstGeom>
        </p:spPr>
      </p:pic>
    </p:spTree>
    <p:extLst>
      <p:ext uri="{BB962C8B-B14F-4D97-AF65-F5344CB8AC3E}">
        <p14:creationId xmlns:p14="http://schemas.microsoft.com/office/powerpoint/2010/main" val="21791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89D1-0B90-8ECD-A119-A830EE4623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17B106-C8FD-2BC2-BE6E-8C8401AF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6760" cy="6858000"/>
          </a:xfrm>
          <a:prstGeom prst="rect">
            <a:avLst/>
          </a:prstGeom>
        </p:spPr>
      </p:pic>
    </p:spTree>
    <p:extLst>
      <p:ext uri="{BB962C8B-B14F-4D97-AF65-F5344CB8AC3E}">
        <p14:creationId xmlns:p14="http://schemas.microsoft.com/office/powerpoint/2010/main" val="8051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F59EF-86D6-0BAC-9A54-AD279F2C7B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047367-471C-C46E-EC97-A88192222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19294" cy="6858001"/>
          </a:xfrm>
          <a:prstGeom prst="rect">
            <a:avLst/>
          </a:prstGeom>
        </p:spPr>
      </p:pic>
    </p:spTree>
    <p:extLst>
      <p:ext uri="{BB962C8B-B14F-4D97-AF65-F5344CB8AC3E}">
        <p14:creationId xmlns:p14="http://schemas.microsoft.com/office/powerpoint/2010/main" val="29701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809</Words>
  <Application>Microsoft Office PowerPoint</Application>
  <PresentationFormat>Widescreen</PresentationFormat>
  <Paragraphs>47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3</cp:revision>
  <dcterms:created xsi:type="dcterms:W3CDTF">2025-03-15T17:37:26Z</dcterms:created>
  <dcterms:modified xsi:type="dcterms:W3CDTF">2025-03-23T02:59:04Z</dcterms:modified>
</cp:coreProperties>
</file>