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oiny" panose="020B0604020202020204" charset="0"/>
      <p:regular r:id="rId31"/>
    </p:embeddedFont>
    <p:embeddedFont>
      <p:font typeface="Dancing Script" panose="020B0604020202020204" charset="0"/>
      <p:regular r:id="rId32"/>
    </p:embeddedFont>
    <p:embeddedFont>
      <p:font typeface="Dancing Script Bold" panose="020B0604020202020204" charset="0"/>
      <p:regular r:id="rId33"/>
    </p:embeddedFont>
    <p:embeddedFont>
      <p:font typeface="KG Primary Penmanship" panose="020B0604020202020204" charset="0"/>
      <p:regular r:id="rId34"/>
    </p:embeddedFont>
    <p:embeddedFont>
      <p:font typeface="Maven Pro" panose="020B0604020202020204" charset="0"/>
      <p:regular r:id="rId35"/>
    </p:embeddedFont>
    <p:embeddedFont>
      <p:font typeface="Paytone One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0.png"/><Relationship Id="rId7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0.png"/><Relationship Id="rId7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0.png"/><Relationship Id="rId7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0.png"/><Relationship Id="rId7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7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020" y="-592367"/>
            <a:ext cx="18392040" cy="8707164"/>
          </a:xfrm>
          <a:custGeom>
            <a:avLst/>
            <a:gdLst/>
            <a:ahLst/>
            <a:cxnLst/>
            <a:rect l="l" t="t" r="r" b="b"/>
            <a:pathLst>
              <a:path w="18392040" h="8707164">
                <a:moveTo>
                  <a:pt x="0" y="0"/>
                </a:moveTo>
                <a:lnTo>
                  <a:pt x="18392040" y="0"/>
                </a:lnTo>
                <a:lnTo>
                  <a:pt x="18392040" y="8707164"/>
                </a:lnTo>
                <a:lnTo>
                  <a:pt x="0" y="8707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879169" y="2244204"/>
            <a:ext cx="2006853" cy="1838779"/>
          </a:xfrm>
          <a:custGeom>
            <a:avLst/>
            <a:gdLst/>
            <a:ahLst/>
            <a:cxnLst/>
            <a:rect l="l" t="t" r="r" b="b"/>
            <a:pathLst>
              <a:path w="2006853" h="1838779">
                <a:moveTo>
                  <a:pt x="0" y="0"/>
                </a:moveTo>
                <a:lnTo>
                  <a:pt x="2006853" y="0"/>
                </a:lnTo>
                <a:lnTo>
                  <a:pt x="2006853" y="1838779"/>
                </a:lnTo>
                <a:lnTo>
                  <a:pt x="0" y="18387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6443" y="1028700"/>
            <a:ext cx="979157" cy="965103"/>
          </a:xfrm>
          <a:custGeom>
            <a:avLst/>
            <a:gdLst/>
            <a:ahLst/>
            <a:cxnLst/>
            <a:rect l="l" t="t" r="r" b="b"/>
            <a:pathLst>
              <a:path w="979157" h="965103">
                <a:moveTo>
                  <a:pt x="0" y="0"/>
                </a:moveTo>
                <a:lnTo>
                  <a:pt x="979157" y="0"/>
                </a:lnTo>
                <a:lnTo>
                  <a:pt x="979157" y="965103"/>
                </a:lnTo>
                <a:lnTo>
                  <a:pt x="0" y="9651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28" b="-72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34614" y="7976233"/>
            <a:ext cx="17018773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3B88C3"/>
                </a:solidFill>
                <a:latin typeface="Coiny"/>
                <a:ea typeface="Coiny"/>
                <a:cs typeface="Coiny"/>
                <a:sym typeface="Coiny"/>
              </a:rPr>
              <a:t>Phân nhóm các phương tiện giao thông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3B88C3"/>
                </a:solidFill>
                <a:latin typeface="Coiny"/>
                <a:ea typeface="Coiny"/>
                <a:cs typeface="Coiny"/>
                <a:sym typeface="Coiny"/>
              </a:rPr>
              <a:t>Lớp mẫu giáo lớn A4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52554" y="-57150"/>
            <a:ext cx="838289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5757"/>
                </a:solidFill>
                <a:latin typeface="Coiny"/>
                <a:ea typeface="Coiny"/>
                <a:cs typeface="Coiny"/>
                <a:sym typeface="Coiny"/>
              </a:rPr>
              <a:t>ỦY BAN NHÂN DÂN QUẬN LONG BIÊN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5757"/>
                </a:solidFill>
                <a:latin typeface="Coiny"/>
                <a:ea typeface="Coiny"/>
                <a:cs typeface="Coiny"/>
                <a:sym typeface="Coiny"/>
              </a:rPr>
              <a:t>TRƯỜNG MẦM NON HOA HƯỚNG DƯƠNG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144000" y="2552700"/>
            <a:ext cx="8068282" cy="5378855"/>
          </a:xfrm>
          <a:custGeom>
            <a:avLst/>
            <a:gdLst/>
            <a:ahLst/>
            <a:cxnLst/>
            <a:rect l="l" t="t" r="r" b="b"/>
            <a:pathLst>
              <a:path w="8068282" h="5378855">
                <a:moveTo>
                  <a:pt x="0" y="0"/>
                </a:moveTo>
                <a:lnTo>
                  <a:pt x="8068282" y="0"/>
                </a:lnTo>
                <a:lnTo>
                  <a:pt x="8068282" y="5378854"/>
                </a:lnTo>
                <a:lnTo>
                  <a:pt x="0" y="53788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867" y="8343900"/>
            <a:ext cx="18288000" cy="2616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con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thường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bộ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4900"/>
              </a:lnSpc>
            </a:pPr>
            <a:endParaRPr lang="en-US" sz="5499" dirty="0">
              <a:solidFill>
                <a:srgbClr val="FABD0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5499" dirty="0">
              <a:solidFill>
                <a:srgbClr val="FABD0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290976" y="3911433"/>
            <a:ext cx="4422813" cy="2709978"/>
          </a:xfrm>
          <a:custGeom>
            <a:avLst/>
            <a:gdLst/>
            <a:ahLst/>
            <a:cxnLst/>
            <a:rect l="l" t="t" r="r" b="b"/>
            <a:pathLst>
              <a:path w="4422813" h="2709978">
                <a:moveTo>
                  <a:pt x="4422813" y="0"/>
                </a:moveTo>
                <a:lnTo>
                  <a:pt x="0" y="0"/>
                </a:lnTo>
                <a:lnTo>
                  <a:pt x="0" y="2709978"/>
                </a:lnTo>
                <a:lnTo>
                  <a:pt x="4422813" y="2709978"/>
                </a:lnTo>
                <a:lnTo>
                  <a:pt x="442281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459991" y="3492373"/>
            <a:ext cx="4172051" cy="3129038"/>
          </a:xfrm>
          <a:custGeom>
            <a:avLst/>
            <a:gdLst/>
            <a:ahLst/>
            <a:cxnLst/>
            <a:rect l="l" t="t" r="r" b="b"/>
            <a:pathLst>
              <a:path w="4172051" h="3129038">
                <a:moveTo>
                  <a:pt x="0" y="0"/>
                </a:moveTo>
                <a:lnTo>
                  <a:pt x="4172050" y="0"/>
                </a:lnTo>
                <a:lnTo>
                  <a:pt x="4172050" y="3129038"/>
                </a:lnTo>
                <a:lnTo>
                  <a:pt x="0" y="3129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363045" y="2845971"/>
            <a:ext cx="7984822" cy="5070520"/>
          </a:xfrm>
          <a:custGeom>
            <a:avLst/>
            <a:gdLst/>
            <a:ahLst/>
            <a:cxnLst/>
            <a:rect l="l" t="t" r="r" b="b"/>
            <a:pathLst>
              <a:path w="7984822" h="5070520">
                <a:moveTo>
                  <a:pt x="0" y="0"/>
                </a:moveTo>
                <a:lnTo>
                  <a:pt x="7984822" y="0"/>
                </a:lnTo>
                <a:lnTo>
                  <a:pt x="7984822" y="5070521"/>
                </a:lnTo>
                <a:lnTo>
                  <a:pt x="0" y="50705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88" b="-388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2697767"/>
            <a:ext cx="9451690" cy="5218724"/>
          </a:xfrm>
          <a:custGeom>
            <a:avLst/>
            <a:gdLst/>
            <a:ahLst/>
            <a:cxnLst/>
            <a:rect l="l" t="t" r="r" b="b"/>
            <a:pathLst>
              <a:path w="9451690" h="5218724">
                <a:moveTo>
                  <a:pt x="0" y="0"/>
                </a:moveTo>
                <a:lnTo>
                  <a:pt x="9451690" y="0"/>
                </a:lnTo>
                <a:lnTo>
                  <a:pt x="9451690" y="5218725"/>
                </a:lnTo>
                <a:lnTo>
                  <a:pt x="0" y="52187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9867" y="8372475"/>
            <a:ext cx="18288000" cy="261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endParaRPr dirty="0"/>
          </a:p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Khi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ngồi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trên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xe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con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phải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54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54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5499" dirty="0">
              <a:solidFill>
                <a:srgbClr val="FABD0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73" b="-29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569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2244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608477" y="22005"/>
            <a:ext cx="7679523" cy="4881982"/>
          </a:xfrm>
          <a:custGeom>
            <a:avLst/>
            <a:gdLst/>
            <a:ahLst/>
            <a:cxnLst/>
            <a:rect l="l" t="t" r="r" b="b"/>
            <a:pathLst>
              <a:path w="7679523" h="4881982">
                <a:moveTo>
                  <a:pt x="0" y="0"/>
                </a:moveTo>
                <a:lnTo>
                  <a:pt x="7679523" y="0"/>
                </a:lnTo>
                <a:lnTo>
                  <a:pt x="7679523" y="4881982"/>
                </a:lnTo>
                <a:lnTo>
                  <a:pt x="0" y="4881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08477" y="5255256"/>
            <a:ext cx="7679523" cy="4799702"/>
          </a:xfrm>
          <a:custGeom>
            <a:avLst/>
            <a:gdLst/>
            <a:ahLst/>
            <a:cxnLst/>
            <a:rect l="l" t="t" r="r" b="b"/>
            <a:pathLst>
              <a:path w="7679523" h="4799702">
                <a:moveTo>
                  <a:pt x="0" y="0"/>
                </a:moveTo>
                <a:lnTo>
                  <a:pt x="7679523" y="0"/>
                </a:lnTo>
                <a:lnTo>
                  <a:pt x="7679523" y="4799702"/>
                </a:lnTo>
                <a:lnTo>
                  <a:pt x="0" y="47997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6489" y="22005"/>
            <a:ext cx="9866230" cy="6723653"/>
          </a:xfrm>
          <a:custGeom>
            <a:avLst/>
            <a:gdLst/>
            <a:ahLst/>
            <a:cxnLst/>
            <a:rect l="l" t="t" r="r" b="b"/>
            <a:pathLst>
              <a:path w="9866230" h="6723653">
                <a:moveTo>
                  <a:pt x="0" y="0"/>
                </a:moveTo>
                <a:lnTo>
                  <a:pt x="9866230" y="0"/>
                </a:lnTo>
                <a:lnTo>
                  <a:pt x="9866230" y="6723653"/>
                </a:lnTo>
                <a:lnTo>
                  <a:pt x="0" y="67236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858823" y="7780338"/>
            <a:ext cx="8407794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tàu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chạy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sóng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xô</a:t>
            </a:r>
            <a:endParaRPr lang="en-US" sz="3500" dirty="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ctr">
              <a:lnSpc>
                <a:spcPts val="4900"/>
              </a:lnSpc>
            </a:pP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Mênh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mông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xa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tít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không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bờ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bạn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ơi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)</a:t>
            </a: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gồm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những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nơi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sông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5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biển</a:t>
            </a:r>
            <a:r>
              <a:rPr lang="en-US" sz="35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…)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3500" dirty="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73" b="-29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569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45694" y="6255466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516515" y="801813"/>
            <a:ext cx="6786848" cy="7200900"/>
          </a:xfrm>
          <a:custGeom>
            <a:avLst/>
            <a:gdLst/>
            <a:ahLst/>
            <a:cxnLst/>
            <a:rect l="l" t="t" r="r" b="b"/>
            <a:pathLst>
              <a:path w="6786848" h="7200900">
                <a:moveTo>
                  <a:pt x="0" y="0"/>
                </a:moveTo>
                <a:lnTo>
                  <a:pt x="6786848" y="0"/>
                </a:lnTo>
                <a:lnTo>
                  <a:pt x="6786848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867" y="8372475"/>
            <a:ext cx="18288000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Đây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cái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Vì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sao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gọi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thuyền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buồm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vì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cánh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buồm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)</a:t>
            </a: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Thuyền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buồm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chạy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nhờ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đâu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nhờ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sức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gió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)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3500" dirty="0">
              <a:solidFill>
                <a:srgbClr val="FABD0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73" b="-29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569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45694" y="6255466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92242" y="1448801"/>
            <a:ext cx="9190037" cy="6892528"/>
          </a:xfrm>
          <a:custGeom>
            <a:avLst/>
            <a:gdLst/>
            <a:ahLst/>
            <a:cxnLst/>
            <a:rect l="l" t="t" r="r" b="b"/>
            <a:pathLst>
              <a:path w="9190037" h="6892528">
                <a:moveTo>
                  <a:pt x="0" y="0"/>
                </a:moveTo>
                <a:lnTo>
                  <a:pt x="9190037" y="0"/>
                </a:lnTo>
                <a:lnTo>
                  <a:pt x="9190037" y="6892528"/>
                </a:lnTo>
                <a:lnTo>
                  <a:pt x="0" y="68925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1972" y="8196805"/>
            <a:ext cx="18156028" cy="190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This is a ship.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99" y="64501"/>
            <a:ext cx="8407794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PTGT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chở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nhiều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người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hàng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hóa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nhất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tàu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73" b="-29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569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45694" y="6255466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56575" y="1647386"/>
            <a:ext cx="11174850" cy="7469505"/>
          </a:xfrm>
          <a:custGeom>
            <a:avLst/>
            <a:gdLst/>
            <a:ahLst/>
            <a:cxnLst/>
            <a:rect l="l" t="t" r="r" b="b"/>
            <a:pathLst>
              <a:path w="11174850" h="7469505">
                <a:moveTo>
                  <a:pt x="0" y="0"/>
                </a:moveTo>
                <a:lnTo>
                  <a:pt x="11174850" y="0"/>
                </a:lnTo>
                <a:lnTo>
                  <a:pt x="11174850" y="7469505"/>
                </a:lnTo>
                <a:lnTo>
                  <a:pt x="0" y="74695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9217" y="8630784"/>
            <a:ext cx="18156028" cy="189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 err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Đây</a:t>
            </a:r>
            <a:r>
              <a:rPr lang="en-US" sz="11000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11000" dirty="0" err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là</a:t>
            </a:r>
            <a:r>
              <a:rPr lang="en-US" sz="11000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11000" dirty="0" err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chiếc</a:t>
            </a:r>
            <a:r>
              <a:rPr lang="en-US" sz="11000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11000" dirty="0" err="1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xuồng</a:t>
            </a:r>
            <a:r>
              <a:rPr lang="en-US" sz="11000" dirty="0">
                <a:solidFill>
                  <a:srgbClr val="FFFFFF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99" y="64501"/>
            <a:ext cx="8407794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Đây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hình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ảnh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phương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tiện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xuồng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)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Xuồng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khác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so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với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tàu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BE193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73" b="-29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569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45694" y="6255466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09624" y="1395500"/>
            <a:ext cx="6868752" cy="6645517"/>
          </a:xfrm>
          <a:custGeom>
            <a:avLst/>
            <a:gdLst/>
            <a:ahLst/>
            <a:cxnLst/>
            <a:rect l="l" t="t" r="r" b="b"/>
            <a:pathLst>
              <a:path w="6868752" h="6645517">
                <a:moveTo>
                  <a:pt x="0" y="0"/>
                </a:moveTo>
                <a:lnTo>
                  <a:pt x="6868752" y="0"/>
                </a:lnTo>
                <a:lnTo>
                  <a:pt x="6868752" y="6645517"/>
                </a:lnTo>
                <a:lnTo>
                  <a:pt x="0" y="66455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1972" y="8196805"/>
            <a:ext cx="18156028" cy="190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This is a submarine.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799" y="64501"/>
            <a:ext cx="840779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Ngoài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ra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còn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những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73" b="-29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569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45694" y="6255466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7230068" cy="5422551"/>
          </a:xfrm>
          <a:custGeom>
            <a:avLst/>
            <a:gdLst/>
            <a:ahLst/>
            <a:cxnLst/>
            <a:rect l="l" t="t" r="r" b="b"/>
            <a:pathLst>
              <a:path w="7230068" h="5422551">
                <a:moveTo>
                  <a:pt x="0" y="0"/>
                </a:moveTo>
                <a:lnTo>
                  <a:pt x="7230068" y="0"/>
                </a:lnTo>
                <a:lnTo>
                  <a:pt x="7230068" y="5422551"/>
                </a:lnTo>
                <a:lnTo>
                  <a:pt x="0" y="5422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72911" y="0"/>
            <a:ext cx="7080957" cy="5310718"/>
          </a:xfrm>
          <a:custGeom>
            <a:avLst/>
            <a:gdLst/>
            <a:ahLst/>
            <a:cxnLst/>
            <a:rect l="l" t="t" r="r" b="b"/>
            <a:pathLst>
              <a:path w="7080957" h="5310718">
                <a:moveTo>
                  <a:pt x="0" y="0"/>
                </a:moveTo>
                <a:lnTo>
                  <a:pt x="7080957" y="0"/>
                </a:lnTo>
                <a:lnTo>
                  <a:pt x="7080957" y="5310718"/>
                </a:lnTo>
                <a:lnTo>
                  <a:pt x="0" y="53107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750726" y="5746377"/>
            <a:ext cx="6241024" cy="4680768"/>
          </a:xfrm>
          <a:custGeom>
            <a:avLst/>
            <a:gdLst/>
            <a:ahLst/>
            <a:cxnLst/>
            <a:rect l="l" t="t" r="r" b="b"/>
            <a:pathLst>
              <a:path w="6241024" h="4680768">
                <a:moveTo>
                  <a:pt x="0" y="0"/>
                </a:moveTo>
                <a:lnTo>
                  <a:pt x="6241024" y="0"/>
                </a:lnTo>
                <a:lnTo>
                  <a:pt x="6241024" y="4680769"/>
                </a:lnTo>
                <a:lnTo>
                  <a:pt x="0" y="46807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73" b="-29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569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45694" y="6255466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10342" y="92609"/>
            <a:ext cx="8407794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Những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đặc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điểm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chung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chạy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trên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nước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chở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người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hàng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hóa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từ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nơi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này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đến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nơi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khác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)</a:t>
            </a:r>
          </a:p>
        </p:txBody>
      </p:sp>
      <p:sp>
        <p:nvSpPr>
          <p:cNvPr id="6" name="Freeform 6"/>
          <p:cNvSpPr/>
          <p:nvPr/>
        </p:nvSpPr>
        <p:spPr>
          <a:xfrm>
            <a:off x="1320635" y="2641826"/>
            <a:ext cx="5944444" cy="3973391"/>
          </a:xfrm>
          <a:custGeom>
            <a:avLst/>
            <a:gdLst/>
            <a:ahLst/>
            <a:cxnLst/>
            <a:rect l="l" t="t" r="r" b="b"/>
            <a:pathLst>
              <a:path w="5944444" h="3973391">
                <a:moveTo>
                  <a:pt x="0" y="0"/>
                </a:moveTo>
                <a:lnTo>
                  <a:pt x="5944444" y="0"/>
                </a:lnTo>
                <a:lnTo>
                  <a:pt x="5944444" y="3973392"/>
                </a:lnTo>
                <a:lnTo>
                  <a:pt x="0" y="39733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78807" y="961159"/>
            <a:ext cx="6680493" cy="5010370"/>
          </a:xfrm>
          <a:custGeom>
            <a:avLst/>
            <a:gdLst/>
            <a:ahLst/>
            <a:cxnLst/>
            <a:rect l="l" t="t" r="r" b="b"/>
            <a:pathLst>
              <a:path w="6680493" h="5010370">
                <a:moveTo>
                  <a:pt x="0" y="0"/>
                </a:moveTo>
                <a:lnTo>
                  <a:pt x="6680493" y="0"/>
                </a:lnTo>
                <a:lnTo>
                  <a:pt x="6680493" y="5010370"/>
                </a:lnTo>
                <a:lnTo>
                  <a:pt x="0" y="501037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973" b="-2980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5694" y="5971529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45694" y="6255466"/>
            <a:ext cx="19711455" cy="9103108"/>
          </a:xfrm>
          <a:custGeom>
            <a:avLst/>
            <a:gdLst/>
            <a:ahLst/>
            <a:cxnLst/>
            <a:rect l="l" t="t" r="r" b="b"/>
            <a:pathLst>
              <a:path w="19711455" h="9103108">
                <a:moveTo>
                  <a:pt x="0" y="0"/>
                </a:moveTo>
                <a:lnTo>
                  <a:pt x="19711454" y="0"/>
                </a:lnTo>
                <a:lnTo>
                  <a:pt x="19711454" y="9103108"/>
                </a:lnTo>
                <a:lnTo>
                  <a:pt x="0" y="91031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4449" y="2524003"/>
            <a:ext cx="7858492" cy="5238995"/>
          </a:xfrm>
          <a:custGeom>
            <a:avLst/>
            <a:gdLst/>
            <a:ahLst/>
            <a:cxnLst/>
            <a:rect l="l" t="t" r="r" b="b"/>
            <a:pathLst>
              <a:path w="7858492" h="5238995">
                <a:moveTo>
                  <a:pt x="0" y="0"/>
                </a:moveTo>
                <a:lnTo>
                  <a:pt x="7858493" y="0"/>
                </a:lnTo>
                <a:lnTo>
                  <a:pt x="7858493" y="5238994"/>
                </a:lnTo>
                <a:lnTo>
                  <a:pt x="0" y="52389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91305" y="1819894"/>
            <a:ext cx="6745776" cy="5595575"/>
          </a:xfrm>
          <a:custGeom>
            <a:avLst/>
            <a:gdLst/>
            <a:ahLst/>
            <a:cxnLst/>
            <a:rect l="l" t="t" r="r" b="b"/>
            <a:pathLst>
              <a:path w="6745776" h="5595575">
                <a:moveTo>
                  <a:pt x="0" y="0"/>
                </a:moveTo>
                <a:lnTo>
                  <a:pt x="6745776" y="0"/>
                </a:lnTo>
                <a:lnTo>
                  <a:pt x="6745776" y="5595574"/>
                </a:lnTo>
                <a:lnTo>
                  <a:pt x="0" y="55955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9799" y="64501"/>
            <a:ext cx="8407794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Ai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đã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thuyền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rồi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Khi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ngồi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trên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thuyền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con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phải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BE1931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6460" y="4237488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3" y="0"/>
                </a:lnTo>
                <a:lnTo>
                  <a:pt x="18407733" y="4095720"/>
                </a:lnTo>
                <a:lnTo>
                  <a:pt x="0" y="4095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786226" y="2170548"/>
            <a:ext cx="6715549" cy="4114800"/>
          </a:xfrm>
          <a:custGeom>
            <a:avLst/>
            <a:gdLst/>
            <a:ahLst/>
            <a:cxnLst/>
            <a:rect l="l" t="t" r="r" b="b"/>
            <a:pathLst>
              <a:path w="6715549" h="4114800">
                <a:moveTo>
                  <a:pt x="6715548" y="0"/>
                </a:moveTo>
                <a:lnTo>
                  <a:pt x="0" y="0"/>
                </a:lnTo>
                <a:lnTo>
                  <a:pt x="0" y="4114800"/>
                </a:lnTo>
                <a:lnTo>
                  <a:pt x="6715548" y="4114800"/>
                </a:lnTo>
                <a:lnTo>
                  <a:pt x="671554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8358730"/>
            <a:ext cx="18288000" cy="232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Đây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cái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Xe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đạp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phương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tiện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giao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thông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Muốn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di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chuyển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xe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đạp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chúng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ta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phải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làm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3600" dirty="0">
              <a:solidFill>
                <a:srgbClr val="DD2E44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6460" y="28695"/>
            <a:ext cx="4882175" cy="291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Đôi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chân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đạp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đạp</a:t>
            </a:r>
            <a:endParaRPr lang="en-US" sz="2738" dirty="0">
              <a:solidFill>
                <a:srgbClr val="07995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algn="ctr">
              <a:lnSpc>
                <a:spcPts val="3834"/>
              </a:lnSpc>
            </a:pP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Hai bánh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lăn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tròn</a:t>
            </a:r>
            <a:endParaRPr lang="en-US" sz="2738" dirty="0">
              <a:solidFill>
                <a:srgbClr val="07995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algn="ctr">
              <a:lnSpc>
                <a:spcPts val="3834"/>
              </a:lnSpc>
            </a:pP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Chuông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reo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kính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coong</a:t>
            </a:r>
            <a:endParaRPr lang="en-US" sz="2738" dirty="0">
              <a:solidFill>
                <a:srgbClr val="07995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algn="ctr">
              <a:lnSpc>
                <a:spcPts val="3834"/>
              </a:lnSpc>
            </a:pP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Đạp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đều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kẻo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ngã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</a:p>
          <a:p>
            <a:pPr algn="ctr">
              <a:lnSpc>
                <a:spcPts val="3834"/>
              </a:lnSpc>
            </a:pP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Đố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bé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biết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đó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là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loại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xe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nào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</a:p>
          <a:p>
            <a:pPr algn="ctr">
              <a:lnSpc>
                <a:spcPts val="3834"/>
              </a:lnSpc>
              <a:spcBef>
                <a:spcPct val="0"/>
              </a:spcBef>
            </a:pPr>
            <a:endParaRPr lang="en-US" sz="2738" dirty="0">
              <a:solidFill>
                <a:srgbClr val="07995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32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416" b="-8341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95084" y="-85725"/>
            <a:ext cx="9554430" cy="73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0"/>
              </a:lnSpc>
            </a:pPr>
            <a:r>
              <a:rPr lang="en-US" sz="4293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* So </a:t>
            </a:r>
            <a:r>
              <a:rPr lang="en-US" sz="4293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sánh</a:t>
            </a:r>
            <a:r>
              <a:rPr lang="en-US" sz="4293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4293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4293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293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bộ</a:t>
            </a:r>
            <a:r>
              <a:rPr lang="en-US" sz="4293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293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</a:t>
            </a:r>
            <a:r>
              <a:rPr lang="en-US" sz="4293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293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4293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293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4293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</a:t>
            </a:r>
          </a:p>
        </p:txBody>
      </p:sp>
      <p:sp>
        <p:nvSpPr>
          <p:cNvPr id="4" name="Freeform 4"/>
          <p:cNvSpPr/>
          <p:nvPr/>
        </p:nvSpPr>
        <p:spPr>
          <a:xfrm>
            <a:off x="11980156" y="2994358"/>
            <a:ext cx="4388166" cy="4655879"/>
          </a:xfrm>
          <a:custGeom>
            <a:avLst/>
            <a:gdLst/>
            <a:ahLst/>
            <a:cxnLst/>
            <a:rect l="l" t="t" r="r" b="b"/>
            <a:pathLst>
              <a:path w="4388166" h="4655879">
                <a:moveTo>
                  <a:pt x="0" y="0"/>
                </a:moveTo>
                <a:lnTo>
                  <a:pt x="4388167" y="0"/>
                </a:lnTo>
                <a:lnTo>
                  <a:pt x="4388167" y="4655880"/>
                </a:lnTo>
                <a:lnTo>
                  <a:pt x="0" y="4655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13918" y="3451899"/>
            <a:ext cx="6800450" cy="3969763"/>
          </a:xfrm>
          <a:custGeom>
            <a:avLst/>
            <a:gdLst/>
            <a:ahLst/>
            <a:cxnLst/>
            <a:rect l="l" t="t" r="r" b="b"/>
            <a:pathLst>
              <a:path w="6800450" h="3969763">
                <a:moveTo>
                  <a:pt x="0" y="0"/>
                </a:moveTo>
                <a:lnTo>
                  <a:pt x="6800451" y="0"/>
                </a:lnTo>
                <a:lnTo>
                  <a:pt x="6800451" y="3969763"/>
                </a:lnTo>
                <a:lnTo>
                  <a:pt x="0" y="3969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631813" y="7719716"/>
            <a:ext cx="4087288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PTGT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bộ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bánh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xe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chạy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trên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bộ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76683" y="8080133"/>
            <a:ext cx="4836947" cy="158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9"/>
              </a:lnSpc>
              <a:spcBef>
                <a:spcPct val="0"/>
              </a:spcBef>
            </a:pPr>
            <a:r>
              <a:rPr lang="en-US" sz="4556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PTGT </a:t>
            </a:r>
            <a:r>
              <a:rPr lang="en-US" sz="4556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4556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556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4556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556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chạy</a:t>
            </a:r>
            <a:r>
              <a:rPr lang="en-US" sz="4556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556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trên</a:t>
            </a:r>
            <a:r>
              <a:rPr lang="en-US" sz="4556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556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4556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4556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endParaRPr lang="en-US" sz="4556" dirty="0">
              <a:solidFill>
                <a:srgbClr val="004AAD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48E0CA-CB41-7AB9-6E52-A01E4FB68C7F}"/>
              </a:ext>
            </a:extLst>
          </p:cNvPr>
          <p:cNvSpPr txBox="1"/>
          <p:nvPr/>
        </p:nvSpPr>
        <p:spPr>
          <a:xfrm>
            <a:off x="5410200" y="713622"/>
            <a:ext cx="77891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 err="1"/>
              <a:t>Giống</a:t>
            </a:r>
            <a:r>
              <a:rPr lang="en-GB" sz="3800" b="1" dirty="0"/>
              <a:t> </a:t>
            </a:r>
            <a:r>
              <a:rPr lang="en-GB" sz="3800" b="1" dirty="0" err="1"/>
              <a:t>nhau</a:t>
            </a:r>
            <a:r>
              <a:rPr lang="en-GB" sz="3800" b="1" dirty="0"/>
              <a:t>: </a:t>
            </a:r>
            <a:r>
              <a:rPr lang="en-GB" sz="3800" b="1" dirty="0" err="1"/>
              <a:t>đều</a:t>
            </a:r>
            <a:r>
              <a:rPr lang="en-GB" sz="3800" b="1" dirty="0"/>
              <a:t> </a:t>
            </a:r>
            <a:r>
              <a:rPr lang="en-GB" sz="3800" b="1" dirty="0" err="1"/>
              <a:t>chở</a:t>
            </a:r>
            <a:r>
              <a:rPr lang="en-GB" sz="3800" b="1" dirty="0"/>
              <a:t> </a:t>
            </a:r>
            <a:r>
              <a:rPr lang="en-GB" sz="3800" b="1" dirty="0" err="1"/>
              <a:t>người</a:t>
            </a:r>
            <a:r>
              <a:rPr lang="en-GB" sz="3800" b="1" dirty="0"/>
              <a:t>, </a:t>
            </a:r>
            <a:r>
              <a:rPr lang="en-GB" sz="3800" b="1" dirty="0" err="1"/>
              <a:t>chở</a:t>
            </a:r>
            <a:r>
              <a:rPr lang="en-GB" sz="3800" b="1" dirty="0"/>
              <a:t> </a:t>
            </a:r>
            <a:r>
              <a:rPr lang="en-GB" sz="3800" b="1" dirty="0" err="1"/>
              <a:t>hàng</a:t>
            </a:r>
            <a:r>
              <a:rPr lang="en-GB" sz="3800" b="1" dirty="0"/>
              <a:t> </a:t>
            </a:r>
            <a:r>
              <a:rPr lang="en-GB" sz="3800" b="1" dirty="0" err="1"/>
              <a:t>từ</a:t>
            </a:r>
            <a:r>
              <a:rPr lang="en-GB" sz="3800" b="1" dirty="0"/>
              <a:t> </a:t>
            </a:r>
            <a:r>
              <a:rPr lang="en-GB" sz="3800" b="1" dirty="0" err="1"/>
              <a:t>nơi</a:t>
            </a:r>
            <a:r>
              <a:rPr lang="en-GB" sz="3800" b="1" dirty="0"/>
              <a:t> </a:t>
            </a:r>
            <a:r>
              <a:rPr lang="en-GB" sz="3800" b="1" dirty="0" err="1"/>
              <a:t>này</a:t>
            </a:r>
            <a:r>
              <a:rPr lang="en-GB" sz="3800" b="1" dirty="0"/>
              <a:t> </a:t>
            </a:r>
            <a:r>
              <a:rPr lang="en-GB" sz="3800" b="1" dirty="0" err="1"/>
              <a:t>đến</a:t>
            </a:r>
            <a:r>
              <a:rPr lang="en-GB" sz="3800" b="1" dirty="0"/>
              <a:t> </a:t>
            </a:r>
            <a:r>
              <a:rPr lang="en-GB" sz="3800" b="1" dirty="0" err="1"/>
              <a:t>nơi</a:t>
            </a:r>
            <a:r>
              <a:rPr lang="en-GB" sz="3800" b="1" dirty="0"/>
              <a:t> </a:t>
            </a:r>
            <a:r>
              <a:rPr lang="en-GB" sz="3800" b="1" dirty="0" err="1"/>
              <a:t>khác</a:t>
            </a:r>
            <a:endParaRPr lang="en-GB" sz="3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C4441-98B5-8EF1-1825-59F1AB3A0BAE}"/>
              </a:ext>
            </a:extLst>
          </p:cNvPr>
          <p:cNvSpPr txBox="1"/>
          <p:nvPr/>
        </p:nvSpPr>
        <p:spPr>
          <a:xfrm>
            <a:off x="7647498" y="2277916"/>
            <a:ext cx="61127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 err="1"/>
              <a:t>Khác</a:t>
            </a:r>
            <a:r>
              <a:rPr lang="en-GB" sz="3800" b="1" dirty="0"/>
              <a:t> </a:t>
            </a:r>
            <a:r>
              <a:rPr lang="en-GB" sz="3800" b="1" dirty="0" err="1"/>
              <a:t>nhau</a:t>
            </a:r>
            <a:r>
              <a:rPr lang="en-GB" sz="3800" b="1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256" b="-3052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49264" y="1028700"/>
            <a:ext cx="5467747" cy="5467747"/>
          </a:xfrm>
          <a:custGeom>
            <a:avLst/>
            <a:gdLst/>
            <a:ahLst/>
            <a:cxnLst/>
            <a:rect l="l" t="t" r="r" b="b"/>
            <a:pathLst>
              <a:path w="5467747" h="5467747">
                <a:moveTo>
                  <a:pt x="0" y="0"/>
                </a:moveTo>
                <a:lnTo>
                  <a:pt x="5467747" y="0"/>
                </a:lnTo>
                <a:lnTo>
                  <a:pt x="5467747" y="5467747"/>
                </a:lnTo>
                <a:lnTo>
                  <a:pt x="0" y="5467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36770" y="6708510"/>
            <a:ext cx="19473171" cy="5874060"/>
          </a:xfrm>
          <a:custGeom>
            <a:avLst/>
            <a:gdLst/>
            <a:ahLst/>
            <a:cxnLst/>
            <a:rect l="l" t="t" r="r" b="b"/>
            <a:pathLst>
              <a:path w="19473171" h="5874060">
                <a:moveTo>
                  <a:pt x="0" y="0"/>
                </a:moveTo>
                <a:lnTo>
                  <a:pt x="19473171" y="0"/>
                </a:lnTo>
                <a:lnTo>
                  <a:pt x="19473171" y="5874060"/>
                </a:lnTo>
                <a:lnTo>
                  <a:pt x="0" y="58740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8040245"/>
            <a:ext cx="18288000" cy="190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This is an airplane.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3727" y="18248"/>
            <a:ext cx="4836947" cy="490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đọc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câu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đố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về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bay: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Chẳng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phải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chim</a:t>
            </a:r>
            <a:endParaRPr lang="en-US" sz="3999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Mà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bay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trên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trời</a:t>
            </a:r>
            <a:endParaRPr lang="en-US" sz="3999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Chở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nhiều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người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khắp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mọi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nơi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cái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(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256" b="-3052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36770" y="6708510"/>
            <a:ext cx="19473171" cy="5874060"/>
          </a:xfrm>
          <a:custGeom>
            <a:avLst/>
            <a:gdLst/>
            <a:ahLst/>
            <a:cxnLst/>
            <a:rect l="l" t="t" r="r" b="b"/>
            <a:pathLst>
              <a:path w="19473171" h="5874060">
                <a:moveTo>
                  <a:pt x="0" y="0"/>
                </a:moveTo>
                <a:lnTo>
                  <a:pt x="19473171" y="0"/>
                </a:lnTo>
                <a:lnTo>
                  <a:pt x="19473171" y="5874060"/>
                </a:lnTo>
                <a:lnTo>
                  <a:pt x="0" y="58740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811596" y="1028700"/>
            <a:ext cx="9692002" cy="6583246"/>
          </a:xfrm>
          <a:custGeom>
            <a:avLst/>
            <a:gdLst/>
            <a:ahLst/>
            <a:cxnLst/>
            <a:rect l="l" t="t" r="r" b="b"/>
            <a:pathLst>
              <a:path w="9692002" h="6583246">
                <a:moveTo>
                  <a:pt x="0" y="0"/>
                </a:moveTo>
                <a:lnTo>
                  <a:pt x="9692001" y="0"/>
                </a:lnTo>
                <a:lnTo>
                  <a:pt x="9692001" y="6583246"/>
                </a:lnTo>
                <a:lnTo>
                  <a:pt x="0" y="65832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836770" y="8003077"/>
            <a:ext cx="18288000" cy="188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tàu</a:t>
            </a:r>
            <a:r>
              <a:rPr lang="en-US" sz="1100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1000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vũ</a:t>
            </a:r>
            <a:r>
              <a:rPr lang="en-US" sz="11000" dirty="0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11000" dirty="0" err="1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trụ</a:t>
            </a:r>
            <a:endParaRPr lang="en-US" sz="11000" dirty="0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3727" y="18248"/>
            <a:ext cx="627049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Phương</a:t>
            </a:r>
            <a:r>
              <a:rPr lang="en-US" sz="3999" dirty="0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tiện</a:t>
            </a:r>
            <a:r>
              <a:rPr lang="en-US" sz="3999" dirty="0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3999" dirty="0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</a:t>
            </a:r>
            <a:r>
              <a:rPr lang="en-US" sz="3999" dirty="0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nhanh</a:t>
            </a:r>
            <a:r>
              <a:rPr lang="en-US" sz="3999" dirty="0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nhất</a:t>
            </a:r>
            <a:r>
              <a:rPr lang="en-US" sz="3999" dirty="0">
                <a:solidFill>
                  <a:srgbClr val="F4900C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256" b="-3052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36770" y="6708510"/>
            <a:ext cx="19473171" cy="5874060"/>
          </a:xfrm>
          <a:custGeom>
            <a:avLst/>
            <a:gdLst/>
            <a:ahLst/>
            <a:cxnLst/>
            <a:rect l="l" t="t" r="r" b="b"/>
            <a:pathLst>
              <a:path w="19473171" h="5874060">
                <a:moveTo>
                  <a:pt x="0" y="0"/>
                </a:moveTo>
                <a:lnTo>
                  <a:pt x="19473171" y="0"/>
                </a:lnTo>
                <a:lnTo>
                  <a:pt x="19473171" y="5874060"/>
                </a:lnTo>
                <a:lnTo>
                  <a:pt x="0" y="58740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80239" y="288863"/>
            <a:ext cx="11436995" cy="7331407"/>
          </a:xfrm>
          <a:custGeom>
            <a:avLst/>
            <a:gdLst/>
            <a:ahLst/>
            <a:cxnLst/>
            <a:rect l="l" t="t" r="r" b="b"/>
            <a:pathLst>
              <a:path w="11436995" h="7331407">
                <a:moveTo>
                  <a:pt x="0" y="0"/>
                </a:moveTo>
                <a:lnTo>
                  <a:pt x="11436995" y="0"/>
                </a:lnTo>
                <a:lnTo>
                  <a:pt x="11436995" y="7331407"/>
                </a:lnTo>
                <a:lnTo>
                  <a:pt x="0" y="73314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8049770"/>
            <a:ext cx="18288000" cy="1892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110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bay </a:t>
            </a:r>
            <a:r>
              <a:rPr lang="en-US" sz="110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trực</a:t>
            </a:r>
            <a:r>
              <a:rPr lang="en-US" sz="11000" dirty="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11000" dirty="0" err="1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thăng</a:t>
            </a:r>
            <a:endParaRPr lang="en-US" sz="11000" dirty="0">
              <a:solidFill>
                <a:srgbClr val="FFFFFF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0216" y="212663"/>
            <a:ext cx="483694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Phương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tiện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thường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dùng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trong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quân</a:t>
            </a:r>
            <a:r>
              <a:rPr lang="en-US" sz="3999" dirty="0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đội</a:t>
            </a:r>
            <a:endParaRPr lang="en-US" sz="3999" dirty="0">
              <a:solidFill>
                <a:srgbClr val="000000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88" b="-2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36770" y="6708510"/>
            <a:ext cx="19473171" cy="5874060"/>
          </a:xfrm>
          <a:custGeom>
            <a:avLst/>
            <a:gdLst/>
            <a:ahLst/>
            <a:cxnLst/>
            <a:rect l="l" t="t" r="r" b="b"/>
            <a:pathLst>
              <a:path w="19473171" h="5874060">
                <a:moveTo>
                  <a:pt x="0" y="0"/>
                </a:moveTo>
                <a:lnTo>
                  <a:pt x="19473171" y="0"/>
                </a:lnTo>
                <a:lnTo>
                  <a:pt x="19473171" y="5874060"/>
                </a:lnTo>
                <a:lnTo>
                  <a:pt x="0" y="58740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106506" y="1224470"/>
            <a:ext cx="4135877" cy="6487650"/>
          </a:xfrm>
          <a:custGeom>
            <a:avLst/>
            <a:gdLst/>
            <a:ahLst/>
            <a:cxnLst/>
            <a:rect l="l" t="t" r="r" b="b"/>
            <a:pathLst>
              <a:path w="4135877" h="6487650">
                <a:moveTo>
                  <a:pt x="0" y="0"/>
                </a:moveTo>
                <a:lnTo>
                  <a:pt x="4135877" y="0"/>
                </a:lnTo>
                <a:lnTo>
                  <a:pt x="4135877" y="6487650"/>
                </a:lnTo>
                <a:lnTo>
                  <a:pt x="0" y="64876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586731" y="2432081"/>
            <a:ext cx="6705756" cy="5029317"/>
          </a:xfrm>
          <a:custGeom>
            <a:avLst/>
            <a:gdLst/>
            <a:ahLst/>
            <a:cxnLst/>
            <a:rect l="l" t="t" r="r" b="b"/>
            <a:pathLst>
              <a:path w="6705756" h="5029317">
                <a:moveTo>
                  <a:pt x="0" y="0"/>
                </a:moveTo>
                <a:lnTo>
                  <a:pt x="6705756" y="0"/>
                </a:lnTo>
                <a:lnTo>
                  <a:pt x="6705756" y="5029316"/>
                </a:lnTo>
                <a:lnTo>
                  <a:pt x="0" y="50293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8040245"/>
            <a:ext cx="18288000" cy="190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glider, a hot air balloon.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6708" y="141795"/>
            <a:ext cx="4068356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Ngoài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ra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còn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những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hàng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không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079899"/>
            <a:ext cx="18392040" cy="8707164"/>
          </a:xfrm>
          <a:custGeom>
            <a:avLst/>
            <a:gdLst/>
            <a:ahLst/>
            <a:cxnLst/>
            <a:rect l="l" t="t" r="r" b="b"/>
            <a:pathLst>
              <a:path w="18392040" h="8707164">
                <a:moveTo>
                  <a:pt x="0" y="0"/>
                </a:moveTo>
                <a:lnTo>
                  <a:pt x="18392040" y="0"/>
                </a:lnTo>
                <a:lnTo>
                  <a:pt x="18392040" y="8707164"/>
                </a:lnTo>
                <a:lnTo>
                  <a:pt x="0" y="8707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775041"/>
            <a:ext cx="18288000" cy="287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* So </a:t>
            </a:r>
            <a:r>
              <a:rPr lang="en-US" sz="5000" dirty="0" err="1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sánh</a:t>
            </a: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 PTGT </a:t>
            </a:r>
            <a:r>
              <a:rPr lang="en-US" sz="5000" dirty="0" err="1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đường</a:t>
            </a: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bộ</a:t>
            </a: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, </a:t>
            </a:r>
            <a:r>
              <a:rPr lang="en-US" sz="5000" dirty="0" err="1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đường</a:t>
            </a: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thủy</a:t>
            </a: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,</a:t>
            </a:r>
          </a:p>
          <a:p>
            <a:pPr algn="ctr">
              <a:lnSpc>
                <a:spcPts val="4550"/>
              </a:lnSpc>
            </a:pP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đường</a:t>
            </a: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hàng</a:t>
            </a:r>
            <a:r>
              <a:rPr lang="en-US" sz="5000" dirty="0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dirty="0" err="1">
                <a:solidFill>
                  <a:srgbClr val="BE1931"/>
                </a:solidFill>
                <a:latin typeface="Paytone One"/>
                <a:ea typeface="Paytone One"/>
                <a:cs typeface="Paytone One"/>
                <a:sym typeface="Paytone One"/>
              </a:rPr>
              <a:t>không</a:t>
            </a:r>
            <a:endParaRPr lang="en-US" sz="5000" dirty="0">
              <a:solidFill>
                <a:srgbClr val="BE1931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1820"/>
              </a:lnSpc>
            </a:pPr>
            <a:endParaRPr lang="en-US" sz="5000" dirty="0">
              <a:solidFill>
                <a:srgbClr val="BE1931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1820"/>
              </a:lnSpc>
            </a:pPr>
            <a:endParaRPr lang="en-US" sz="5000" dirty="0">
              <a:solidFill>
                <a:srgbClr val="BE1931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1820"/>
              </a:lnSpc>
            </a:pPr>
            <a:endParaRPr lang="en-US" sz="5000" dirty="0">
              <a:solidFill>
                <a:srgbClr val="BE1931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7462"/>
              </a:lnSpc>
            </a:pPr>
            <a:endParaRPr lang="en-US" sz="5000" dirty="0">
              <a:solidFill>
                <a:srgbClr val="BE1931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29966" y="5049181"/>
            <a:ext cx="4836947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Giống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nhau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đều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chở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người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chở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hàng</a:t>
            </a:r>
            <a:endParaRPr lang="en-US" sz="3999" dirty="0">
              <a:solidFill>
                <a:srgbClr val="DD2E44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77781" y="5049181"/>
            <a:ext cx="4836947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Khác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nhau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môi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trường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hoạt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động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tốc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di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chuyển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sự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tiện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lợi</a:t>
            </a:r>
            <a:r>
              <a:rPr lang="en-US" sz="3999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…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8713880"/>
            <a:ext cx="16728389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BE1931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Khái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quát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tuy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khác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nhau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nhưng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có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chung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một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đặc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điểm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dùng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để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chở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người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hàng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hóa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từ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nơi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này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đến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nơi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khác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và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gọi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999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</a:t>
            </a:r>
          </a:p>
        </p:txBody>
      </p:sp>
      <p:sp>
        <p:nvSpPr>
          <p:cNvPr id="7" name="Freeform 7"/>
          <p:cNvSpPr/>
          <p:nvPr/>
        </p:nvSpPr>
        <p:spPr>
          <a:xfrm>
            <a:off x="203971" y="6773971"/>
            <a:ext cx="1992602" cy="2114167"/>
          </a:xfrm>
          <a:custGeom>
            <a:avLst/>
            <a:gdLst/>
            <a:ahLst/>
            <a:cxnLst/>
            <a:rect l="l" t="t" r="r" b="b"/>
            <a:pathLst>
              <a:path w="1992602" h="2114167">
                <a:moveTo>
                  <a:pt x="0" y="0"/>
                </a:moveTo>
                <a:lnTo>
                  <a:pt x="1992602" y="0"/>
                </a:lnTo>
                <a:lnTo>
                  <a:pt x="1992602" y="2114166"/>
                </a:lnTo>
                <a:lnTo>
                  <a:pt x="0" y="21141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657362" y="3129057"/>
            <a:ext cx="1996323" cy="1996323"/>
          </a:xfrm>
          <a:custGeom>
            <a:avLst/>
            <a:gdLst/>
            <a:ahLst/>
            <a:cxnLst/>
            <a:rect l="l" t="t" r="r" b="b"/>
            <a:pathLst>
              <a:path w="1996323" h="1996323">
                <a:moveTo>
                  <a:pt x="0" y="0"/>
                </a:moveTo>
                <a:lnTo>
                  <a:pt x="1996323" y="0"/>
                </a:lnTo>
                <a:lnTo>
                  <a:pt x="1996323" y="1996324"/>
                </a:lnTo>
                <a:lnTo>
                  <a:pt x="0" y="19963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27614" y="6330994"/>
            <a:ext cx="3218320" cy="1878694"/>
          </a:xfrm>
          <a:custGeom>
            <a:avLst/>
            <a:gdLst/>
            <a:ahLst/>
            <a:cxnLst/>
            <a:rect l="l" t="t" r="r" b="b"/>
            <a:pathLst>
              <a:path w="3218320" h="1878694">
                <a:moveTo>
                  <a:pt x="0" y="0"/>
                </a:moveTo>
                <a:lnTo>
                  <a:pt x="3218320" y="0"/>
                </a:lnTo>
                <a:lnTo>
                  <a:pt x="3218320" y="1878695"/>
                </a:lnTo>
                <a:lnTo>
                  <a:pt x="0" y="18786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3817" y="2121881"/>
            <a:ext cx="6327208" cy="4129021"/>
          </a:xfrm>
          <a:custGeom>
            <a:avLst/>
            <a:gdLst/>
            <a:ahLst/>
            <a:cxnLst/>
            <a:rect l="l" t="t" r="r" b="b"/>
            <a:pathLst>
              <a:path w="6327208" h="4129021">
                <a:moveTo>
                  <a:pt x="0" y="0"/>
                </a:moveTo>
                <a:lnTo>
                  <a:pt x="6327208" y="0"/>
                </a:lnTo>
                <a:lnTo>
                  <a:pt x="6327208" y="4129021"/>
                </a:lnTo>
                <a:lnTo>
                  <a:pt x="0" y="4129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40" b="-754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70689" y="1792756"/>
            <a:ext cx="6815222" cy="4492367"/>
          </a:xfrm>
          <a:custGeom>
            <a:avLst/>
            <a:gdLst/>
            <a:ahLst/>
            <a:cxnLst/>
            <a:rect l="l" t="t" r="r" b="b"/>
            <a:pathLst>
              <a:path w="6815222" h="4492367">
                <a:moveTo>
                  <a:pt x="0" y="0"/>
                </a:moveTo>
                <a:lnTo>
                  <a:pt x="6815222" y="0"/>
                </a:lnTo>
                <a:lnTo>
                  <a:pt x="6815222" y="4492367"/>
                </a:lnTo>
                <a:lnTo>
                  <a:pt x="0" y="4492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13817" y="6591300"/>
            <a:ext cx="6218026" cy="3871223"/>
          </a:xfrm>
          <a:custGeom>
            <a:avLst/>
            <a:gdLst/>
            <a:ahLst/>
            <a:cxnLst/>
            <a:rect l="l" t="t" r="r" b="b"/>
            <a:pathLst>
              <a:path w="6218026" h="3871223">
                <a:moveTo>
                  <a:pt x="0" y="0"/>
                </a:moveTo>
                <a:lnTo>
                  <a:pt x="6218026" y="0"/>
                </a:lnTo>
                <a:lnTo>
                  <a:pt x="6218026" y="3871223"/>
                </a:lnTo>
                <a:lnTo>
                  <a:pt x="0" y="38712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70689" y="6450513"/>
            <a:ext cx="6815222" cy="3836487"/>
          </a:xfrm>
          <a:custGeom>
            <a:avLst/>
            <a:gdLst/>
            <a:ahLst/>
            <a:cxnLst/>
            <a:rect l="l" t="t" r="r" b="b"/>
            <a:pathLst>
              <a:path w="6815222" h="3836487">
                <a:moveTo>
                  <a:pt x="0" y="0"/>
                </a:moveTo>
                <a:lnTo>
                  <a:pt x="6815222" y="0"/>
                </a:lnTo>
                <a:lnTo>
                  <a:pt x="6815222" y="3836487"/>
                </a:lnTo>
                <a:lnTo>
                  <a:pt x="0" y="38364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247" b="-224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58075" y="467463"/>
            <a:ext cx="16895578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*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Mở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rộng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Ngoài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bộ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hàng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không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ra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con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còn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biết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những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nữa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 (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tàu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hỏa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tàu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điện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….)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83908" cy="10287000"/>
          </a:xfrm>
          <a:custGeom>
            <a:avLst/>
            <a:gdLst/>
            <a:ahLst/>
            <a:cxnLst/>
            <a:rect l="l" t="t" r="r" b="b"/>
            <a:pathLst>
              <a:path w="18383908" h="10287000">
                <a:moveTo>
                  <a:pt x="0" y="0"/>
                </a:moveTo>
                <a:lnTo>
                  <a:pt x="18383908" y="0"/>
                </a:lnTo>
                <a:lnTo>
                  <a:pt x="183839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32" b="-953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565083" y="2608240"/>
            <a:ext cx="4825905" cy="4003055"/>
          </a:xfrm>
          <a:custGeom>
            <a:avLst/>
            <a:gdLst/>
            <a:ahLst/>
            <a:cxnLst/>
            <a:rect l="l" t="t" r="r" b="b"/>
            <a:pathLst>
              <a:path w="4825905" h="4003055">
                <a:moveTo>
                  <a:pt x="0" y="0"/>
                </a:moveTo>
                <a:lnTo>
                  <a:pt x="4825905" y="0"/>
                </a:lnTo>
                <a:lnTo>
                  <a:pt x="4825905" y="4003055"/>
                </a:lnTo>
                <a:lnTo>
                  <a:pt x="0" y="40030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80236" y="6404352"/>
            <a:ext cx="5291391" cy="3621484"/>
          </a:xfrm>
          <a:custGeom>
            <a:avLst/>
            <a:gdLst/>
            <a:ahLst/>
            <a:cxnLst/>
            <a:rect l="l" t="t" r="r" b="b"/>
            <a:pathLst>
              <a:path w="5291391" h="3621484">
                <a:moveTo>
                  <a:pt x="0" y="0"/>
                </a:moveTo>
                <a:lnTo>
                  <a:pt x="5291391" y="0"/>
                </a:lnTo>
                <a:lnTo>
                  <a:pt x="5291391" y="3621484"/>
                </a:lnTo>
                <a:lnTo>
                  <a:pt x="0" y="36214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22895" y="2935795"/>
            <a:ext cx="5248732" cy="2898073"/>
          </a:xfrm>
          <a:custGeom>
            <a:avLst/>
            <a:gdLst/>
            <a:ahLst/>
            <a:cxnLst/>
            <a:rect l="l" t="t" r="r" b="b"/>
            <a:pathLst>
              <a:path w="5248732" h="2898073">
                <a:moveTo>
                  <a:pt x="0" y="0"/>
                </a:moveTo>
                <a:lnTo>
                  <a:pt x="5248732" y="0"/>
                </a:lnTo>
                <a:lnTo>
                  <a:pt x="5248732" y="2898072"/>
                </a:lnTo>
                <a:lnTo>
                  <a:pt x="0" y="28980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91729" y="6780191"/>
            <a:ext cx="5199260" cy="3394374"/>
          </a:xfrm>
          <a:custGeom>
            <a:avLst/>
            <a:gdLst/>
            <a:ahLst/>
            <a:cxnLst/>
            <a:rect l="l" t="t" r="r" b="b"/>
            <a:pathLst>
              <a:path w="5199260" h="3394374">
                <a:moveTo>
                  <a:pt x="0" y="0"/>
                </a:moveTo>
                <a:lnTo>
                  <a:pt x="5199259" y="0"/>
                </a:lnTo>
                <a:lnTo>
                  <a:pt x="5199259" y="3394374"/>
                </a:lnTo>
                <a:lnTo>
                  <a:pt x="0" y="33943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6708" y="141795"/>
            <a:ext cx="18027200" cy="279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Giáo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dục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Khi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trên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bay,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tàu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hỏa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ô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tô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con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cần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chú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ý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đảm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bảo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an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toàn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đội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mũ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bảo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hiểm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xe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;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không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thò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đầu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thò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tay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ra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ngoài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đi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ô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tô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tàu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hỏa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bay,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thắt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dây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an </a:t>
            </a:r>
            <a:r>
              <a:rPr lang="en-US" sz="3999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toàn</a:t>
            </a:r>
            <a:r>
              <a:rPr lang="en-US" sz="3999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…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DD2E44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6708" y="94170"/>
            <a:ext cx="17644855" cy="816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* </a:t>
            </a:r>
            <a:r>
              <a:rPr lang="en-US" sz="6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6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6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6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1: Ai </a:t>
            </a:r>
            <a:r>
              <a:rPr lang="en-US" sz="6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chọn</a:t>
            </a:r>
            <a:r>
              <a:rPr lang="en-US" sz="6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6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đúng</a:t>
            </a:r>
            <a:endParaRPr lang="en-US" sz="6000" b="1" dirty="0">
              <a:solidFill>
                <a:srgbClr val="004AAD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giới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thiệu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tên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trò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chơi</a:t>
            </a:r>
            <a:endParaRPr lang="en-US" sz="6000" dirty="0">
              <a:solidFill>
                <a:srgbClr val="004AAD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Cách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chơi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: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nói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“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phân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phân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”;</a:t>
            </a:r>
          </a:p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               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hỏi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“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”</a:t>
            </a:r>
          </a:p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              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cô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nói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“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bộ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/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/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hàng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không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”;</a:t>
            </a:r>
          </a:p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              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trẻ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chọn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“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PTGT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bộ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/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thủy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/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hàng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không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xếp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1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nhóm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giơ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6000" dirty="0" err="1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lên</a:t>
            </a:r>
            <a:r>
              <a:rPr lang="en-US" sz="6000" dirty="0">
                <a:solidFill>
                  <a:srgbClr val="004AAD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”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6000" dirty="0">
              <a:solidFill>
                <a:srgbClr val="004AAD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31" r="-2631" b="-526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6708" y="103695"/>
            <a:ext cx="17644855" cy="973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*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2: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tìm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đúng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nơi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hoạt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động</a:t>
            </a:r>
            <a:endParaRPr lang="en-US" sz="5000" b="1" dirty="0">
              <a:solidFill>
                <a:srgbClr val="004AAD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Cô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giới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thiệu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tên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trò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endParaRPr lang="en-US" sz="5000" b="1" dirty="0">
              <a:solidFill>
                <a:srgbClr val="004AAD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  <a:p>
            <a:pPr algn="l">
              <a:lnSpc>
                <a:spcPts val="7000"/>
              </a:lnSpc>
            </a:pP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-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Cách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: Chia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lớp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thành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2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đội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xếp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thành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2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hàng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dọc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đứng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sau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vạch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xuất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phát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. Khi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nghe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hiệu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lệnh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“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Bắt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đầu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”,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lần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lượt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2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bạn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đầu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hàng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của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mỗi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đội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bật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liên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tục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qua 5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vòng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lên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chọn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1 PTGT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gắn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đúng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môi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trường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hoạt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động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của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phương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tiện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đó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. Khi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đặt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xong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,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chạy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về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chạm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tay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bạn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đứng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kế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tiếp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rồi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về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cuối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hàng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.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Hết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thời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gian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,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đội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nào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gắn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nhiều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PTGT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hơn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là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đội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chiến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thắng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.</a:t>
            </a:r>
          </a:p>
          <a:p>
            <a:pPr algn="l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Luật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: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Mỗi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lần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lên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chỉ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được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gắn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1 PTGT;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nếu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vật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chạm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vòng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phải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chạy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về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đứng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cuối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hàng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cho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bạn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kế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tiếp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thực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hiện</a:t>
            </a:r>
            <a:endParaRPr lang="en-US" sz="5000" b="1" dirty="0">
              <a:solidFill>
                <a:srgbClr val="004AAD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  <a:p>
            <a:pPr algn="l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Cô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tổ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chức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cho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trẻ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chơi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,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nhận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xét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,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kiểm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tra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kết</a:t>
            </a:r>
            <a:r>
              <a:rPr lang="en-US" sz="5000" b="1" dirty="0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Dancing Script Bold"/>
                <a:ea typeface="Dancing Script Bold"/>
                <a:cs typeface="Dancing Script Bold"/>
                <a:sym typeface="Dancing Script Bold"/>
              </a:rPr>
              <a:t>quả</a:t>
            </a:r>
            <a:endParaRPr lang="en-US" sz="5000" b="1" dirty="0">
              <a:solidFill>
                <a:srgbClr val="004AAD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  <a:p>
            <a:pPr algn="l">
              <a:lnSpc>
                <a:spcPts val="7000"/>
              </a:lnSpc>
              <a:spcBef>
                <a:spcPct val="0"/>
              </a:spcBef>
            </a:pPr>
            <a:endParaRPr lang="en-US" sz="5000" b="1" dirty="0">
              <a:solidFill>
                <a:srgbClr val="004AAD"/>
              </a:solidFill>
              <a:latin typeface="Dancing Script Bold"/>
              <a:ea typeface="Dancing Script Bold"/>
              <a:cs typeface="Dancing Script Bold"/>
              <a:sym typeface="Dancing Script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614589" y="1028700"/>
            <a:ext cx="7178557" cy="5383918"/>
          </a:xfrm>
          <a:custGeom>
            <a:avLst/>
            <a:gdLst/>
            <a:ahLst/>
            <a:cxnLst/>
            <a:rect l="l" t="t" r="r" b="b"/>
            <a:pathLst>
              <a:path w="7178557" h="5383918">
                <a:moveTo>
                  <a:pt x="0" y="0"/>
                </a:moveTo>
                <a:lnTo>
                  <a:pt x="7178556" y="0"/>
                </a:lnTo>
                <a:lnTo>
                  <a:pt x="7178556" y="5383918"/>
                </a:lnTo>
                <a:lnTo>
                  <a:pt x="0" y="53839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9734" y="211401"/>
            <a:ext cx="4882175" cy="242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Xe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hai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bánh</a:t>
            </a:r>
          </a:p>
          <a:p>
            <a:pPr algn="ctr">
              <a:lnSpc>
                <a:spcPts val="3834"/>
              </a:lnSpc>
            </a:pP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Máy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nổ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giòn</a:t>
            </a:r>
            <a:endParaRPr lang="en-US" sz="2738" dirty="0">
              <a:solidFill>
                <a:srgbClr val="07995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algn="ctr">
              <a:lnSpc>
                <a:spcPts val="3834"/>
              </a:lnSpc>
            </a:pP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Kêu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bình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bịch</a:t>
            </a:r>
            <a:endParaRPr lang="en-US" sz="2738" dirty="0">
              <a:solidFill>
                <a:srgbClr val="079952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algn="ctr">
              <a:lnSpc>
                <a:spcPts val="3834"/>
              </a:lnSpc>
            </a:pP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Là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xe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gì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</a:p>
          <a:p>
            <a:pPr algn="ctr">
              <a:lnSpc>
                <a:spcPts val="3834"/>
              </a:lnSpc>
              <a:spcBef>
                <a:spcPct val="0"/>
              </a:spcBef>
            </a:pPr>
            <a:endParaRPr lang="en-US" sz="2738" dirty="0">
              <a:solidFill>
                <a:srgbClr val="07995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8358730"/>
            <a:ext cx="1828800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Xe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chạy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ở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đâu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+ Xe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muốn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di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chuyển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được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thì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cần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600" dirty="0" err="1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600" dirty="0">
                <a:solidFill>
                  <a:srgbClr val="DD2E44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3600" dirty="0">
              <a:solidFill>
                <a:srgbClr val="DD2E44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565186" y="337304"/>
            <a:ext cx="12638107" cy="8425405"/>
          </a:xfrm>
          <a:custGeom>
            <a:avLst/>
            <a:gdLst/>
            <a:ahLst/>
            <a:cxnLst/>
            <a:rect l="l" t="t" r="r" b="b"/>
            <a:pathLst>
              <a:path w="12638107" h="8425405">
                <a:moveTo>
                  <a:pt x="0" y="0"/>
                </a:moveTo>
                <a:lnTo>
                  <a:pt x="12638108" y="0"/>
                </a:lnTo>
                <a:lnTo>
                  <a:pt x="12638108" y="8425405"/>
                </a:lnTo>
                <a:lnTo>
                  <a:pt x="0" y="84254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867" y="8324850"/>
            <a:ext cx="18288000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Phương tiện giao thông nào chở được nhiều người nhất? Vì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144000" y="2576995"/>
            <a:ext cx="8068282" cy="5378855"/>
          </a:xfrm>
          <a:custGeom>
            <a:avLst/>
            <a:gdLst/>
            <a:ahLst/>
            <a:cxnLst/>
            <a:rect l="l" t="t" r="r" b="b"/>
            <a:pathLst>
              <a:path w="8068282" h="5378855">
                <a:moveTo>
                  <a:pt x="0" y="0"/>
                </a:moveTo>
                <a:lnTo>
                  <a:pt x="8068282" y="0"/>
                </a:lnTo>
                <a:lnTo>
                  <a:pt x="8068282" y="5378854"/>
                </a:lnTo>
                <a:lnTo>
                  <a:pt x="0" y="53788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9867" y="8372475"/>
            <a:ext cx="18288000" cy="287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Xe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đạp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xe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máy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,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xe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ô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tô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khách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là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phương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tiện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giao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thông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đường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gì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Tất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cả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các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phương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tiện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này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chạy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ở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đâu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-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Phương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tiện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nào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chạy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nhanh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</a:t>
            </a:r>
            <a:r>
              <a:rPr lang="en-US" sz="3500" dirty="0" err="1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nhất</a:t>
            </a:r>
            <a:r>
              <a:rPr lang="en-US" sz="3500" dirty="0">
                <a:solidFill>
                  <a:srgbClr val="FABD0B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?</a:t>
            </a:r>
          </a:p>
          <a:p>
            <a:pPr algn="ctr">
              <a:lnSpc>
                <a:spcPts val="8400"/>
              </a:lnSpc>
              <a:spcBef>
                <a:spcPct val="0"/>
              </a:spcBef>
            </a:pPr>
            <a:endParaRPr lang="en-US" sz="3500" dirty="0">
              <a:solidFill>
                <a:srgbClr val="FABD0B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290976" y="3911433"/>
            <a:ext cx="4422813" cy="2709978"/>
          </a:xfrm>
          <a:custGeom>
            <a:avLst/>
            <a:gdLst/>
            <a:ahLst/>
            <a:cxnLst/>
            <a:rect l="l" t="t" r="r" b="b"/>
            <a:pathLst>
              <a:path w="4422813" h="2709978">
                <a:moveTo>
                  <a:pt x="4422813" y="0"/>
                </a:moveTo>
                <a:lnTo>
                  <a:pt x="0" y="0"/>
                </a:lnTo>
                <a:lnTo>
                  <a:pt x="0" y="2709978"/>
                </a:lnTo>
                <a:lnTo>
                  <a:pt x="4422813" y="2709978"/>
                </a:lnTo>
                <a:lnTo>
                  <a:pt x="442281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459991" y="3492373"/>
            <a:ext cx="4172051" cy="3129038"/>
          </a:xfrm>
          <a:custGeom>
            <a:avLst/>
            <a:gdLst/>
            <a:ahLst/>
            <a:cxnLst/>
            <a:rect l="l" t="t" r="r" b="b"/>
            <a:pathLst>
              <a:path w="4172051" h="3129038">
                <a:moveTo>
                  <a:pt x="0" y="0"/>
                </a:moveTo>
                <a:lnTo>
                  <a:pt x="4172050" y="0"/>
                </a:lnTo>
                <a:lnTo>
                  <a:pt x="4172050" y="3129038"/>
                </a:lnTo>
                <a:lnTo>
                  <a:pt x="0" y="3129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596780" y="1457679"/>
            <a:ext cx="8186397" cy="5229061"/>
          </a:xfrm>
          <a:custGeom>
            <a:avLst/>
            <a:gdLst/>
            <a:ahLst/>
            <a:cxnLst/>
            <a:rect l="l" t="t" r="r" b="b"/>
            <a:pathLst>
              <a:path w="8186397" h="5229061">
                <a:moveTo>
                  <a:pt x="0" y="0"/>
                </a:moveTo>
                <a:lnTo>
                  <a:pt x="8186397" y="0"/>
                </a:lnTo>
                <a:lnTo>
                  <a:pt x="8186397" y="5229061"/>
                </a:lnTo>
                <a:lnTo>
                  <a:pt x="0" y="52290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8196805"/>
            <a:ext cx="18288000" cy="190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a car, a truck.</a:t>
            </a:r>
          </a:p>
        </p:txBody>
      </p:sp>
      <p:sp>
        <p:nvSpPr>
          <p:cNvPr id="9" name="Freeform 9"/>
          <p:cNvSpPr/>
          <p:nvPr/>
        </p:nvSpPr>
        <p:spPr>
          <a:xfrm>
            <a:off x="364179" y="3395682"/>
            <a:ext cx="5108116" cy="2981862"/>
          </a:xfrm>
          <a:custGeom>
            <a:avLst/>
            <a:gdLst/>
            <a:ahLst/>
            <a:cxnLst/>
            <a:rect l="l" t="t" r="r" b="b"/>
            <a:pathLst>
              <a:path w="5108116" h="2981862">
                <a:moveTo>
                  <a:pt x="0" y="0"/>
                </a:moveTo>
                <a:lnTo>
                  <a:pt x="5108116" y="0"/>
                </a:lnTo>
                <a:lnTo>
                  <a:pt x="5108116" y="2981862"/>
                </a:lnTo>
                <a:lnTo>
                  <a:pt x="0" y="298186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9734" y="211401"/>
            <a:ext cx="4882175" cy="242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</a:pPr>
            <a:endParaRPr dirty="0"/>
          </a:p>
          <a:p>
            <a:pPr algn="ctr">
              <a:lnSpc>
                <a:spcPts val="3834"/>
              </a:lnSpc>
            </a:pP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Ngoài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ra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,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còn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có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những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phương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tiện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nào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gọi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là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PTGT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đường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bộ</a:t>
            </a:r>
            <a:r>
              <a:rPr lang="en-US" sz="2738" dirty="0">
                <a:solidFill>
                  <a:srgbClr val="079952"/>
                </a:solidFill>
                <a:latin typeface="Maven Pro"/>
                <a:ea typeface="Maven Pro"/>
                <a:cs typeface="Maven Pro"/>
                <a:sym typeface="Maven Pro"/>
              </a:rPr>
              <a:t>? </a:t>
            </a:r>
          </a:p>
          <a:p>
            <a:pPr algn="ctr">
              <a:lnSpc>
                <a:spcPts val="3834"/>
              </a:lnSpc>
              <a:spcBef>
                <a:spcPct val="0"/>
              </a:spcBef>
            </a:pPr>
            <a:endParaRPr lang="en-US" sz="2738" dirty="0">
              <a:solidFill>
                <a:srgbClr val="079952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8196805"/>
            <a:ext cx="18288000" cy="190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 a tractor, a bus.</a:t>
            </a:r>
          </a:p>
        </p:txBody>
      </p:sp>
      <p:sp>
        <p:nvSpPr>
          <p:cNvPr id="8" name="Freeform 8"/>
          <p:cNvSpPr/>
          <p:nvPr/>
        </p:nvSpPr>
        <p:spPr>
          <a:xfrm>
            <a:off x="851832" y="2298067"/>
            <a:ext cx="5117548" cy="4388297"/>
          </a:xfrm>
          <a:custGeom>
            <a:avLst/>
            <a:gdLst/>
            <a:ahLst/>
            <a:cxnLst/>
            <a:rect l="l" t="t" r="r" b="b"/>
            <a:pathLst>
              <a:path w="5117548" h="4388297">
                <a:moveTo>
                  <a:pt x="0" y="0"/>
                </a:moveTo>
                <a:lnTo>
                  <a:pt x="5117548" y="0"/>
                </a:lnTo>
                <a:lnTo>
                  <a:pt x="5117548" y="4388297"/>
                </a:lnTo>
                <a:lnTo>
                  <a:pt x="0" y="43882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52718" y="2664066"/>
            <a:ext cx="8206582" cy="3713478"/>
          </a:xfrm>
          <a:custGeom>
            <a:avLst/>
            <a:gdLst/>
            <a:ahLst/>
            <a:cxnLst/>
            <a:rect l="l" t="t" r="r" b="b"/>
            <a:pathLst>
              <a:path w="8206582" h="3713478">
                <a:moveTo>
                  <a:pt x="0" y="0"/>
                </a:moveTo>
                <a:lnTo>
                  <a:pt x="8206582" y="0"/>
                </a:lnTo>
                <a:lnTo>
                  <a:pt x="8206582" y="3713478"/>
                </a:lnTo>
                <a:lnTo>
                  <a:pt x="0" y="37134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058418" y="1806741"/>
            <a:ext cx="7951970" cy="5045886"/>
          </a:xfrm>
          <a:custGeom>
            <a:avLst/>
            <a:gdLst/>
            <a:ahLst/>
            <a:cxnLst/>
            <a:rect l="l" t="t" r="r" b="b"/>
            <a:pathLst>
              <a:path w="7951970" h="5045886">
                <a:moveTo>
                  <a:pt x="0" y="0"/>
                </a:moveTo>
                <a:lnTo>
                  <a:pt x="7951970" y="0"/>
                </a:lnTo>
                <a:lnTo>
                  <a:pt x="7951970" y="5045886"/>
                </a:lnTo>
                <a:lnTo>
                  <a:pt x="0" y="50458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0" y="8196805"/>
            <a:ext cx="18288000" cy="1901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 dirty="0">
                <a:solidFill>
                  <a:srgbClr val="FFFFFF"/>
                </a:solidFill>
                <a:latin typeface="KG Primary Penmanship"/>
                <a:ea typeface="KG Primary Penmanship"/>
                <a:cs typeface="KG Primary Penmanship"/>
                <a:sym typeface="KG Primary Penmanship"/>
              </a:rPr>
              <a:t>This is a car loader.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8386" y="60045"/>
            <a:ext cx="4882175" cy="96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  <a:spcBef>
                <a:spcPct val="0"/>
              </a:spcBef>
            </a:pP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- </a:t>
            </a:r>
            <a:r>
              <a:rPr lang="en-US" sz="2738" dirty="0" err="1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Phương</a:t>
            </a: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tiện</a:t>
            </a: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nào</a:t>
            </a: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chở</a:t>
            </a: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được</a:t>
            </a: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nhiều</a:t>
            </a: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hàng</a:t>
            </a: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738" dirty="0" err="1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nhất</a:t>
            </a:r>
            <a:r>
              <a:rPr lang="en-US" sz="2738" dirty="0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457378" y="8425405"/>
            <a:ext cx="19322491" cy="2123468"/>
            <a:chOff x="0" y="0"/>
            <a:chExt cx="5089051" cy="5592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89051" cy="559267"/>
            </a:xfrm>
            <a:custGeom>
              <a:avLst/>
              <a:gdLst/>
              <a:ahLst/>
              <a:cxnLst/>
              <a:rect l="l" t="t" r="r" b="b"/>
              <a:pathLst>
                <a:path w="5089051" h="559267">
                  <a:moveTo>
                    <a:pt x="20434" y="0"/>
                  </a:moveTo>
                  <a:lnTo>
                    <a:pt x="5068617" y="0"/>
                  </a:lnTo>
                  <a:cubicBezTo>
                    <a:pt x="5079902" y="0"/>
                    <a:pt x="5089051" y="9149"/>
                    <a:pt x="5089051" y="20434"/>
                  </a:cubicBezTo>
                  <a:lnTo>
                    <a:pt x="5089051" y="538833"/>
                  </a:lnTo>
                  <a:cubicBezTo>
                    <a:pt x="5089051" y="544253"/>
                    <a:pt x="5086898" y="549450"/>
                    <a:pt x="5083066" y="553282"/>
                  </a:cubicBezTo>
                  <a:cubicBezTo>
                    <a:pt x="5079234" y="557114"/>
                    <a:pt x="5074036" y="559267"/>
                    <a:pt x="5068617" y="559267"/>
                  </a:cubicBezTo>
                  <a:lnTo>
                    <a:pt x="20434" y="559267"/>
                  </a:lnTo>
                  <a:cubicBezTo>
                    <a:pt x="9149" y="559267"/>
                    <a:pt x="0" y="550119"/>
                    <a:pt x="0" y="538833"/>
                  </a:cubicBezTo>
                  <a:lnTo>
                    <a:pt x="0" y="20434"/>
                  </a:lnTo>
                  <a:cubicBezTo>
                    <a:pt x="0" y="9149"/>
                    <a:pt x="9149" y="0"/>
                    <a:pt x="20434" y="0"/>
                  </a:cubicBezTo>
                  <a:close/>
                </a:path>
              </a:pathLst>
            </a:custGeom>
            <a:solidFill>
              <a:srgbClr val="0799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089051" cy="597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4329684"/>
            <a:ext cx="18407734" cy="4095721"/>
          </a:xfrm>
          <a:custGeom>
            <a:avLst/>
            <a:gdLst/>
            <a:ahLst/>
            <a:cxnLst/>
            <a:rect l="l" t="t" r="r" b="b"/>
            <a:pathLst>
              <a:path w="18407734" h="4095721">
                <a:moveTo>
                  <a:pt x="0" y="0"/>
                </a:moveTo>
                <a:lnTo>
                  <a:pt x="18407734" y="0"/>
                </a:lnTo>
                <a:lnTo>
                  <a:pt x="18407734" y="4095721"/>
                </a:lnTo>
                <a:lnTo>
                  <a:pt x="0" y="4095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483459" y="3335669"/>
            <a:ext cx="4492028" cy="3161265"/>
          </a:xfrm>
          <a:custGeom>
            <a:avLst/>
            <a:gdLst/>
            <a:ahLst/>
            <a:cxnLst/>
            <a:rect l="l" t="t" r="r" b="b"/>
            <a:pathLst>
              <a:path w="4492028" h="3161265">
                <a:moveTo>
                  <a:pt x="4492029" y="0"/>
                </a:moveTo>
                <a:lnTo>
                  <a:pt x="0" y="0"/>
                </a:lnTo>
                <a:lnTo>
                  <a:pt x="0" y="3161265"/>
                </a:lnTo>
                <a:lnTo>
                  <a:pt x="4492029" y="3161265"/>
                </a:lnTo>
                <a:lnTo>
                  <a:pt x="449202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877767" y="3216279"/>
            <a:ext cx="4814222" cy="3400044"/>
          </a:xfrm>
          <a:custGeom>
            <a:avLst/>
            <a:gdLst/>
            <a:ahLst/>
            <a:cxnLst/>
            <a:rect l="l" t="t" r="r" b="b"/>
            <a:pathLst>
              <a:path w="4814222" h="3400044">
                <a:moveTo>
                  <a:pt x="0" y="0"/>
                </a:moveTo>
                <a:lnTo>
                  <a:pt x="4814222" y="0"/>
                </a:lnTo>
                <a:lnTo>
                  <a:pt x="4814222" y="3400045"/>
                </a:lnTo>
                <a:lnTo>
                  <a:pt x="0" y="34000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17229" y="3854951"/>
            <a:ext cx="7623222" cy="2522593"/>
          </a:xfrm>
          <a:custGeom>
            <a:avLst/>
            <a:gdLst/>
            <a:ahLst/>
            <a:cxnLst/>
            <a:rect l="l" t="t" r="r" b="b"/>
            <a:pathLst>
              <a:path w="7623222" h="2522593">
                <a:moveTo>
                  <a:pt x="0" y="0"/>
                </a:moveTo>
                <a:lnTo>
                  <a:pt x="7623222" y="0"/>
                </a:lnTo>
                <a:lnTo>
                  <a:pt x="7623222" y="2522593"/>
                </a:lnTo>
                <a:lnTo>
                  <a:pt x="0" y="25225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0" y="8339680"/>
            <a:ext cx="1828800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 Khái quát: PTGT đường bộ là những phương tiện di chuyển trên đường bộ, để chở người hoặc chở hàng từ nơi này đến nơi khác.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8386" y="60045"/>
            <a:ext cx="4882175" cy="96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4"/>
              </a:lnSpc>
              <a:spcBef>
                <a:spcPct val="0"/>
              </a:spcBef>
            </a:pPr>
            <a:r>
              <a:rPr lang="en-US" sz="2738">
                <a:solidFill>
                  <a:srgbClr val="DD2E44"/>
                </a:solidFill>
                <a:latin typeface="Maven Pro"/>
                <a:ea typeface="Maven Pro"/>
                <a:cs typeface="Maven Pro"/>
                <a:sym typeface="Maven Pro"/>
              </a:rPr>
              <a:t>Các loại PTGT đường bộ khác: xích lô, xe lu, xe công te nơ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977</Words>
  <Application>Microsoft Office PowerPoint</Application>
  <PresentationFormat>Custom</PresentationFormat>
  <Paragraphs>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Dancing Script</vt:lpstr>
      <vt:lpstr>Calibri</vt:lpstr>
      <vt:lpstr>KG Primary Penmanship</vt:lpstr>
      <vt:lpstr>Paytone One</vt:lpstr>
      <vt:lpstr>Dancing Script Bold</vt:lpstr>
      <vt:lpstr>Coiny</vt:lpstr>
      <vt:lpstr>Arial</vt:lpstr>
      <vt:lpstr>Maven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HOA HƯỚNG DƯƠNG</dc:title>
  <cp:lastModifiedBy>admin</cp:lastModifiedBy>
  <cp:revision>5</cp:revision>
  <dcterms:created xsi:type="dcterms:W3CDTF">2006-08-16T00:00:00Z</dcterms:created>
  <dcterms:modified xsi:type="dcterms:W3CDTF">2025-03-09T00:31:19Z</dcterms:modified>
  <dc:identifier>DAGhHY7g0YM</dc:identifier>
</cp:coreProperties>
</file>