
<file path=[Content_Types].xml><?xml version="1.0" encoding="utf-8"?>
<Types xmlns="http://schemas.openxmlformats.org/package/2006/content-types">
  <Default Extension="gif" ContentType="image/gif"/>
  <Default Extension="jfif"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jpg" ContentType="image/png"/>
  <Override PartName="/ppt/media/image1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71" r:id="rId4"/>
    <p:sldId id="256" r:id="rId5"/>
    <p:sldId id="270" r:id="rId6"/>
    <p:sldId id="257" r:id="rId7"/>
    <p:sldId id="273" r:id="rId8"/>
    <p:sldId id="262" r:id="rId9"/>
    <p:sldId id="260" r:id="rId10"/>
    <p:sldId id="263" r:id="rId11"/>
    <p:sldId id="259" r:id="rId12"/>
    <p:sldId id="264" r:id="rId13"/>
    <p:sldId id="261" r:id="rId14"/>
    <p:sldId id="274" r:id="rId15"/>
    <p:sldId id="275" r:id="rId16"/>
    <p:sldId id="276" r:id="rId17"/>
    <p:sldId id="266" r:id="rId18"/>
    <p:sldId id="277"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13" autoAdjust="0"/>
    <p:restoredTop sz="94660"/>
  </p:normalViewPr>
  <p:slideViewPr>
    <p:cSldViewPr snapToGrid="0">
      <p:cViewPr varScale="1">
        <p:scale>
          <a:sx n="103" d="100"/>
          <a:sy n="103" d="100"/>
        </p:scale>
        <p:origin x="120"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CFB176-4153-4240-BD7B-8DC3A11B7DF3}"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1094534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FB176-4153-4240-BD7B-8DC3A11B7DF3}"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113310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FB176-4153-4240-BD7B-8DC3A11B7DF3}"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2680954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FB176-4153-4240-BD7B-8DC3A11B7DF3}"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29525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FB176-4153-4240-BD7B-8DC3A11B7DF3}"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124264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CFB176-4153-4240-BD7B-8DC3A11B7DF3}"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370307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CFB176-4153-4240-BD7B-8DC3A11B7DF3}" type="datetimeFigureOut">
              <a:rPr lang="en-US" smtClean="0"/>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47117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CFB176-4153-4240-BD7B-8DC3A11B7DF3}" type="datetimeFigureOut">
              <a:rPr lang="en-US" smtClean="0"/>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267319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FB176-4153-4240-BD7B-8DC3A11B7DF3}" type="datetimeFigureOut">
              <a:rPr lang="en-US" smtClean="0"/>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29125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CFB176-4153-4240-BD7B-8DC3A11B7DF3}"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3157536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CFB176-4153-4240-BD7B-8DC3A11B7DF3}"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DEB90-4774-459C-9591-8E8996F0E22D}" type="slidenum">
              <a:rPr lang="en-US" smtClean="0"/>
              <a:t>‹#›</a:t>
            </a:fld>
            <a:endParaRPr lang="en-US"/>
          </a:p>
        </p:txBody>
      </p:sp>
    </p:spTree>
    <p:extLst>
      <p:ext uri="{BB962C8B-B14F-4D97-AF65-F5344CB8AC3E}">
        <p14:creationId xmlns:p14="http://schemas.microsoft.com/office/powerpoint/2010/main" val="3012091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CFB176-4153-4240-BD7B-8DC3A11B7DF3}" type="datetimeFigureOut">
              <a:rPr lang="en-US" smtClean="0"/>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DEB90-4774-459C-9591-8E8996F0E22D}" type="slidenum">
              <a:rPr lang="en-US" smtClean="0"/>
              <a:t>‹#›</a:t>
            </a:fld>
            <a:endParaRPr lang="en-US"/>
          </a:p>
        </p:txBody>
      </p:sp>
    </p:spTree>
    <p:extLst>
      <p:ext uri="{BB962C8B-B14F-4D97-AF65-F5344CB8AC3E}">
        <p14:creationId xmlns:p14="http://schemas.microsoft.com/office/powerpoint/2010/main" val="837062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gophuong8272@gmail.com"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Rectangle 6"/>
          <p:cNvSpPr>
            <a:spLocks noChangeArrowheads="1"/>
          </p:cNvSpPr>
          <p:nvPr/>
        </p:nvSpPr>
        <p:spPr bwMode="auto">
          <a:xfrm>
            <a:off x="2657476" y="195838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2818143" y="2347765"/>
            <a:ext cx="6096000" cy="2785378"/>
          </a:xfrm>
          <a:prstGeom prst="rect">
            <a:avLst/>
          </a:prstGeom>
        </p:spPr>
        <p:txBody>
          <a:bodyPr>
            <a:spAutoFit/>
          </a:bodyPr>
          <a:lstStyle/>
          <a:p>
            <a:pPr algn="ctr">
              <a:spcAft>
                <a:spcPts val="0"/>
              </a:spcAft>
            </a:pP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BÀI GIẢNG: TÌM HIỂU VỀ NGHỀ NẶN TÒ HE</a:t>
            </a:r>
          </a:p>
          <a:p>
            <a:pPr algn="ctr">
              <a:spcAft>
                <a:spcPts val="0"/>
              </a:spcAft>
            </a:pP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LĨNH VỰC:  PHÁT TRIỂN NHẬN THỨC</a:t>
            </a:r>
            <a:endParaRPr lang="en-US" sz="1300" dirty="0">
              <a:solidFill>
                <a:srgbClr val="0000FF"/>
              </a:solidFill>
              <a:latin typeface=".VnTime"/>
              <a:ea typeface="Times New Roman" panose="02020603050405020304" pitchFamily="18" charset="0"/>
              <a:cs typeface="Times New Roman" panose="02020603050405020304" pitchFamily="18" charset="0"/>
            </a:endParaRPr>
          </a:p>
          <a:p>
            <a:pPr algn="ctr">
              <a:spcAft>
                <a:spcPts val="0"/>
              </a:spcAft>
            </a:pP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HOẠT ĐỘNG KHÁM PHÁ – LỚP MẪU GIÁO LỚN A4</a:t>
            </a:r>
          </a:p>
          <a:p>
            <a:pPr algn="ctr">
              <a:spcAft>
                <a:spcPts val="0"/>
              </a:spcAft>
            </a:pPr>
            <a:endPar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514350" fontAlgn="base">
              <a:spcBef>
                <a:spcPct val="0"/>
              </a:spcBef>
              <a:spcAft>
                <a:spcPct val="0"/>
              </a:spcAft>
              <a:defRPr/>
            </a:pPr>
            <a:r>
              <a:rPr lang="en-US" altLang="en-US" sz="1800" b="1" dirty="0" err="1">
                <a:solidFill>
                  <a:srgbClr val="010199"/>
                </a:solidFill>
                <a:latin typeface="Times New Roman" panose="02020603050405020304" pitchFamily="18" charset="0"/>
                <a:cs typeface="Times New Roman" panose="02020603050405020304" pitchFamily="18" charset="0"/>
              </a:rPr>
              <a:t>Giáo</a:t>
            </a:r>
            <a:r>
              <a:rPr lang="en-US" altLang="en-US" sz="1800" b="1" dirty="0">
                <a:solidFill>
                  <a:srgbClr val="010199"/>
                </a:solidFill>
                <a:latin typeface="Times New Roman" panose="02020603050405020304" pitchFamily="18" charset="0"/>
                <a:cs typeface="Times New Roman" panose="02020603050405020304" pitchFamily="18" charset="0"/>
              </a:rPr>
              <a:t> </a:t>
            </a:r>
            <a:r>
              <a:rPr lang="en-US" altLang="en-US" sz="1800" b="1" dirty="0" err="1">
                <a:solidFill>
                  <a:srgbClr val="010199"/>
                </a:solidFill>
                <a:latin typeface="Times New Roman" panose="02020603050405020304" pitchFamily="18" charset="0"/>
                <a:cs typeface="Times New Roman" panose="02020603050405020304" pitchFamily="18" charset="0"/>
              </a:rPr>
              <a:t>viên</a:t>
            </a:r>
            <a:r>
              <a:rPr lang="en-US" altLang="en-US" sz="1800" b="1" dirty="0">
                <a:solidFill>
                  <a:srgbClr val="010199"/>
                </a:solidFill>
                <a:latin typeface="Times New Roman" panose="02020603050405020304" pitchFamily="18" charset="0"/>
                <a:cs typeface="Times New Roman" panose="02020603050405020304" pitchFamily="18" charset="0"/>
              </a:rPr>
              <a:t>: Ngô </a:t>
            </a:r>
            <a:r>
              <a:rPr lang="en-US" altLang="en-US" sz="1800" b="1" dirty="0" err="1">
                <a:solidFill>
                  <a:srgbClr val="010199"/>
                </a:solidFill>
                <a:latin typeface="Times New Roman" panose="02020603050405020304" pitchFamily="18" charset="0"/>
                <a:cs typeface="Times New Roman" panose="02020603050405020304" pitchFamily="18" charset="0"/>
              </a:rPr>
              <a:t>Thị</a:t>
            </a:r>
            <a:r>
              <a:rPr lang="en-US" altLang="en-US" sz="1800" b="1" dirty="0">
                <a:solidFill>
                  <a:srgbClr val="010199"/>
                </a:solidFill>
                <a:latin typeface="Times New Roman" panose="02020603050405020304" pitchFamily="18" charset="0"/>
                <a:cs typeface="Times New Roman" panose="02020603050405020304" pitchFamily="18" charset="0"/>
              </a:rPr>
              <a:t> Thanh </a:t>
            </a:r>
            <a:r>
              <a:rPr lang="en-US" altLang="en-US" sz="1800" b="1" dirty="0" err="1">
                <a:solidFill>
                  <a:srgbClr val="010199"/>
                </a:solidFill>
                <a:latin typeface="Times New Roman" panose="02020603050405020304" pitchFamily="18" charset="0"/>
                <a:cs typeface="Times New Roman" panose="02020603050405020304" pitchFamily="18" charset="0"/>
              </a:rPr>
              <a:t>Phương</a:t>
            </a:r>
            <a:endParaRPr lang="en-US" altLang="en-US" sz="1800" b="1" dirty="0">
              <a:solidFill>
                <a:srgbClr val="010199"/>
              </a:solidFill>
              <a:latin typeface="Times New Roman" panose="02020603050405020304" pitchFamily="18" charset="0"/>
              <a:cs typeface="Times New Roman" panose="02020603050405020304" pitchFamily="18" charset="0"/>
            </a:endParaRPr>
          </a:p>
          <a:p>
            <a:pPr algn="ctr" defTabSz="514350" fontAlgn="base">
              <a:spcBef>
                <a:spcPct val="0"/>
              </a:spcBef>
              <a:spcAft>
                <a:spcPct val="0"/>
              </a:spcAft>
              <a:defRPr/>
            </a:pPr>
            <a:r>
              <a:rPr lang="en-US" altLang="en-US" sz="1800" b="1" dirty="0">
                <a:solidFill>
                  <a:srgbClr val="010199"/>
                </a:solidFill>
                <a:latin typeface="Times New Roman" panose="02020603050405020304" pitchFamily="18" charset="0"/>
                <a:cs typeface="Times New Roman" panose="02020603050405020304" pitchFamily="18" charset="0"/>
              </a:rPr>
              <a:t>  Email: </a:t>
            </a:r>
            <a:r>
              <a:rPr lang="en-US" altLang="en-US" sz="1800" b="1" dirty="0">
                <a:solidFill>
                  <a:srgbClr val="010199"/>
                </a:solidFill>
                <a:latin typeface="Times New Roman" panose="02020603050405020304" pitchFamily="18" charset="0"/>
                <a:cs typeface="Times New Roman" panose="02020603050405020304" pitchFamily="18" charset="0"/>
                <a:hlinkClick r:id="rId3"/>
              </a:rPr>
              <a:t>ngophuong8272@gmail.com</a:t>
            </a:r>
            <a:endParaRPr lang="en-US" altLang="en-US" sz="1800" b="1" dirty="0">
              <a:solidFill>
                <a:srgbClr val="010199"/>
              </a:solidFill>
              <a:latin typeface="Times New Roman" panose="02020603050405020304" pitchFamily="18" charset="0"/>
              <a:cs typeface="Times New Roman" panose="02020603050405020304" pitchFamily="18" charset="0"/>
            </a:endParaRPr>
          </a:p>
          <a:p>
            <a:pPr algn="ctr" defTabSz="514350" fontAlgn="base">
              <a:spcBef>
                <a:spcPct val="0"/>
              </a:spcBef>
              <a:spcAft>
                <a:spcPct val="0"/>
              </a:spcAft>
              <a:defRPr/>
            </a:pPr>
            <a:r>
              <a:rPr lang="en-US" altLang="en-US" sz="1800" b="1" dirty="0" err="1">
                <a:solidFill>
                  <a:srgbClr val="010199"/>
                </a:solidFill>
                <a:latin typeface="Times New Roman" panose="02020603050405020304" pitchFamily="18" charset="0"/>
                <a:cs typeface="Times New Roman" panose="02020603050405020304" pitchFamily="18" charset="0"/>
              </a:rPr>
              <a:t>Điện</a:t>
            </a:r>
            <a:r>
              <a:rPr lang="en-US" altLang="en-US" sz="1800" b="1" dirty="0">
                <a:solidFill>
                  <a:srgbClr val="010199"/>
                </a:solidFill>
                <a:latin typeface="Times New Roman" panose="02020603050405020304" pitchFamily="18" charset="0"/>
                <a:cs typeface="Times New Roman" panose="02020603050405020304" pitchFamily="18" charset="0"/>
              </a:rPr>
              <a:t> </a:t>
            </a:r>
            <a:r>
              <a:rPr lang="en-US" altLang="en-US" sz="1800" b="1" dirty="0" err="1">
                <a:solidFill>
                  <a:srgbClr val="010199"/>
                </a:solidFill>
                <a:latin typeface="Times New Roman" panose="02020603050405020304" pitchFamily="18" charset="0"/>
                <a:cs typeface="Times New Roman" panose="02020603050405020304" pitchFamily="18" charset="0"/>
              </a:rPr>
              <a:t>thoại</a:t>
            </a:r>
            <a:r>
              <a:rPr lang="en-US" altLang="en-US" sz="1800" b="1" dirty="0">
                <a:solidFill>
                  <a:srgbClr val="010199"/>
                </a:solidFill>
                <a:latin typeface="Times New Roman" panose="02020603050405020304" pitchFamily="18" charset="0"/>
                <a:cs typeface="Times New Roman" panose="02020603050405020304" pitchFamily="18" charset="0"/>
              </a:rPr>
              <a:t> di </a:t>
            </a:r>
            <a:r>
              <a:rPr lang="en-US" altLang="en-US" sz="1800" b="1" dirty="0" err="1">
                <a:solidFill>
                  <a:srgbClr val="010199"/>
                </a:solidFill>
                <a:latin typeface="Times New Roman" panose="02020603050405020304" pitchFamily="18" charset="0"/>
                <a:cs typeface="Times New Roman" panose="02020603050405020304" pitchFamily="18" charset="0"/>
              </a:rPr>
              <a:t>động</a:t>
            </a:r>
            <a:r>
              <a:rPr lang="en-US" altLang="en-US" sz="1800" b="1" dirty="0">
                <a:solidFill>
                  <a:srgbClr val="010199"/>
                </a:solidFill>
                <a:latin typeface="Times New Roman" panose="02020603050405020304" pitchFamily="18" charset="0"/>
                <a:cs typeface="Times New Roman" panose="02020603050405020304" pitchFamily="18" charset="0"/>
              </a:rPr>
              <a:t>: 0988 426 815</a:t>
            </a:r>
          </a:p>
          <a:p>
            <a:pPr algn="ctr"/>
            <a:r>
              <a:rPr lang="en-US" altLang="en-US" sz="1800" b="1" dirty="0" err="1">
                <a:solidFill>
                  <a:srgbClr val="010199"/>
                </a:solidFill>
                <a:latin typeface="Times New Roman" panose="02020603050405020304" pitchFamily="18" charset="0"/>
                <a:cs typeface="Times New Roman" panose="02020603050405020304" pitchFamily="18" charset="0"/>
              </a:rPr>
              <a:t>Đơn</a:t>
            </a:r>
            <a:r>
              <a:rPr lang="en-US" altLang="en-US" sz="1800" b="1" dirty="0">
                <a:solidFill>
                  <a:srgbClr val="010199"/>
                </a:solidFill>
                <a:latin typeface="Times New Roman" panose="02020603050405020304" pitchFamily="18" charset="0"/>
                <a:cs typeface="Times New Roman" panose="02020603050405020304" pitchFamily="18" charset="0"/>
              </a:rPr>
              <a:t> </a:t>
            </a:r>
            <a:r>
              <a:rPr lang="en-US" altLang="en-US" sz="1800" b="1" dirty="0" err="1">
                <a:solidFill>
                  <a:srgbClr val="010199"/>
                </a:solidFill>
                <a:latin typeface="Times New Roman" panose="02020603050405020304" pitchFamily="18" charset="0"/>
                <a:cs typeface="Times New Roman" panose="02020603050405020304" pitchFamily="18" charset="0"/>
              </a:rPr>
              <a:t>vị</a:t>
            </a:r>
            <a:r>
              <a:rPr lang="en-US" altLang="en-US" sz="1800" b="1" dirty="0">
                <a:solidFill>
                  <a:srgbClr val="010199"/>
                </a:solidFill>
                <a:latin typeface="Times New Roman" panose="02020603050405020304" pitchFamily="18" charset="0"/>
                <a:cs typeface="Times New Roman" panose="02020603050405020304" pitchFamily="18" charset="0"/>
              </a:rPr>
              <a:t>: </a:t>
            </a:r>
            <a:r>
              <a:rPr lang="en-US" altLang="en-US" sz="1800" b="1" dirty="0" err="1">
                <a:solidFill>
                  <a:srgbClr val="010199"/>
                </a:solidFill>
                <a:latin typeface="Times New Roman" panose="02020603050405020304" pitchFamily="18" charset="0"/>
                <a:cs typeface="Times New Roman" panose="02020603050405020304" pitchFamily="18" charset="0"/>
              </a:rPr>
              <a:t>Trường</a:t>
            </a:r>
            <a:r>
              <a:rPr lang="en-US" altLang="en-US" sz="1800" b="1" dirty="0">
                <a:solidFill>
                  <a:srgbClr val="010199"/>
                </a:solidFill>
                <a:latin typeface="Times New Roman" panose="02020603050405020304" pitchFamily="18" charset="0"/>
                <a:cs typeface="Times New Roman" panose="02020603050405020304" pitchFamily="18" charset="0"/>
              </a:rPr>
              <a:t> </a:t>
            </a:r>
            <a:r>
              <a:rPr lang="en-US" altLang="en-US" sz="1800" b="1" dirty="0" err="1">
                <a:solidFill>
                  <a:srgbClr val="010199"/>
                </a:solidFill>
                <a:latin typeface="Times New Roman" panose="02020603050405020304" pitchFamily="18" charset="0"/>
                <a:cs typeface="Times New Roman" panose="02020603050405020304" pitchFamily="18" charset="0"/>
              </a:rPr>
              <a:t>mầm</a:t>
            </a:r>
            <a:r>
              <a:rPr lang="en-US" altLang="en-US" sz="1800" b="1" dirty="0">
                <a:solidFill>
                  <a:srgbClr val="010199"/>
                </a:solidFill>
                <a:latin typeface="Times New Roman" panose="02020603050405020304" pitchFamily="18" charset="0"/>
                <a:cs typeface="Times New Roman" panose="02020603050405020304" pitchFamily="18" charset="0"/>
              </a:rPr>
              <a:t> non Hoa </a:t>
            </a:r>
            <a:r>
              <a:rPr lang="en-US" altLang="en-US" sz="1800" b="1" dirty="0" err="1">
                <a:solidFill>
                  <a:srgbClr val="010199"/>
                </a:solidFill>
                <a:latin typeface="Times New Roman" panose="02020603050405020304" pitchFamily="18" charset="0"/>
                <a:cs typeface="Times New Roman" panose="02020603050405020304" pitchFamily="18" charset="0"/>
              </a:rPr>
              <a:t>Hướng</a:t>
            </a:r>
            <a:r>
              <a:rPr lang="en-US" altLang="en-US" sz="1800" b="1" dirty="0">
                <a:solidFill>
                  <a:srgbClr val="010199"/>
                </a:solidFill>
                <a:latin typeface="Times New Roman" panose="02020603050405020304" pitchFamily="18" charset="0"/>
                <a:cs typeface="Times New Roman" panose="02020603050405020304" pitchFamily="18" charset="0"/>
              </a:rPr>
              <a:t> </a:t>
            </a:r>
            <a:r>
              <a:rPr lang="en-US" altLang="en-US" sz="1800" b="1" dirty="0" err="1">
                <a:solidFill>
                  <a:srgbClr val="010199"/>
                </a:solidFill>
                <a:latin typeface="Times New Roman" panose="02020603050405020304" pitchFamily="18" charset="0"/>
                <a:cs typeface="Times New Roman" panose="02020603050405020304" pitchFamily="18" charset="0"/>
              </a:rPr>
              <a:t>Dương</a:t>
            </a:r>
            <a:endParaRPr lang="en-US" altLang="en-US" sz="1800" b="1" dirty="0">
              <a:solidFill>
                <a:srgbClr val="010199"/>
              </a:solidFill>
              <a:latin typeface="Times New Roman" panose="02020603050405020304" pitchFamily="18" charset="0"/>
              <a:cs typeface="Times New Roman" panose="02020603050405020304" pitchFamily="18" charset="0"/>
            </a:endParaRPr>
          </a:p>
          <a:p>
            <a:pPr algn="ctr">
              <a:spcAft>
                <a:spcPts val="0"/>
              </a:spcAft>
            </a:pPr>
            <a:endPar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en-US" sz="1300" dirty="0">
              <a:solidFill>
                <a:srgbClr val="0000FF"/>
              </a:solidFill>
              <a:effectLst/>
              <a:latin typeface=".VnTime"/>
              <a:ea typeface="Times New Roman" panose="02020603050405020304" pitchFamily="18" charset="0"/>
              <a:cs typeface="Times New Roman" panose="02020603050405020304" pitchFamily="18" charset="0"/>
            </a:endParaRPr>
          </a:p>
        </p:txBody>
      </p:sp>
      <p:sp>
        <p:nvSpPr>
          <p:cNvPr id="12" name="Rectangle 11"/>
          <p:cNvSpPr/>
          <p:nvPr/>
        </p:nvSpPr>
        <p:spPr>
          <a:xfrm>
            <a:off x="5104508" y="6239172"/>
            <a:ext cx="1980029" cy="461665"/>
          </a:xfrm>
          <a:prstGeom prst="rect">
            <a:avLst/>
          </a:prstGeom>
        </p:spPr>
        <p:txBody>
          <a:bodyPr wrap="none">
            <a:spAutoFit/>
          </a:bodyPr>
          <a:lstStyle/>
          <a:p>
            <a:r>
              <a:rPr lang="en-US" sz="2400" b="1" spc="-5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spc="-5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b="1" spc="-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b="1" spc="-5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b="1" spc="-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2025</a:t>
            </a:r>
            <a:endParaRPr lang="en-US" dirty="0">
              <a:solidFill>
                <a:srgbClr val="002060"/>
              </a:solidFill>
            </a:endParaRPr>
          </a:p>
        </p:txBody>
      </p:sp>
      <p:sp>
        <p:nvSpPr>
          <p:cNvPr id="2" name="TextBox 1">
            <a:extLst>
              <a:ext uri="{FF2B5EF4-FFF2-40B4-BE49-F238E27FC236}">
                <a16:creationId xmlns:a16="http://schemas.microsoft.com/office/drawing/2014/main" id="{63A08A64-322E-A4EB-00EB-D288E561EB16}"/>
              </a:ext>
            </a:extLst>
          </p:cNvPr>
          <p:cNvSpPr txBox="1"/>
          <p:nvPr/>
        </p:nvSpPr>
        <p:spPr>
          <a:xfrm>
            <a:off x="909782" y="0"/>
            <a:ext cx="10372436" cy="1200329"/>
          </a:xfrm>
          <a:prstGeom prst="rect">
            <a:avLst/>
          </a:prstGeom>
          <a:noFill/>
        </p:spPr>
        <p:txBody>
          <a:bodyPr wrap="square">
            <a:spAutoFit/>
          </a:bodyPr>
          <a:lstStyle/>
          <a:p>
            <a:pPr algn="ctr" defTabSz="514350" fontAlgn="base">
              <a:spcBef>
                <a:spcPct val="0"/>
              </a:spcBef>
              <a:spcAft>
                <a:spcPct val="0"/>
              </a:spcAft>
              <a:defRPr/>
            </a:pPr>
            <a:r>
              <a:rPr lang="en-US" sz="2400" b="1" kern="10" dirty="0">
                <a:solidFill>
                  <a:srgbClr val="010199"/>
                </a:solidFill>
                <a:latin typeface="Times New Roman" panose="02020603050405020304" pitchFamily="18" charset="0"/>
                <a:cs typeface="Times New Roman" panose="02020603050405020304" pitchFamily="18" charset="0"/>
              </a:rPr>
              <a:t>TRƯỜNG MẦM NON HOA  HƯỚNG DƯƠNG</a:t>
            </a:r>
          </a:p>
          <a:p>
            <a:pPr algn="ctr" defTabSz="514350" fontAlgn="base">
              <a:spcBef>
                <a:spcPct val="0"/>
              </a:spcBef>
              <a:spcAft>
                <a:spcPct val="0"/>
              </a:spcAft>
              <a:defRPr/>
            </a:pPr>
            <a:r>
              <a:rPr lang="en-US" sz="2400" b="1" kern="10" dirty="0">
                <a:solidFill>
                  <a:srgbClr val="010199"/>
                </a:solidFill>
                <a:latin typeface="Times New Roman" panose="02020603050405020304" pitchFamily="18" charset="0"/>
                <a:cs typeface="Times New Roman" panose="02020603050405020304" pitchFamily="18" charset="0"/>
              </a:rPr>
              <a:t>NGÀY HỘI CÔNG NGHỆ THÔNG TIN VÀ CHUYỂN ĐỔI SỐ NĂM 2025</a:t>
            </a:r>
          </a:p>
          <a:p>
            <a:pPr algn="ctr" defTabSz="514350" fontAlgn="base">
              <a:spcBef>
                <a:spcPct val="0"/>
              </a:spcBef>
              <a:spcAft>
                <a:spcPct val="0"/>
              </a:spcAft>
              <a:defRPr/>
            </a:pPr>
            <a:endParaRPr lang="en-US" sz="2400" kern="10" dirty="0">
              <a:solidFill>
                <a:srgbClr val="010199"/>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317348E-FDDD-5699-4FC2-E5BB80A89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9228" y="834785"/>
            <a:ext cx="1471573" cy="1471573"/>
          </a:xfrm>
          <a:prstGeom prst="rect">
            <a:avLst/>
          </a:prstGeom>
        </p:spPr>
      </p:pic>
    </p:spTree>
    <p:extLst>
      <p:ext uri="{BB962C8B-B14F-4D97-AF65-F5344CB8AC3E}">
        <p14:creationId xmlns:p14="http://schemas.microsoft.com/office/powerpoint/2010/main" val="335370724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endParaRPr lang="en-US" sz="7200" dirty="0">
              <a:latin typeface="Times New Roman" panose="02020603050405020304" pitchFamily="18" charset="0"/>
              <a:cs typeface="Times New Roman" panose="02020603050405020304" pitchFamily="18" charset="0"/>
            </a:endParaRPr>
          </a:p>
          <a:p>
            <a:pPr marL="0" indent="0">
              <a:buNone/>
            </a:pPr>
            <a:r>
              <a:rPr lang="en-US" sz="7200" dirty="0" err="1">
                <a:solidFill>
                  <a:schemeClr val="accent1">
                    <a:lumMod val="50000"/>
                  </a:schemeClr>
                </a:solidFill>
                <a:latin typeface="Times New Roman" panose="02020603050405020304" pitchFamily="18" charset="0"/>
                <a:cs typeface="Times New Roman" panose="02020603050405020304" pitchFamily="18" charset="0"/>
              </a:rPr>
              <a:t>Quy</a:t>
            </a:r>
            <a:r>
              <a:rPr lang="en-US" sz="7200" dirty="0">
                <a:solidFill>
                  <a:schemeClr val="accent1">
                    <a:lumMod val="50000"/>
                  </a:schemeClr>
                </a:solidFill>
                <a:latin typeface="Times New Roman" panose="02020603050405020304" pitchFamily="18" charset="0"/>
                <a:cs typeface="Times New Roman" panose="02020603050405020304" pitchFamily="18" charset="0"/>
              </a:rPr>
              <a:t> </a:t>
            </a:r>
            <a:r>
              <a:rPr lang="en-US" sz="7200" dirty="0" err="1">
                <a:solidFill>
                  <a:schemeClr val="accent1">
                    <a:lumMod val="50000"/>
                  </a:schemeClr>
                </a:solidFill>
                <a:latin typeface="Times New Roman" panose="02020603050405020304" pitchFamily="18" charset="0"/>
                <a:cs typeface="Times New Roman" panose="02020603050405020304" pitchFamily="18" charset="0"/>
              </a:rPr>
              <a:t>trình</a:t>
            </a:r>
            <a:r>
              <a:rPr lang="en-US" sz="7200" dirty="0">
                <a:solidFill>
                  <a:schemeClr val="accent1">
                    <a:lumMod val="50000"/>
                  </a:schemeClr>
                </a:solidFill>
                <a:latin typeface="Times New Roman" panose="02020603050405020304" pitchFamily="18" charset="0"/>
                <a:cs typeface="Times New Roman" panose="02020603050405020304" pitchFamily="18" charset="0"/>
              </a:rPr>
              <a:t> </a:t>
            </a:r>
            <a:r>
              <a:rPr lang="en-US" sz="7200" dirty="0" err="1">
                <a:solidFill>
                  <a:schemeClr val="accent1">
                    <a:lumMod val="50000"/>
                  </a:schemeClr>
                </a:solidFill>
                <a:latin typeface="Times New Roman" panose="02020603050405020304" pitchFamily="18" charset="0"/>
                <a:cs typeface="Times New Roman" panose="02020603050405020304" pitchFamily="18" charset="0"/>
              </a:rPr>
              <a:t>làm</a:t>
            </a:r>
            <a:r>
              <a:rPr lang="en-US" sz="7200" dirty="0">
                <a:solidFill>
                  <a:schemeClr val="accent1">
                    <a:lumMod val="50000"/>
                  </a:schemeClr>
                </a:solidFill>
                <a:latin typeface="Times New Roman" panose="02020603050405020304" pitchFamily="18" charset="0"/>
                <a:cs typeface="Times New Roman" panose="02020603050405020304" pitchFamily="18" charset="0"/>
              </a:rPr>
              <a:t> </a:t>
            </a:r>
            <a:r>
              <a:rPr lang="en-US" sz="7200" dirty="0" err="1">
                <a:solidFill>
                  <a:schemeClr val="accent1">
                    <a:lumMod val="50000"/>
                  </a:schemeClr>
                </a:solidFill>
                <a:latin typeface="Times New Roman" panose="02020603050405020304" pitchFamily="18" charset="0"/>
                <a:cs typeface="Times New Roman" panose="02020603050405020304" pitchFamily="18" charset="0"/>
              </a:rPr>
              <a:t>bột</a:t>
            </a:r>
            <a:r>
              <a:rPr lang="en-US" sz="7200" dirty="0">
                <a:solidFill>
                  <a:schemeClr val="accent1">
                    <a:lumMod val="50000"/>
                  </a:schemeClr>
                </a:solidFill>
                <a:latin typeface="Times New Roman" panose="02020603050405020304" pitchFamily="18" charset="0"/>
                <a:cs typeface="Times New Roman" panose="02020603050405020304" pitchFamily="18" charset="0"/>
              </a:rPr>
              <a:t> </a:t>
            </a:r>
            <a:r>
              <a:rPr lang="en-US" sz="7200" dirty="0" err="1">
                <a:solidFill>
                  <a:schemeClr val="accent1">
                    <a:lumMod val="50000"/>
                  </a:schemeClr>
                </a:solidFill>
                <a:latin typeface="Times New Roman" panose="02020603050405020304" pitchFamily="18" charset="0"/>
                <a:cs typeface="Times New Roman" panose="02020603050405020304" pitchFamily="18" charset="0"/>
              </a:rPr>
              <a:t>nặn</a:t>
            </a:r>
            <a:r>
              <a:rPr lang="en-US" sz="7200" dirty="0">
                <a:solidFill>
                  <a:schemeClr val="accent1">
                    <a:lumMod val="50000"/>
                  </a:schemeClr>
                </a:solidFill>
                <a:latin typeface="Times New Roman" panose="02020603050405020304" pitchFamily="18" charset="0"/>
                <a:cs typeface="Times New Roman" panose="02020603050405020304" pitchFamily="18" charset="0"/>
              </a:rPr>
              <a:t> to he </a:t>
            </a:r>
          </a:p>
        </p:txBody>
      </p:sp>
    </p:spTree>
    <p:extLst>
      <p:ext uri="{BB962C8B-B14F-4D97-AF65-F5344CB8AC3E}">
        <p14:creationId xmlns:p14="http://schemas.microsoft.com/office/powerpoint/2010/main" val="41273932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V="1">
            <a:off x="168811" y="140676"/>
            <a:ext cx="5725551" cy="323351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973" y="140675"/>
            <a:ext cx="6002216" cy="323351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10" y="3460015"/>
            <a:ext cx="5725551" cy="323620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973" y="3460015"/>
            <a:ext cx="6002215" cy="3236207"/>
          </a:xfrm>
          <a:prstGeom prst="rect">
            <a:avLst/>
          </a:prstGeom>
        </p:spPr>
      </p:pic>
    </p:spTree>
    <p:extLst>
      <p:ext uri="{BB962C8B-B14F-4D97-AF65-F5344CB8AC3E}">
        <p14:creationId xmlns:p14="http://schemas.microsoft.com/office/powerpoint/2010/main" val="344131202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15370" y="2506662"/>
            <a:ext cx="10515600" cy="4351338"/>
          </a:xfrm>
        </p:spPr>
        <p:txBody>
          <a:bodyPr>
            <a:normAutofit/>
          </a:bodyPr>
          <a:lstStyle/>
          <a:p>
            <a:pPr marL="0" indent="0">
              <a:buNone/>
            </a:pPr>
            <a:r>
              <a:rPr lang="en-US" sz="9600" dirty="0">
                <a:latin typeface="Times New Roman" panose="02020603050405020304" pitchFamily="18" charset="0"/>
                <a:cs typeface="Times New Roman" panose="02020603050405020304" pitchFamily="18" charset="0"/>
              </a:rPr>
              <a:t>  </a:t>
            </a:r>
            <a:r>
              <a:rPr lang="en-US" sz="9600" dirty="0" err="1">
                <a:solidFill>
                  <a:schemeClr val="accent1">
                    <a:lumMod val="50000"/>
                  </a:schemeClr>
                </a:solidFill>
                <a:latin typeface="Times New Roman" panose="02020603050405020304" pitchFamily="18" charset="0"/>
                <a:cs typeface="Times New Roman" panose="02020603050405020304" pitchFamily="18" charset="0"/>
              </a:rPr>
              <a:t>Dụng</a:t>
            </a:r>
            <a:r>
              <a:rPr lang="en-US" sz="9600" dirty="0">
                <a:solidFill>
                  <a:schemeClr val="accent1">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1">
                    <a:lumMod val="50000"/>
                  </a:schemeClr>
                </a:solidFill>
                <a:latin typeface="Times New Roman" panose="02020603050405020304" pitchFamily="18" charset="0"/>
                <a:cs typeface="Times New Roman" panose="02020603050405020304" pitchFamily="18" charset="0"/>
              </a:rPr>
              <a:t>cụ</a:t>
            </a:r>
            <a:r>
              <a:rPr lang="en-US" sz="9600" dirty="0">
                <a:solidFill>
                  <a:schemeClr val="accent1">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1">
                    <a:lumMod val="50000"/>
                  </a:schemeClr>
                </a:solidFill>
                <a:latin typeface="Times New Roman" panose="02020603050405020304" pitchFamily="18" charset="0"/>
                <a:cs typeface="Times New Roman" panose="02020603050405020304" pitchFamily="18" charset="0"/>
              </a:rPr>
              <a:t>nặn</a:t>
            </a:r>
            <a:r>
              <a:rPr lang="en-US" sz="9600" dirty="0">
                <a:solidFill>
                  <a:schemeClr val="accent1">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1">
                    <a:lumMod val="50000"/>
                  </a:schemeClr>
                </a:solidFill>
                <a:latin typeface="Times New Roman" panose="02020603050405020304" pitchFamily="18" charset="0"/>
                <a:cs typeface="Times New Roman" panose="02020603050405020304" pitchFamily="18" charset="0"/>
              </a:rPr>
              <a:t>tò</a:t>
            </a:r>
            <a:r>
              <a:rPr lang="en-US" sz="9600" dirty="0">
                <a:solidFill>
                  <a:schemeClr val="accent1">
                    <a:lumMod val="50000"/>
                  </a:schemeClr>
                </a:solidFill>
                <a:latin typeface="Times New Roman" panose="02020603050405020304" pitchFamily="18" charset="0"/>
                <a:cs typeface="Times New Roman" panose="02020603050405020304" pitchFamily="18" charset="0"/>
              </a:rPr>
              <a:t> he </a:t>
            </a:r>
          </a:p>
        </p:txBody>
      </p:sp>
    </p:spTree>
    <p:extLst>
      <p:ext uri="{BB962C8B-B14F-4D97-AF65-F5344CB8AC3E}">
        <p14:creationId xmlns:p14="http://schemas.microsoft.com/office/powerpoint/2010/main" val="18264587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0019551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895350" y="2190640"/>
            <a:ext cx="10515600" cy="1938992"/>
          </a:xfrm>
          <a:prstGeom prst="rect">
            <a:avLst/>
          </a:prstGeom>
        </p:spPr>
        <p:txBody>
          <a:bodyPr wrap="square">
            <a:spAutoFit/>
          </a:bodyPr>
          <a:lstStyle/>
          <a:p>
            <a:pPr algn="ctr">
              <a:spcBef>
                <a:spcPts val="600"/>
              </a:spcBef>
              <a:spcAft>
                <a:spcPts val="600"/>
              </a:spcAft>
              <a:tabLst>
                <a:tab pos="1714500" algn="l"/>
              </a:tabLst>
            </a:pPr>
            <a:r>
              <a:rPr lang="vi-VN"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Cô giới thiệu tên làng nghề. Giới thiệu với trẻ làng nghề Xuân La, xã Phượng Dực, huyện Phú</a:t>
            </a:r>
            <a:r>
              <a:rPr lang="it-IT" sz="4000" dirty="0">
                <a:latin typeface="Times New Roman" panose="02020603050405020304" pitchFamily="18" charset="0"/>
                <a:ea typeface="Times New Roman" panose="02020603050405020304" pitchFamily="18" charset="0"/>
                <a:cs typeface="Times New Roman" panose="02020603050405020304" pitchFamily="18" charset="0"/>
              </a:rPr>
              <a:t> Xuyên, thành phố Hà Nội.</a:t>
            </a:r>
            <a:r>
              <a:rPr lang="it-IT" sz="4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4024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378200"/>
          </a:xfrm>
        </p:spPr>
        <p:txBody>
          <a:bodyPr>
            <a:normAutofit fontScale="90000"/>
          </a:bodyPr>
          <a:lstStyle/>
          <a:p>
            <a:r>
              <a:rPr lang="vi-VN" sz="3200" b="1" dirty="0"/>
              <a:t>* Giáo dục</a:t>
            </a:r>
            <a:r>
              <a:rPr lang="vi-VN" sz="3200" dirty="0"/>
              <a:t>: </a:t>
            </a:r>
            <a:br>
              <a:rPr lang="en-US" sz="3200" dirty="0"/>
            </a:b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vi-VN" sz="3200" dirty="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thù</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giáp</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a:t>
            </a:r>
            <a:r>
              <a:rPr lang="vi-VN" sz="3200" dirty="0">
                <a:cs typeface="Times New Roman" panose="02020603050405020304" pitchFamily="18" charset="0"/>
              </a:rPr>
              <a:t>Từ xa xưa tò he đã là một món đồ chơi tinh thần được trẻ em vô cùng yêu thích nên các con hãy trân trọng và giữ gìn sản phẩm mà các nghệ nhân đã làm ra nhé!</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838200" y="3343275"/>
            <a:ext cx="10515600" cy="2400657"/>
          </a:xfrm>
          <a:prstGeom prst="rect">
            <a:avLst/>
          </a:prstGeom>
        </p:spPr>
        <p:txBody>
          <a:bodyPr wrap="square">
            <a:spAutoFit/>
          </a:bodyPr>
          <a:lstStyle/>
          <a:p>
            <a:r>
              <a:rPr lang="it-IT" sz="2900" b="1" dirty="0">
                <a:latin typeface="Times New Roman" panose="02020603050405020304" pitchFamily="18" charset="0"/>
                <a:cs typeface="Times New Roman" panose="02020603050405020304" pitchFamily="18" charset="0"/>
              </a:rPr>
              <a:t>* Về nhóm trải </a:t>
            </a:r>
            <a:r>
              <a:rPr lang="vi-VN" sz="2900" b="1" dirty="0">
                <a:latin typeface="Times New Roman" panose="02020603050405020304" pitchFamily="18" charset="0"/>
                <a:cs typeface="Times New Roman" panose="02020603050405020304" pitchFamily="18" charset="0"/>
              </a:rPr>
              <a:t>nghiệm quan sát : </a:t>
            </a:r>
            <a:endParaRPr lang="en-US" sz="2900" b="1" dirty="0">
              <a:latin typeface="Times New Roman" panose="02020603050405020304" pitchFamily="18" charset="0"/>
              <a:cs typeface="Times New Roman" panose="02020603050405020304" pitchFamily="18" charset="0"/>
            </a:endParaRPr>
          </a:p>
          <a:p>
            <a:r>
              <a:rPr lang="vi-VN" sz="2900" dirty="0">
                <a:latin typeface="Times New Roman" panose="02020603050405020304" pitchFamily="18" charset="0"/>
                <a:cs typeface="Times New Roman" panose="02020603050405020304" pitchFamily="18" charset="0"/>
              </a:rPr>
              <a:t>Để quan sát rõ hơn mời các</a:t>
            </a:r>
            <a:r>
              <a:rPr lang="it-IT" sz="2900" dirty="0">
                <a:latin typeface="Times New Roman" panose="02020603050405020304" pitchFamily="18" charset="0"/>
                <a:cs typeface="Times New Roman" panose="02020603050405020304" pitchFamily="18" charset="0"/>
              </a:rPr>
              <a:t> con hãy cùng về nhóm để quan sát nào.</a:t>
            </a:r>
            <a:endParaRPr lang="en-US" sz="2900" dirty="0">
              <a:latin typeface="Times New Roman" panose="02020603050405020304" pitchFamily="18" charset="0"/>
              <a:cs typeface="Times New Roman" panose="02020603050405020304" pitchFamily="18" charset="0"/>
            </a:endParaRPr>
          </a:p>
          <a:p>
            <a:r>
              <a:rPr lang="it-IT" sz="2900" dirty="0">
                <a:latin typeface="Times New Roman" panose="02020603050405020304" pitchFamily="18" charset="0"/>
                <a:cs typeface="Times New Roman" panose="02020603050405020304" pitchFamily="18" charset="0"/>
              </a:rPr>
              <a:t>- Trẻ quan sát: cầm, nắm</a:t>
            </a:r>
            <a:r>
              <a:rPr lang="vi-VN" sz="2900" dirty="0">
                <a:latin typeface="Times New Roman" panose="02020603050405020304" pitchFamily="18" charset="0"/>
                <a:cs typeface="Times New Roman" panose="02020603050405020304" pitchFamily="18" charset="0"/>
              </a:rPr>
              <a:t>, ngửi, nhìn.</a:t>
            </a:r>
            <a:endParaRPr lang="en-US" sz="2900" dirty="0">
              <a:latin typeface="Times New Roman" panose="02020603050405020304" pitchFamily="18" charset="0"/>
              <a:cs typeface="Times New Roman" panose="02020603050405020304" pitchFamily="18" charset="0"/>
            </a:endParaRPr>
          </a:p>
          <a:p>
            <a:r>
              <a:rPr lang="vi-VN" sz="2900" dirty="0">
                <a:latin typeface="Times New Roman" panose="02020603050405020304" pitchFamily="18" charset="0"/>
                <a:cs typeface="Times New Roman" panose="02020603050405020304" pitchFamily="18" charset="0"/>
              </a:rPr>
              <a:t>- Các nhóm chia sẻ về những gì mình</a:t>
            </a:r>
            <a:r>
              <a:rPr lang="it-IT" sz="2900" dirty="0">
                <a:latin typeface="Times New Roman" panose="02020603050405020304" pitchFamily="18" charset="0"/>
                <a:cs typeface="Times New Roman" panose="02020603050405020304" pitchFamily="18" charset="0"/>
              </a:rPr>
              <a:t> vừa quan sát nào?</a:t>
            </a:r>
            <a:endParaRPr lang="en-US" sz="2900" dirty="0">
              <a:latin typeface="Times New Roman" panose="02020603050405020304" pitchFamily="18" charset="0"/>
              <a:cs typeface="Times New Roman" panose="02020603050405020304" pitchFamily="18" charset="0"/>
            </a:endParaRPr>
          </a:p>
          <a:p>
            <a:pPr>
              <a:spcBef>
                <a:spcPts val="600"/>
              </a:spcBef>
              <a:spcAft>
                <a:spcPts val="600"/>
              </a:spcAft>
              <a:tabLst>
                <a:tab pos="1714500" algn="l"/>
              </a:tabLst>
            </a:pPr>
            <a:endParaRPr lang="en-US" sz="29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531261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9825" y="1479550"/>
            <a:ext cx="10515600" cy="1325563"/>
          </a:xfrm>
        </p:spPr>
        <p:txBody>
          <a:bodyPr/>
          <a:lstStyle/>
          <a:p>
            <a:r>
              <a:rPr lang="vi-VN" b="1" dirty="0">
                <a:cs typeface="Times New Roman" panose="02020603050405020304" pitchFamily="18" charset="0"/>
              </a:rPr>
              <a:t>* Hoạt động trải nghiệm :</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1880022" y="3065431"/>
            <a:ext cx="10515600" cy="1789113"/>
          </a:xfrm>
        </p:spPr>
        <p:txBody>
          <a:bodyPr/>
          <a:lstStyle/>
          <a:p>
            <a:pPr marL="0" indent="0">
              <a:buNone/>
            </a:pPr>
            <a:r>
              <a:rPr lang="en-US" sz="2900" i="1"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Trẻ</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nhào</a:t>
            </a:r>
            <a:r>
              <a:rPr lang="en-US" sz="2900" dirty="0">
                <a:latin typeface="Times New Roman" panose="02020603050405020304" pitchFamily="18" charset="0"/>
                <a:cs typeface="Times New Roman" panose="02020603050405020304" pitchFamily="18" charset="0"/>
              </a:rPr>
              <a:t>, </a:t>
            </a:r>
            <a:r>
              <a:rPr lang="vi-VN" sz="2900" dirty="0">
                <a:latin typeface="Times New Roman" panose="02020603050405020304" pitchFamily="18" charset="0"/>
                <a:cs typeface="Times New Roman" panose="02020603050405020304" pitchFamily="18" charset="0"/>
              </a:rPr>
              <a:t>trộn màu cho bột.</a:t>
            </a:r>
            <a:endParaRPr lang="en-US" sz="2900" dirty="0">
              <a:latin typeface="Times New Roman" panose="02020603050405020304" pitchFamily="18" charset="0"/>
              <a:cs typeface="Times New Roman" panose="02020603050405020304" pitchFamily="18" charset="0"/>
            </a:endParaRPr>
          </a:p>
          <a:p>
            <a:pPr marL="0" indent="0">
              <a:buNone/>
            </a:pPr>
            <a:r>
              <a:rPr lang="vi-VN" sz="2900" dirty="0">
                <a:latin typeface="Times New Roman" panose="02020603050405020304" pitchFamily="18" charset="0"/>
                <a:cs typeface="Times New Roman" panose="02020603050405020304" pitchFamily="18" charset="0"/>
              </a:rPr>
              <a:t>-</a:t>
            </a:r>
            <a:r>
              <a:rPr lang="en-GB" sz="2900" dirty="0">
                <a:latin typeface="Times New Roman" panose="02020603050405020304" pitchFamily="18" charset="0"/>
                <a:cs typeface="Times New Roman" panose="02020603050405020304" pitchFamily="18" charset="0"/>
              </a:rPr>
              <a:t> </a:t>
            </a:r>
            <a:r>
              <a:rPr lang="vi-VN" sz="2900" dirty="0">
                <a:latin typeface="Times New Roman" panose="02020603050405020304" pitchFamily="18" charset="0"/>
                <a:cs typeface="Times New Roman" panose="02020603050405020304" pitchFamily="18" charset="0"/>
              </a:rPr>
              <a:t>Trẻ nặn những con tò he theo ý tưởng của trẻ.</a:t>
            </a:r>
            <a:endParaRPr lang="en-US" sz="29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376989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44287"/>
            <a:ext cx="12192000" cy="6858000"/>
          </a:xfrm>
        </p:spPr>
      </p:pic>
      <p:pic>
        <p:nvPicPr>
          <p:cNvPr id="6" name="TraiDatToHe-ThuAn-383779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60269" y="6248400"/>
            <a:ext cx="609600" cy="609600"/>
          </a:xfrm>
          <a:prstGeom prst="rect">
            <a:avLst/>
          </a:prstGeom>
        </p:spPr>
      </p:pic>
    </p:spTree>
    <p:extLst>
      <p:ext uri="{BB962C8B-B14F-4D97-AF65-F5344CB8AC3E}">
        <p14:creationId xmlns:p14="http://schemas.microsoft.com/office/powerpoint/2010/main" val="105330033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6692" fill="hold"/>
                                        <p:tgtEl>
                                          <p:spTgt spid="6"/>
                                        </p:tgtEl>
                                      </p:cBhvr>
                                    </p:cmd>
                                  </p:childTnLst>
                                </p:cTn>
                              </p:par>
                            </p:childTnLst>
                          </p:cTn>
                        </p:par>
                      </p:childTnLst>
                    </p:cTn>
                  </p:par>
                </p:childTnLst>
              </p:cTn>
              <p:nextCondLst>
                <p:cond evt="onClick" delay="0">
                  <p:tgtEl>
                    <p:spTgt spid="6"/>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ectangle 3"/>
          <p:cNvSpPr/>
          <p:nvPr/>
        </p:nvSpPr>
        <p:spPr>
          <a:xfrm>
            <a:off x="500062" y="467038"/>
            <a:ext cx="11344275" cy="1154162"/>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3, Kết thúc:</a:t>
            </a:r>
            <a:endParaRPr lang="en-US" sz="3200" dirty="0">
              <a:latin typeface=".VnTime"/>
              <a:ea typeface="Times New Roman" panose="02020603050405020304" pitchFamily="18" charset="0"/>
              <a:cs typeface="Times New Roman" panose="02020603050405020304" pitchFamily="18" charset="0"/>
            </a:endParaRPr>
          </a:p>
          <a:p>
            <a:pPr>
              <a:spcBef>
                <a:spcPts val="600"/>
              </a:spcBef>
              <a:spcAft>
                <a:spcPts val="600"/>
              </a:spcAft>
              <a:tabLst>
                <a:tab pos="1714500" algn="l"/>
              </a:tabLs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với sảm phẩm trẻ làm</a:t>
            </a:r>
            <a:r>
              <a:rPr lang="vi-VN"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VnTime"/>
              <a:ea typeface="Times New Roman" panose="02020603050405020304" pitchFamily="18" charset="0"/>
              <a:cs typeface="Times New Roman" panose="02020603050405020304" pitchFamily="18" charset="0"/>
            </a:endParaRPr>
          </a:p>
        </p:txBody>
      </p:sp>
      <p:sp>
        <p:nvSpPr>
          <p:cNvPr id="5" name="Rectangle 4"/>
          <p:cNvSpPr/>
          <p:nvPr/>
        </p:nvSpPr>
        <p:spPr>
          <a:xfrm>
            <a:off x="376236" y="2065971"/>
            <a:ext cx="6096000" cy="4139595"/>
          </a:xfrm>
          <a:prstGeom prst="rect">
            <a:avLst/>
          </a:prstGeom>
        </p:spPr>
        <p:txBody>
          <a:bodyPr>
            <a:spAutoFit/>
          </a:bodyPr>
          <a:lstStyle/>
          <a:p>
            <a:pPr algn="ct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Dung dăng dung dẻ</a:t>
            </a:r>
            <a:endParaRPr lang="en-US" sz="2900" dirty="0">
              <a:latin typeface=".VnTime"/>
              <a:ea typeface="Times New Roman" panose="02020603050405020304" pitchFamily="18" charset="0"/>
              <a:cs typeface="Times New Roman" panose="02020603050405020304" pitchFamily="18" charset="0"/>
            </a:endParaRPr>
          </a:p>
          <a:p>
            <a:pPr algn="ctr">
              <a:spcBef>
                <a:spcPts val="600"/>
              </a:spcBef>
              <a:spcAft>
                <a:spcPts val="600"/>
              </a:spcAft>
              <a:tabLst>
                <a:tab pos="1714500" algn="l"/>
              </a:tabLst>
            </a:pPr>
            <a:r>
              <a:rPr lang="en-US" sz="29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900" dirty="0">
                <a:latin typeface="Times New Roman" panose="02020603050405020304" pitchFamily="18" charset="0"/>
                <a:ea typeface="Times New Roman" panose="02020603050405020304" pitchFamily="18" charset="0"/>
                <a:cs typeface="Times New Roman" panose="02020603050405020304" pitchFamily="18" charset="0"/>
              </a:rPr>
              <a:t>Dung dăng dung dẻ</a:t>
            </a:r>
            <a:endParaRPr lang="en-US" sz="2900" dirty="0">
              <a:latin typeface=".VnTime"/>
              <a:ea typeface="Times New Roman" panose="02020603050405020304" pitchFamily="18" charset="0"/>
              <a:cs typeface="Times New Roman" panose="02020603050405020304" pitchFamily="18" charset="0"/>
            </a:endParaRPr>
          </a:p>
          <a:p>
            <a:pP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900" dirty="0">
                <a:latin typeface="Times New Roman" panose="02020603050405020304" pitchFamily="18" charset="0"/>
                <a:ea typeface="Times New Roman" panose="02020603050405020304" pitchFamily="18" charset="0"/>
                <a:cs typeface="Times New Roman" panose="02020603050405020304" pitchFamily="18" charset="0"/>
              </a:rPr>
              <a:t>Cùng bé vui chơi</a:t>
            </a:r>
            <a:endParaRPr lang="en-US" sz="2900" dirty="0">
              <a:latin typeface=".VnTime"/>
              <a:ea typeface="Times New Roman" panose="02020603050405020304" pitchFamily="18" charset="0"/>
              <a:cs typeface="Times New Roman" panose="02020603050405020304" pitchFamily="18" charset="0"/>
            </a:endParaRPr>
          </a:p>
          <a:p>
            <a:pP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Lễ hội tuyệt vời</a:t>
            </a:r>
            <a:endParaRPr lang="en-US" sz="2900" dirty="0">
              <a:latin typeface=".VnTime"/>
              <a:ea typeface="Times New Roman" panose="02020603050405020304" pitchFamily="18" charset="0"/>
              <a:cs typeface="Times New Roman" panose="02020603050405020304" pitchFamily="18" charset="0"/>
            </a:endParaRPr>
          </a:p>
          <a:p>
            <a:pP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Trò chơi con trẻ</a:t>
            </a:r>
            <a:endParaRPr lang="en-US" sz="2900" dirty="0">
              <a:latin typeface=".VnTime"/>
              <a:ea typeface="Times New Roman" panose="02020603050405020304" pitchFamily="18" charset="0"/>
              <a:cs typeface="Times New Roman" panose="02020603050405020304" pitchFamily="18" charset="0"/>
            </a:endParaRPr>
          </a:p>
          <a:p>
            <a:pPr algn="ctr">
              <a:spcBef>
                <a:spcPts val="600"/>
              </a:spcBef>
              <a:spcAft>
                <a:spcPts val="600"/>
              </a:spcAft>
              <a:tabLst>
                <a:tab pos="1714500" algn="l"/>
              </a:tabLst>
            </a:pPr>
            <a:r>
              <a:rPr lang="en-US" sz="29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900" dirty="0">
                <a:latin typeface="Times New Roman" panose="02020603050405020304" pitchFamily="18" charset="0"/>
                <a:ea typeface="Times New Roman" panose="02020603050405020304" pitchFamily="18" charset="0"/>
                <a:cs typeface="Times New Roman" panose="02020603050405020304" pitchFamily="18" charset="0"/>
              </a:rPr>
              <a:t>Muôn hình muôn vẻ</a:t>
            </a:r>
            <a:endParaRPr lang="en-US" sz="2900" dirty="0">
              <a:latin typeface=".VnTime"/>
              <a:ea typeface="Times New Roman" panose="02020603050405020304" pitchFamily="18" charset="0"/>
              <a:cs typeface="Times New Roman" panose="02020603050405020304" pitchFamily="18" charset="0"/>
            </a:endParaRPr>
          </a:p>
          <a:p>
            <a:pP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Là chiếc tò he</a:t>
            </a:r>
            <a:endParaRPr lang="en-US" sz="2900" dirty="0">
              <a:effectLst/>
              <a:latin typeface=".VnTime"/>
              <a:ea typeface="Times New Roman" panose="02020603050405020304" pitchFamily="18" charset="0"/>
              <a:cs typeface="Times New Roman" panose="02020603050405020304" pitchFamily="18" charset="0"/>
            </a:endParaRPr>
          </a:p>
        </p:txBody>
      </p:sp>
      <p:sp>
        <p:nvSpPr>
          <p:cNvPr id="6" name="Rectangle 5"/>
          <p:cNvSpPr/>
          <p:nvPr/>
        </p:nvSpPr>
        <p:spPr>
          <a:xfrm>
            <a:off x="5148262" y="2065970"/>
            <a:ext cx="6096000" cy="4139595"/>
          </a:xfrm>
          <a:prstGeom prst="rect">
            <a:avLst/>
          </a:prstGeom>
        </p:spPr>
        <p:txBody>
          <a:bodyPr>
            <a:spAutoFit/>
          </a:bodyPr>
          <a:lstStyle/>
          <a:p>
            <a:pPr algn="ct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Tò he, tò he</a:t>
            </a:r>
            <a:endParaRPr lang="en-US" sz="2900" dirty="0">
              <a:latin typeface=".VnTime"/>
              <a:ea typeface="Times New Roman" panose="02020603050405020304" pitchFamily="18" charset="0"/>
              <a:cs typeface="Times New Roman" panose="02020603050405020304" pitchFamily="18" charset="0"/>
            </a:endParaRPr>
          </a:p>
          <a:p>
            <a:pPr algn="ct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Cô dành cho bé</a:t>
            </a:r>
            <a:endParaRPr lang="en-US" sz="2900" dirty="0">
              <a:latin typeface=".VnTime"/>
              <a:ea typeface="Times New Roman" panose="02020603050405020304" pitchFamily="18" charset="0"/>
              <a:cs typeface="Times New Roman" panose="02020603050405020304" pitchFamily="18" charset="0"/>
            </a:endParaRPr>
          </a:p>
          <a:p>
            <a:pPr algn="ct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Sức khỏe tuyệt vời</a:t>
            </a:r>
            <a:endParaRPr lang="en-US" sz="2900" dirty="0">
              <a:latin typeface=".VnTime"/>
              <a:ea typeface="Times New Roman" panose="02020603050405020304" pitchFamily="18" charset="0"/>
              <a:cs typeface="Times New Roman" panose="02020603050405020304" pitchFamily="18" charset="0"/>
            </a:endParaRPr>
          </a:p>
          <a:p>
            <a:pPr algn="ct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900" dirty="0">
                <a:latin typeface="Times New Roman" panose="02020603050405020304" pitchFamily="18" charset="0"/>
                <a:ea typeface="Times New Roman" panose="02020603050405020304" pitchFamily="18" charset="0"/>
                <a:cs typeface="Times New Roman" panose="02020603050405020304" pitchFamily="18" charset="0"/>
              </a:rPr>
              <a:t> Hòa cùng đất trời</a:t>
            </a:r>
            <a:endParaRPr lang="en-US" sz="2900" dirty="0">
              <a:latin typeface=".VnTime"/>
              <a:ea typeface="Times New Roman" panose="02020603050405020304" pitchFamily="18" charset="0"/>
              <a:cs typeface="Times New Roman" panose="02020603050405020304" pitchFamily="18" charset="0"/>
            </a:endParaRPr>
          </a:p>
          <a:p>
            <a:pPr algn="ctr">
              <a:spcBef>
                <a:spcPts val="600"/>
              </a:spcBef>
              <a:spcAft>
                <a:spcPts val="600"/>
              </a:spcAft>
              <a:tabLst>
                <a:tab pos="1714500" algn="l"/>
              </a:tabLst>
            </a:pPr>
            <a:r>
              <a:rPr lang="en-US" sz="29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900" dirty="0">
                <a:latin typeface="Times New Roman" panose="02020603050405020304" pitchFamily="18" charset="0"/>
                <a:ea typeface="Times New Roman" panose="02020603050405020304" pitchFamily="18" charset="0"/>
                <a:cs typeface="Times New Roman" panose="02020603050405020304" pitchFamily="18" charset="0"/>
              </a:rPr>
              <a:t>Đón năm</a:t>
            </a:r>
            <a:r>
              <a:rPr lang="en-GB" sz="29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ea typeface="Times New Roman" panose="02020603050405020304" pitchFamily="18" charset="0"/>
                <a:cs typeface="Times New Roman" panose="02020603050405020304" pitchFamily="18" charset="0"/>
              </a:rPr>
              <a:t>Ất</a:t>
            </a:r>
            <a:r>
              <a:rPr lang="en-GB" sz="29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2900" dirty="0" err="1">
                <a:latin typeface="Times New Roman" panose="02020603050405020304" pitchFamily="18" charset="0"/>
                <a:ea typeface="Times New Roman" panose="02020603050405020304" pitchFamily="18" charset="0"/>
                <a:cs typeface="Times New Roman" panose="02020603050405020304" pitchFamily="18" charset="0"/>
              </a:rPr>
              <a:t>Tỵ</a:t>
            </a:r>
            <a:endParaRPr lang="en-US" sz="2900" dirty="0">
              <a:latin typeface=".VnTime"/>
              <a:ea typeface="Times New Roman" panose="02020603050405020304" pitchFamily="18" charset="0"/>
              <a:cs typeface="Times New Roman" panose="02020603050405020304" pitchFamily="18" charset="0"/>
            </a:endParaRPr>
          </a:p>
          <a:p>
            <a:pPr algn="ct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Xì xà, xì xụp</a:t>
            </a:r>
            <a:endParaRPr lang="en-US" sz="2900" dirty="0">
              <a:latin typeface=".VnTime"/>
              <a:ea typeface="Times New Roman" panose="02020603050405020304" pitchFamily="18" charset="0"/>
              <a:cs typeface="Times New Roman" panose="02020603050405020304" pitchFamily="18" charset="0"/>
            </a:endParaRPr>
          </a:p>
          <a:p>
            <a:pPr algn="ctr">
              <a:spcBef>
                <a:spcPts val="600"/>
              </a:spcBef>
              <a:spcAft>
                <a:spcPts val="600"/>
              </a:spcAft>
              <a:tabLst>
                <a:tab pos="1714500" algn="l"/>
              </a:tabLst>
            </a:pPr>
            <a:r>
              <a:rPr lang="vi-VN" sz="2900" dirty="0">
                <a:latin typeface="Times New Roman" panose="02020603050405020304" pitchFamily="18" charset="0"/>
                <a:ea typeface="Times New Roman" panose="02020603050405020304" pitchFamily="18" charset="0"/>
                <a:cs typeface="Times New Roman" panose="02020603050405020304" pitchFamily="18" charset="0"/>
              </a:rPr>
              <a:t>                  Ngồi thụp xuống đây.</a:t>
            </a:r>
            <a:endParaRPr lang="en-US" sz="29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6892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sp>
        <p:nvSpPr>
          <p:cNvPr id="29698" name="WordArt 2"/>
          <p:cNvSpPr>
            <a:spLocks noChangeArrowheads="1" noChangeShapeType="1" noTextEdit="1"/>
          </p:cNvSpPr>
          <p:nvPr/>
        </p:nvSpPr>
        <p:spPr bwMode="auto">
          <a:xfrm>
            <a:off x="3200400" y="1828800"/>
            <a:ext cx="5334000" cy="2819400"/>
          </a:xfrm>
          <a:prstGeom prst="rect">
            <a:avLst/>
          </a:prstGeom>
        </p:spPr>
        <p:txBody>
          <a:bodyPr wrap="none" fromWordArt="1">
            <a:prstTxWarp prst="textWave2">
              <a:avLst>
                <a:gd name="adj1" fmla="val 13005"/>
                <a:gd name="adj2" fmla="val 0"/>
              </a:avLst>
            </a:prstTxWarp>
          </a:bodyPr>
          <a:lstStyle/>
          <a:p>
            <a:pPr algn="ctr"/>
            <a:r>
              <a:rPr lang="en-US" sz="3600"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GIỜ HỌC KẾT THÚC</a:t>
            </a:r>
          </a:p>
          <a:p>
            <a:pPr algn="ctr"/>
            <a:r>
              <a:rPr lang="en-US" sz="3600"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CHÀO TẠM BIỆT CÁC CON</a:t>
            </a:r>
          </a:p>
        </p:txBody>
      </p:sp>
      <p:pic>
        <p:nvPicPr>
          <p:cNvPr id="12291" name="Picture 3" descr="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34475" y="3633789"/>
            <a:ext cx="12954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1"/>
            <a:ext cx="914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14413"/>
            <a:ext cx="8382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51025"/>
            <a:ext cx="685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76400"/>
            <a:ext cx="1295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647330"/>
      </p:ext>
    </p:extLst>
  </p:cSld>
  <p:clrMapOvr>
    <a:masterClrMapping/>
  </p:clrMapOvr>
  <mc:AlternateContent xmlns:mc="http://schemas.openxmlformats.org/markup-compatibility/2006">
    <mc:Choice xmlns:p14="http://schemas.microsoft.com/office/powerpoint/2010/main" Requires="p14">
      <p:transition spd="slow" p14:dur="3000" advTm="2000">
        <p14:shred/>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0" fill="hold"/>
                                        <p:tgtEl>
                                          <p:spTgt spid="29698"/>
                                        </p:tgtEl>
                                        <p:attrNameLst>
                                          <p:attrName>ppt_x</p:attrName>
                                        </p:attrNameLst>
                                      </p:cBhvr>
                                      <p:tavLst>
                                        <p:tav tm="0">
                                          <p:val>
                                            <p:strVal val="#ppt_x"/>
                                          </p:val>
                                        </p:tav>
                                        <p:tav tm="100000">
                                          <p:val>
                                            <p:strVal val="#ppt_x"/>
                                          </p:val>
                                        </p:tav>
                                      </p:tavLst>
                                    </p:anim>
                                    <p:anim calcmode="lin" valueType="num">
                                      <p:cBhvr additive="base">
                                        <p:cTn id="8" dur="5000" fill="hold"/>
                                        <p:tgtEl>
                                          <p:spTgt spid="29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737" y="182562"/>
            <a:ext cx="10991850" cy="303213"/>
          </a:xfrm>
        </p:spPr>
        <p:txBody>
          <a:bodyPr>
            <a:noAutofit/>
          </a:bodyPr>
          <a:lstStyle/>
          <a:p>
            <a:pPr marL="0" indent="0">
              <a:buNone/>
            </a:pPr>
            <a:r>
              <a:rPr lang="it-IT" sz="1600" b="1" dirty="0">
                <a:latin typeface="Times New Roman" panose="02020603050405020304" pitchFamily="18" charset="0"/>
                <a:cs typeface="Times New Roman" panose="02020603050405020304" pitchFamily="18" charset="0"/>
              </a:rPr>
              <a:t>I. MỤC ĐÍCH - YÊU C</a:t>
            </a:r>
            <a:r>
              <a:rPr lang="vi-VN" sz="1600" b="1" dirty="0">
                <a:latin typeface="Times New Roman" panose="02020603050405020304" pitchFamily="18" charset="0"/>
                <a:cs typeface="Times New Roman" panose="02020603050405020304" pitchFamily="18" charset="0"/>
              </a:rPr>
              <a:t>ẦU</a:t>
            </a:r>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4" name="Rectangle 3"/>
          <p:cNvSpPr/>
          <p:nvPr/>
        </p:nvSpPr>
        <p:spPr>
          <a:xfrm>
            <a:off x="566737" y="485775"/>
            <a:ext cx="6096000" cy="1754326"/>
          </a:xfrm>
          <a:prstGeom prst="rect">
            <a:avLst/>
          </a:prstGeom>
        </p:spPr>
        <p:txBody>
          <a:bodyPr>
            <a:spAutoFit/>
          </a:bodyPr>
          <a:lstStyle/>
          <a:p>
            <a:r>
              <a:rPr lang="vi-VN" b="1" dirty="0">
                <a:latin typeface="Times New Roman" panose="02020603050405020304" pitchFamily="18" charset="0"/>
                <a:cs typeface="Times New Roman" panose="02020603050405020304" pitchFamily="18" charset="0"/>
              </a:rPr>
              <a:t>1. Kiến thức:</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Tò</a:t>
            </a:r>
            <a:r>
              <a:rPr lang="en-US" dirty="0">
                <a:latin typeface="Times New Roman" panose="02020603050405020304" pitchFamily="18" charset="0"/>
                <a:cs typeface="Times New Roman" panose="02020603050405020304" pitchFamily="18" charset="0"/>
              </a:rPr>
              <a:t> he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Trẻ biết tên gọi, hình dáng của tò he.</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Trẻ nắm được nguyên liệu, cách pha bột, qui trình làm bột nặn tò he, các đồ dùng dụng cụ của nghệ nhân tò he.</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Trẻ biết cách sử dụng và ý nghĩa của những con tò he.</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566737" y="2151876"/>
            <a:ext cx="6096000" cy="2031325"/>
          </a:xfrm>
          <a:prstGeom prst="rect">
            <a:avLst/>
          </a:prstGeom>
        </p:spPr>
        <p:txBody>
          <a:bodyPr>
            <a:spAutoFit/>
          </a:bodyPr>
          <a:lstStyle/>
          <a:p>
            <a:r>
              <a:rPr lang="vi-VN" b="1" dirty="0">
                <a:latin typeface="Times New Roman" panose="02020603050405020304" pitchFamily="18" charset="0"/>
                <a:cs typeface="Times New Roman" panose="02020603050405020304" pitchFamily="18" charset="0"/>
              </a:rPr>
              <a:t>2. Kỹ năng:</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Trẻ nhuộm màu cho bột, sử dụng kỹ năng nặn tạo thành những con tò he.</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Trẻ quan sát, phán đoán, nhận xét, thảo luận, làm việc theo nhóm hiệu quả.</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Trẻ phân biệt được chất liệu làm lò he và các chất liệu khác.</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Trẻ trả lời câu hỏi của cô đầy đủ, rõ ràng, diễn đạt mạch lạc.</a:t>
            </a:r>
            <a:endParaRPr lang="en-US" dirty="0"/>
          </a:p>
        </p:txBody>
      </p:sp>
      <p:sp>
        <p:nvSpPr>
          <p:cNvPr id="6" name="Rectangle 5"/>
          <p:cNvSpPr/>
          <p:nvPr/>
        </p:nvSpPr>
        <p:spPr>
          <a:xfrm>
            <a:off x="566737" y="4051755"/>
            <a:ext cx="6096000" cy="1200329"/>
          </a:xfrm>
          <a:prstGeom prst="rect">
            <a:avLst/>
          </a:prstGeom>
        </p:spPr>
        <p:txBody>
          <a:bodyPr>
            <a:spAutoFit/>
          </a:bodyPr>
          <a:lstStyle/>
          <a:p>
            <a:r>
              <a:rPr lang="vi-VN" b="1" dirty="0">
                <a:latin typeface="Times New Roman" panose="02020603050405020304" pitchFamily="18" charset="0"/>
                <a:cs typeface="Times New Roman" panose="02020603050405020304" pitchFamily="18" charset="0"/>
              </a:rPr>
              <a:t>3. Thái độ:</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Trẻ hứng thú tham gia các hoạt động trong tiết học.</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Trẻ thích thú với tò he, biết giữ gìn sản phẩm tò he do chính tay mình làm ra.</a:t>
            </a:r>
            <a:r>
              <a:rPr lang="vi-VN" b="1" dirty="0"/>
              <a:t> </a:t>
            </a:r>
            <a:endParaRPr lang="en-US" b="1" dirty="0"/>
          </a:p>
        </p:txBody>
      </p:sp>
      <p:sp>
        <p:nvSpPr>
          <p:cNvPr id="7" name="Rectangle 6"/>
          <p:cNvSpPr/>
          <p:nvPr/>
        </p:nvSpPr>
        <p:spPr>
          <a:xfrm>
            <a:off x="566737" y="5256191"/>
            <a:ext cx="6096000" cy="1477328"/>
          </a:xfrm>
          <a:prstGeom prst="rect">
            <a:avLst/>
          </a:prstGeom>
        </p:spPr>
        <p:txBody>
          <a:bodyPr>
            <a:spAutoFit/>
          </a:bodyPr>
          <a:lstStyle/>
          <a:p>
            <a:r>
              <a:rPr lang="vi-VN" b="1" dirty="0">
                <a:latin typeface="+mj-lt"/>
              </a:rPr>
              <a:t>II. CHUẨN BỊ</a:t>
            </a:r>
            <a:endParaRPr lang="en-US" dirty="0">
              <a:latin typeface="+mj-lt"/>
            </a:endParaRPr>
          </a:p>
          <a:p>
            <a:r>
              <a:rPr lang="vi-VN" dirty="0">
                <a:latin typeface="+mj-lt"/>
              </a:rPr>
              <a:t>- Giáo án điện tử: Tìm hiểu về nghề tò he.</a:t>
            </a:r>
            <a:endParaRPr lang="en-US" dirty="0">
              <a:latin typeface="+mj-lt"/>
            </a:endParaRPr>
          </a:p>
          <a:p>
            <a:r>
              <a:rPr lang="vi-VN" dirty="0">
                <a:latin typeface="+mj-lt"/>
              </a:rPr>
              <a:t>- 25 con tò he đã nặn sẵn.</a:t>
            </a:r>
            <a:endParaRPr lang="en-US" dirty="0">
              <a:latin typeface="+mj-lt"/>
            </a:endParaRPr>
          </a:p>
          <a:p>
            <a:r>
              <a:rPr lang="vi-VN" dirty="0">
                <a:latin typeface="+mj-lt"/>
              </a:rPr>
              <a:t>- Nhạc bài hát: Trái đất tò he. </a:t>
            </a:r>
            <a:r>
              <a:rPr lang="en-US" dirty="0">
                <a:latin typeface="+mj-lt"/>
              </a:rPr>
              <a:t>S</a:t>
            </a:r>
            <a:r>
              <a:rPr lang="vi-VN" dirty="0">
                <a:latin typeface="+mj-lt"/>
              </a:rPr>
              <a:t>ắp đến tết rồi </a:t>
            </a:r>
            <a:endParaRPr lang="en-US" dirty="0">
              <a:latin typeface="+mj-lt"/>
            </a:endParaRPr>
          </a:p>
          <a:p>
            <a:r>
              <a:rPr lang="vi-VN" dirty="0">
                <a:latin typeface="+mj-lt"/>
              </a:rPr>
              <a:t>- Bài đồng dao do cô sáng tác về tò he.</a:t>
            </a:r>
            <a:endParaRPr lang="en-US" dirty="0">
              <a:latin typeface="+mj-lt"/>
            </a:endParaRPr>
          </a:p>
        </p:txBody>
      </p:sp>
    </p:spTree>
    <p:extLst>
      <p:ext uri="{BB962C8B-B14F-4D97-AF65-F5344CB8AC3E}">
        <p14:creationId xmlns:p14="http://schemas.microsoft.com/office/powerpoint/2010/main" val="185369081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7987"/>
            <a:ext cx="10515600" cy="906463"/>
          </a:xfrm>
        </p:spPr>
        <p:txBody>
          <a:bodyPr>
            <a:normAutofit fontScale="90000"/>
          </a:bodyPr>
          <a:lstStyle/>
          <a:p>
            <a:r>
              <a:rPr lang="pt-BR" sz="2800" b="1" dirty="0">
                <a:latin typeface="Times New Roman" panose="02020603050405020304" pitchFamily="18" charset="0"/>
                <a:cs typeface="Times New Roman" panose="02020603050405020304" pitchFamily="18" charset="0"/>
              </a:rPr>
              <a:t>III. CÁCH TIẾN HÀNH:</a:t>
            </a:r>
            <a:br>
              <a:rPr lang="en-US" dirty="0"/>
            </a:br>
            <a:endParaRPr lang="en-US" dirty="0"/>
          </a:p>
        </p:txBody>
      </p:sp>
      <p:sp>
        <p:nvSpPr>
          <p:cNvPr id="3" name="Content Placeholder 2"/>
          <p:cNvSpPr>
            <a:spLocks noGrp="1"/>
          </p:cNvSpPr>
          <p:nvPr>
            <p:ph idx="1"/>
          </p:nvPr>
        </p:nvSpPr>
        <p:spPr>
          <a:xfrm>
            <a:off x="838200" y="1071563"/>
            <a:ext cx="10515600" cy="5114925"/>
          </a:xfrm>
        </p:spPr>
        <p:txBody>
          <a:bodyPr>
            <a:normAutofit/>
          </a:bodyPr>
          <a:lstStyle/>
          <a:p>
            <a:pPr marL="0" indent="0">
              <a:buNone/>
            </a:pPr>
            <a:r>
              <a:rPr lang="vi-VN" b="1" dirty="0">
                <a:latin typeface="Times New Roman" panose="02020603050405020304" pitchFamily="18" charset="0"/>
                <a:cs typeface="Times New Roman" panose="02020603050405020304" pitchFamily="18" charset="0"/>
              </a:rPr>
              <a:t>1.</a:t>
            </a:r>
            <a:r>
              <a:rPr lang="en-GB" b="1"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Ổn định tổ chức.</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mj-lt"/>
              </a:rPr>
              <a:t>- Cho trẻ chơi:</a:t>
            </a:r>
            <a:r>
              <a:rPr lang="en-GB" dirty="0">
                <a:latin typeface="+mj-lt"/>
              </a:rPr>
              <a:t> </a:t>
            </a:r>
            <a:r>
              <a:rPr lang="vi-VN" dirty="0">
                <a:latin typeface="+mj-lt"/>
              </a:rPr>
              <a:t>“Tập tầm vông”.</a:t>
            </a:r>
            <a:endParaRPr lang="en-US" dirty="0">
              <a:latin typeface="+mj-lt"/>
            </a:endParaRPr>
          </a:p>
          <a:p>
            <a:pPr marL="0" indent="0">
              <a:buNone/>
            </a:pPr>
            <a:r>
              <a:rPr lang="vi-VN" dirty="0">
                <a:latin typeface="+mj-lt"/>
              </a:rPr>
              <a:t>Hôm nay tại lớp </a:t>
            </a:r>
            <a:r>
              <a:rPr lang="en-GB" dirty="0">
                <a:latin typeface="Times New Roman" panose="02020603050405020304" pitchFamily="18" charset="0"/>
                <a:cs typeface="Times New Roman" panose="02020603050405020304" pitchFamily="18" charset="0"/>
              </a:rPr>
              <a:t>A4</a:t>
            </a:r>
            <a:r>
              <a:rPr lang="en-GB" dirty="0">
                <a:latin typeface="+mj-lt"/>
              </a:rPr>
              <a:t> </a:t>
            </a:r>
            <a:r>
              <a:rPr lang="vi-VN" dirty="0">
                <a:latin typeface="+mj-lt"/>
              </a:rPr>
              <a:t>của chúng mình có tổ chức </a:t>
            </a:r>
            <a:r>
              <a:rPr lang="en-GB" dirty="0" err="1">
                <a:latin typeface="Times New Roman" panose="02020603050405020304" pitchFamily="18" charset="0"/>
                <a:cs typeface="Times New Roman" panose="02020603050405020304" pitchFamily="18" charset="0"/>
              </a:rPr>
              <a:t>một</a:t>
            </a:r>
            <a:r>
              <a:rPr lang="vi-VN" dirty="0">
                <a:latin typeface="Times New Roman" panose="02020603050405020304" pitchFamily="18" charset="0"/>
                <a:cs typeface="Times New Roman" panose="02020603050405020304" pitchFamily="18" charset="0"/>
              </a:rPr>
              <a:t> </a:t>
            </a:r>
            <a:r>
              <a:rPr lang="vi-VN" dirty="0">
                <a:latin typeface="+mj-lt"/>
              </a:rPr>
              <a:t>lễ hội đó chính là “Lễ hội tò he 20</a:t>
            </a:r>
            <a:r>
              <a:rPr lang="en-GB" dirty="0">
                <a:latin typeface="Times New Roman" panose="02020603050405020304" pitchFamily="18" charset="0"/>
                <a:cs typeface="Times New Roman" panose="02020603050405020304" pitchFamily="18" charset="0"/>
              </a:rPr>
              <a:t>25</a:t>
            </a:r>
            <a:r>
              <a:rPr lang="vi-VN" dirty="0">
                <a:latin typeface="Times New Roman" panose="02020603050405020304" pitchFamily="18" charset="0"/>
                <a:cs typeface="Times New Roman" panose="02020603050405020304" pitchFamily="18" charset="0"/>
              </a:rPr>
              <a:t> </a:t>
            </a:r>
            <a:r>
              <a:rPr lang="vi-VN" dirty="0">
                <a:latin typeface="+mj-lt"/>
              </a:rPr>
              <a:t>”</a:t>
            </a:r>
            <a:r>
              <a:rPr lang="en-GB" dirty="0">
                <a:latin typeface="+mj-lt"/>
              </a:rPr>
              <a:t>,</a:t>
            </a:r>
            <a:r>
              <a:rPr lang="vi-VN" dirty="0">
                <a:latin typeface="+mj-lt"/>
              </a:rPr>
              <a:t> chúng mình có muốn tham gia không?</a:t>
            </a:r>
            <a:endParaRPr lang="en-US" dirty="0">
              <a:latin typeface="+mj-lt"/>
            </a:endParaRPr>
          </a:p>
          <a:p>
            <a:pPr marL="0" indent="0">
              <a:buNone/>
            </a:pPr>
            <a:r>
              <a:rPr lang="vi-VN" dirty="0">
                <a:latin typeface="+mj-lt"/>
              </a:rPr>
              <a:t>- Tiếng trống vang lên rồi. Chúng mình hãy cùng đi tham gia lễ hội với cô nào.</a:t>
            </a:r>
            <a:endParaRPr lang="en-US" dirty="0">
              <a:latin typeface="+mj-lt"/>
            </a:endParaRPr>
          </a:p>
          <a:p>
            <a:pPr marL="0" indent="0">
              <a:buNone/>
            </a:pPr>
            <a:r>
              <a:rPr lang="it-IT" dirty="0">
                <a:latin typeface="Times New Roman" panose="02020603050405020304" pitchFamily="18" charset="0"/>
                <a:cs typeface="Times New Roman" panose="02020603050405020304" pitchFamily="18" charset="0"/>
              </a:rPr>
              <a:t>- Các con ơi lễ hội tò he 2025 đã bắt đầu rồi đấy. Trong lễ hội bạn nào có đôi tay vàng làm ra các sản phẩm đẹp sẽ được thưởng đấy. Ai muốn tham </a:t>
            </a:r>
            <a:r>
              <a:rPr lang="vi-VN" dirty="0">
                <a:latin typeface="Times New Roman" panose="02020603050405020304" pitchFamily="18" charset="0"/>
                <a:cs typeface="Times New Roman" panose="02020603050405020304" pitchFamily="18" charset="0"/>
              </a:rPr>
              <a:t>gia</a:t>
            </a:r>
            <a:r>
              <a:rPr lang="it-IT" dirty="0">
                <a:latin typeface="Times New Roman" panose="02020603050405020304" pitchFamily="18" charset="0"/>
                <a:cs typeface="Times New Roman" panose="02020603050405020304" pitchFamily="18" charset="0"/>
              </a:rPr>
              <a:t> nào?</a:t>
            </a:r>
            <a:endParaRPr lang="en-US"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Các con đã biết gì về tò he?</a:t>
            </a:r>
            <a:endParaRPr lang="en-US" dirty="0">
              <a:latin typeface="Times New Roman" panose="02020603050405020304" pitchFamily="18" charset="0"/>
              <a:cs typeface="Times New Roman" panose="02020603050405020304" pitchFamily="18" charset="0"/>
            </a:endParaRPr>
          </a:p>
          <a:p>
            <a:pPr marL="0" indent="0">
              <a:buNone/>
            </a:pPr>
            <a:r>
              <a:rPr lang="it-IT"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6754469"/>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02658"/>
          </a:xfrm>
          <a:prstGeom prst="rect">
            <a:avLst/>
          </a:prstGeom>
        </p:spPr>
      </p:pic>
    </p:spTree>
    <p:extLst>
      <p:ext uri="{BB962C8B-B14F-4D97-AF65-F5344CB8AC3E}">
        <p14:creationId xmlns:p14="http://schemas.microsoft.com/office/powerpoint/2010/main" val="36284849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1075" y="1365250"/>
            <a:ext cx="10515600" cy="1306513"/>
          </a:xfrm>
        </p:spPr>
        <p:txBody>
          <a:bodyPr/>
          <a:lstStyle/>
          <a:p>
            <a:r>
              <a:rPr lang="it-IT" sz="2800" b="1" dirty="0">
                <a:latin typeface="Times New Roman" panose="02020603050405020304" pitchFamily="18" charset="0"/>
                <a:cs typeface="Times New Roman" panose="02020603050405020304" pitchFamily="18" charset="0"/>
              </a:rPr>
              <a:t>2. Phương pháp và hình thức tổ chức.</a:t>
            </a:r>
            <a:br>
              <a:rPr lang="en-US" dirty="0"/>
            </a:br>
            <a:endParaRPr lang="en-US" dirty="0"/>
          </a:p>
        </p:txBody>
      </p:sp>
      <p:sp>
        <p:nvSpPr>
          <p:cNvPr id="3" name="Content Placeholder 2"/>
          <p:cNvSpPr>
            <a:spLocks noGrp="1"/>
          </p:cNvSpPr>
          <p:nvPr>
            <p:ph idx="1"/>
          </p:nvPr>
        </p:nvSpPr>
        <p:spPr>
          <a:xfrm>
            <a:off x="981075" y="2371545"/>
            <a:ext cx="10515600" cy="1331913"/>
          </a:xfrm>
        </p:spPr>
        <p:txBody>
          <a:bodyPr>
            <a:normAutofit/>
          </a:bodyPr>
          <a:lstStyle/>
          <a:p>
            <a:pPr marL="0" indent="0">
              <a:buNone/>
            </a:pPr>
            <a:r>
              <a:rPr lang="it-IT" b="1" i="1" dirty="0">
                <a:latin typeface="Times New Roman" panose="02020603050405020304" pitchFamily="18" charset="0"/>
                <a:cs typeface="Times New Roman" panose="02020603050405020304" pitchFamily="18" charset="0"/>
              </a:rPr>
              <a:t>* Khám phá nghề truyền thống nặn tò he.</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981075" y="3246258"/>
            <a:ext cx="9758363" cy="1200329"/>
          </a:xfrm>
          <a:prstGeom prst="rect">
            <a:avLst/>
          </a:prstGeom>
        </p:spPr>
        <p:txBody>
          <a:bodyPr wrap="square">
            <a:spAutoFit/>
          </a:bodyPr>
          <a:lstStyle/>
          <a:p>
            <a:r>
              <a:rPr lang="it-IT" sz="3600" dirty="0">
                <a:latin typeface="Times New Roman" panose="02020603050405020304" pitchFamily="18" charset="0"/>
                <a:cs typeface="Times New Roman" panose="02020603050405020304" pitchFamily="18" charset="0"/>
              </a:rPr>
              <a:t>- Trước khi lễ hội bắt </a:t>
            </a:r>
            <a:r>
              <a:rPr lang="vi-VN" sz="3600" dirty="0">
                <a:latin typeface="Times New Roman" panose="02020603050405020304" pitchFamily="18" charset="0"/>
                <a:cs typeface="Times New Roman" panose="02020603050405020304" pitchFamily="18" charset="0"/>
              </a:rPr>
              <a:t>đầu</a:t>
            </a:r>
            <a:r>
              <a:rPr lang="it-IT" sz="3600" dirty="0">
                <a:latin typeface="Times New Roman" panose="02020603050405020304" pitchFamily="18" charset="0"/>
                <a:cs typeface="Times New Roman" panose="02020603050405020304" pitchFamily="18" charset="0"/>
              </a:rPr>
              <a:t> chúng ta  hãy theo dõi các hình ảnh trong video nhé!</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140387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v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p:spPr>
      </p:pic>
    </p:spTree>
    <p:extLst>
      <p:ext uri="{BB962C8B-B14F-4D97-AF65-F5344CB8AC3E}">
        <p14:creationId xmlns:p14="http://schemas.microsoft.com/office/powerpoint/2010/main" val="24579751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173" y="1914525"/>
            <a:ext cx="10515600" cy="1325563"/>
          </a:xfrm>
        </p:spPr>
        <p:txBody>
          <a:bodyPr>
            <a:normAutofit/>
          </a:bodyPr>
          <a:lstStyle/>
          <a:p>
            <a:pPr algn="ctr"/>
            <a:r>
              <a:rPr lang="it-IT" sz="3200" b="1" dirty="0">
                <a:latin typeface="Times New Roman" panose="02020603050405020304" pitchFamily="18" charset="0"/>
                <a:cs typeface="Times New Roman" panose="02020603050405020304" pitchFamily="18" charset="0"/>
              </a:rPr>
              <a:t>Ai giỏi kể xem chúng mình </a:t>
            </a:r>
            <a:r>
              <a:rPr lang="vi-VN" sz="3200" b="1" dirty="0">
                <a:latin typeface="Times New Roman" panose="02020603050405020304" pitchFamily="18" charset="0"/>
                <a:cs typeface="Times New Roman" panose="02020603050405020304" pitchFamily="18" charset="0"/>
              </a:rPr>
              <a:t>thấy gì trong đoạn video nào?</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9555" y="3240088"/>
            <a:ext cx="11587161" cy="4351338"/>
          </a:xfrm>
        </p:spPr>
        <p:txBody>
          <a:bodyPr/>
          <a:lstStyle/>
          <a:p>
            <a:pPr marL="0" indent="0">
              <a:buNone/>
            </a:pPr>
            <a:r>
              <a:rPr lang="vi-VN" dirty="0"/>
              <a:t> </a:t>
            </a:r>
            <a:r>
              <a:rPr lang="vi-VN" sz="3200" b="1" dirty="0">
                <a:latin typeface="Times New Roman" panose="02020603050405020304" pitchFamily="18" charset="0"/>
                <a:cs typeface="Times New Roman" panose="02020603050405020304" pitchFamily="18" charset="0"/>
              </a:rPr>
              <a:t>Cô chốt lại bằng những hình ảnh nguyên liệu, dụng cụ, cách làm.</a:t>
            </a:r>
            <a:endParaRPr lang="en-US" sz="3200"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62985880"/>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endParaRPr lang="en-US" sz="6500" dirty="0">
              <a:latin typeface="Times New Roman" panose="02020603050405020304" pitchFamily="18" charset="0"/>
              <a:cs typeface="Times New Roman" panose="02020603050405020304" pitchFamily="18" charset="0"/>
            </a:endParaRPr>
          </a:p>
          <a:p>
            <a:pPr marL="0" indent="0">
              <a:buNone/>
            </a:pPr>
            <a:r>
              <a:rPr lang="en-US" sz="6500" dirty="0" err="1">
                <a:solidFill>
                  <a:srgbClr val="002060"/>
                </a:solidFill>
                <a:latin typeface="Times New Roman" panose="02020603050405020304" pitchFamily="18" charset="0"/>
                <a:cs typeface="Times New Roman" panose="02020603050405020304" pitchFamily="18" charset="0"/>
              </a:rPr>
              <a:t>Nguyên</a:t>
            </a:r>
            <a:r>
              <a:rPr lang="en-US" sz="6500" dirty="0">
                <a:solidFill>
                  <a:srgbClr val="002060"/>
                </a:solidFill>
                <a:latin typeface="Times New Roman" panose="02020603050405020304" pitchFamily="18" charset="0"/>
                <a:cs typeface="Times New Roman" panose="02020603050405020304" pitchFamily="18" charset="0"/>
              </a:rPr>
              <a:t> </a:t>
            </a:r>
            <a:r>
              <a:rPr lang="en-US" sz="6500" dirty="0" err="1">
                <a:solidFill>
                  <a:srgbClr val="002060"/>
                </a:solidFill>
                <a:latin typeface="Times New Roman" panose="02020603050405020304" pitchFamily="18" charset="0"/>
                <a:cs typeface="Times New Roman" panose="02020603050405020304" pitchFamily="18" charset="0"/>
              </a:rPr>
              <a:t>liệu</a:t>
            </a:r>
            <a:r>
              <a:rPr lang="en-US" sz="6500" dirty="0">
                <a:solidFill>
                  <a:srgbClr val="002060"/>
                </a:solidFill>
                <a:latin typeface="Times New Roman" panose="02020603050405020304" pitchFamily="18" charset="0"/>
                <a:cs typeface="Times New Roman" panose="02020603050405020304" pitchFamily="18" charset="0"/>
              </a:rPr>
              <a:t> </a:t>
            </a:r>
            <a:r>
              <a:rPr lang="en-US" sz="6500" dirty="0" err="1">
                <a:solidFill>
                  <a:srgbClr val="002060"/>
                </a:solidFill>
                <a:latin typeface="Times New Roman" panose="02020603050405020304" pitchFamily="18" charset="0"/>
                <a:cs typeface="Times New Roman" panose="02020603050405020304" pitchFamily="18" charset="0"/>
              </a:rPr>
              <a:t>làm</a:t>
            </a:r>
            <a:r>
              <a:rPr lang="en-US" sz="6500" dirty="0">
                <a:solidFill>
                  <a:srgbClr val="002060"/>
                </a:solidFill>
                <a:latin typeface="Times New Roman" panose="02020603050405020304" pitchFamily="18" charset="0"/>
                <a:cs typeface="Times New Roman" panose="02020603050405020304" pitchFamily="18" charset="0"/>
              </a:rPr>
              <a:t> </a:t>
            </a:r>
            <a:r>
              <a:rPr lang="en-US" sz="6500" dirty="0" err="1">
                <a:solidFill>
                  <a:srgbClr val="002060"/>
                </a:solidFill>
                <a:latin typeface="Times New Roman" panose="02020603050405020304" pitchFamily="18" charset="0"/>
                <a:cs typeface="Times New Roman" panose="02020603050405020304" pitchFamily="18" charset="0"/>
              </a:rPr>
              <a:t>bột</a:t>
            </a:r>
            <a:r>
              <a:rPr lang="en-US" sz="6500" dirty="0">
                <a:solidFill>
                  <a:srgbClr val="002060"/>
                </a:solidFill>
                <a:latin typeface="Times New Roman" panose="02020603050405020304" pitchFamily="18" charset="0"/>
                <a:cs typeface="Times New Roman" panose="02020603050405020304" pitchFamily="18" charset="0"/>
              </a:rPr>
              <a:t> </a:t>
            </a:r>
            <a:r>
              <a:rPr lang="en-US" sz="6500" dirty="0" err="1">
                <a:solidFill>
                  <a:srgbClr val="002060"/>
                </a:solidFill>
                <a:latin typeface="Times New Roman" panose="02020603050405020304" pitchFamily="18" charset="0"/>
                <a:cs typeface="Times New Roman" panose="02020603050405020304" pitchFamily="18" charset="0"/>
              </a:rPr>
              <a:t>nặn</a:t>
            </a:r>
            <a:r>
              <a:rPr lang="en-US" sz="6500" dirty="0">
                <a:solidFill>
                  <a:srgbClr val="002060"/>
                </a:solidFill>
                <a:latin typeface="Times New Roman" panose="02020603050405020304" pitchFamily="18" charset="0"/>
                <a:cs typeface="Times New Roman" panose="02020603050405020304" pitchFamily="18" charset="0"/>
              </a:rPr>
              <a:t> </a:t>
            </a:r>
            <a:r>
              <a:rPr lang="en-US" sz="6500" dirty="0" err="1">
                <a:solidFill>
                  <a:srgbClr val="002060"/>
                </a:solidFill>
                <a:latin typeface="Times New Roman" panose="02020603050405020304" pitchFamily="18" charset="0"/>
                <a:cs typeface="Times New Roman" panose="02020603050405020304" pitchFamily="18" charset="0"/>
              </a:rPr>
              <a:t>tò</a:t>
            </a:r>
            <a:r>
              <a:rPr lang="en-US" sz="6500" dirty="0">
                <a:solidFill>
                  <a:srgbClr val="002060"/>
                </a:solidFill>
                <a:latin typeface="Times New Roman" panose="02020603050405020304" pitchFamily="18" charset="0"/>
                <a:cs typeface="Times New Roman" panose="02020603050405020304" pitchFamily="18" charset="0"/>
              </a:rPr>
              <a:t> he. </a:t>
            </a:r>
          </a:p>
        </p:txBody>
      </p:sp>
    </p:spTree>
    <p:extLst>
      <p:ext uri="{BB962C8B-B14F-4D97-AF65-F5344CB8AC3E}">
        <p14:creationId xmlns:p14="http://schemas.microsoft.com/office/powerpoint/2010/main" val="37274406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V="1">
            <a:off x="-1" y="-1"/>
            <a:ext cx="6358597" cy="3784209"/>
          </a:xfr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596" y="0"/>
            <a:ext cx="5833403" cy="7877907"/>
          </a:xfrm>
          <a:prstGeom prst="rect">
            <a:avLst/>
          </a:prstGeom>
        </p:spPr>
      </p:pic>
      <p:pic>
        <p:nvPicPr>
          <p:cNvPr id="7" name="Picture 6"/>
          <p:cNvPicPr>
            <a:picLocks noChangeAspect="1"/>
          </p:cNvPicPr>
          <p:nvPr/>
        </p:nvPicPr>
        <p:blipFill>
          <a:blip r:embed="rId4"/>
          <a:stretch>
            <a:fillRect/>
          </a:stretch>
        </p:blipFill>
        <p:spPr>
          <a:xfrm>
            <a:off x="0" y="3603813"/>
            <a:ext cx="6358596" cy="3968488"/>
          </a:xfrm>
          <a:prstGeom prst="rect">
            <a:avLst/>
          </a:prstGeom>
        </p:spPr>
      </p:pic>
    </p:spTree>
    <p:extLst>
      <p:ext uri="{BB962C8B-B14F-4D97-AF65-F5344CB8AC3E}">
        <p14:creationId xmlns:p14="http://schemas.microsoft.com/office/powerpoint/2010/main" val="293574112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2350</TotalTime>
  <Words>847</Words>
  <Application>Microsoft Office PowerPoint</Application>
  <PresentationFormat>Widescreen</PresentationFormat>
  <Paragraphs>76</Paragraphs>
  <Slides>19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.VnTime</vt:lpstr>
      <vt:lpstr>Arial</vt:lpstr>
      <vt:lpstr>Calibri</vt:lpstr>
      <vt:lpstr>Calibri Light</vt:lpstr>
      <vt:lpstr>Times New Roman</vt:lpstr>
      <vt:lpstr>Office Theme</vt:lpstr>
      <vt:lpstr>PowerPoint Presentation</vt:lpstr>
      <vt:lpstr>PowerPoint Presentation</vt:lpstr>
      <vt:lpstr>III. CÁCH TIẾN HÀNH: </vt:lpstr>
      <vt:lpstr>PowerPoint Presentation</vt:lpstr>
      <vt:lpstr>2. Phương pháp và hình thức tổ chức. </vt:lpstr>
      <vt:lpstr>PowerPoint Presentation</vt:lpstr>
      <vt:lpstr>Ai giỏi kể xem chúng mình thấy gì trong đoạn video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Giáo dục:  Từ nắm bột gạo, những nghệ nhân đã tạo ra cả thế giới đầy màu sắc, với đủ loại hình thù con giống, con giáp hay các nhân vật trong phim, trong truyện cổ tích.Từ xa xưa tò he đã là một món đồ chơi tinh thần được trẻ em vô cùng yêu thích nên các con hãy trân trọng và giữ gìn sản phẩm mà các nghệ nhân đã làm ra nhé! </vt:lpstr>
      <vt:lpstr>* Hoạt động trải nghiệm :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CuongLK</dc:creator>
  <cp:lastModifiedBy>admin</cp:lastModifiedBy>
  <cp:revision>52</cp:revision>
  <dcterms:created xsi:type="dcterms:W3CDTF">2017-12-11T14:07:31Z</dcterms:created>
  <dcterms:modified xsi:type="dcterms:W3CDTF">2025-02-13T17:41:29Z</dcterms:modified>
</cp:coreProperties>
</file>