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VNI-Dom" pitchFamily="2" charset="0"/>
      <p:regular r:id="rId11"/>
    </p:embeddedFont>
    <p:embeddedFont>
      <p:font typeface="VNI-Hobo" pitchFamily="2" charset="0"/>
      <p:regular r:id="rId12"/>
    </p:embeddedFont>
    <p:embeddedFont>
      <p:font typeface="VNI-Brush" pitchFamily="2" charset="0"/>
      <p:italic r:id="rId13"/>
    </p:embeddedFont>
    <p:embeddedFont>
      <p:font typeface="Crimson Pro Semi Bold" panose="020B0604020202020204" charset="0"/>
      <p:regular r:id="rId14"/>
    </p:embeddedFont>
    <p:embeddedFont>
      <p:font typeface="Heebo" panose="020B0604020202020204" charset="-79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37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6280190" y="54840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8" name="Rectangle 7"/>
          <p:cNvSpPr/>
          <p:nvPr/>
        </p:nvSpPr>
        <p:spPr>
          <a:xfrm>
            <a:off x="5829300" y="2428715"/>
            <a:ext cx="83058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400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Hobo" pitchFamily="2" charset="0"/>
              </a:rPr>
              <a:t>Lónh</a:t>
            </a:r>
            <a:r>
              <a:rPr lang="en-US" sz="4400" spc="50" dirty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Hobo" pitchFamily="2" charset="0"/>
              </a:rPr>
              <a:t> </a:t>
            </a:r>
            <a:r>
              <a:rPr lang="en-US" sz="4400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Hobo" pitchFamily="2" charset="0"/>
              </a:rPr>
              <a:t>vöïc</a:t>
            </a:r>
            <a:r>
              <a:rPr lang="en-US" sz="4400" spc="50" dirty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Hobo" pitchFamily="2" charset="0"/>
              </a:rPr>
              <a:t> </a:t>
            </a:r>
            <a:r>
              <a:rPr lang="en-US" sz="4400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Hobo" pitchFamily="2" charset="0"/>
              </a:rPr>
              <a:t>phaùt</a:t>
            </a:r>
            <a:r>
              <a:rPr lang="en-US" sz="4400" spc="50" dirty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Hobo" pitchFamily="2" charset="0"/>
              </a:rPr>
              <a:t> </a:t>
            </a:r>
            <a:r>
              <a:rPr lang="en-US" sz="4400" spc="50" err="1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Hobo" pitchFamily="2" charset="0"/>
              </a:rPr>
              <a:t>trieån</a:t>
            </a:r>
            <a:r>
              <a:rPr lang="en-US" sz="4400" spc="5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Hobo" pitchFamily="2" charset="0"/>
              </a:rPr>
              <a:t> </a:t>
            </a:r>
            <a:r>
              <a:rPr lang="en-US" sz="4400" spc="50" smtClean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Hobo" pitchFamily="2" charset="0"/>
              </a:rPr>
              <a:t>thẩm mỹ</a:t>
            </a:r>
            <a:endParaRPr lang="en-US" sz="4400" spc="50" dirty="0">
              <a:ln w="1143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NI-Hobo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24500" y="3627649"/>
            <a:ext cx="9144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spc="50" dirty="0" err="1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Dom" pitchFamily="2" charset="0"/>
              </a:rPr>
              <a:t>Ñeà</a:t>
            </a:r>
            <a:r>
              <a:rPr lang="en-US" sz="6000" spc="50" dirty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Dom" pitchFamily="2" charset="0"/>
              </a:rPr>
              <a:t> </a:t>
            </a:r>
            <a:r>
              <a:rPr lang="en-US" sz="6000" spc="50" dirty="0" err="1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Dom" pitchFamily="2" charset="0"/>
              </a:rPr>
              <a:t>taøi</a:t>
            </a:r>
            <a:r>
              <a:rPr lang="en-US" sz="6000" spc="5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Dom" pitchFamily="2" charset="0"/>
              </a:rPr>
              <a:t>: </a:t>
            </a:r>
            <a:r>
              <a:rPr lang="en-US" sz="5400" b="1">
                <a:solidFill>
                  <a:srgbClr val="FF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Đan Nong Mốt </a:t>
            </a:r>
            <a:endParaRPr lang="en-US" sz="36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NI-Dom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04338" y="4979679"/>
            <a:ext cx="9144000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200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Brush" pitchFamily="2" charset="0"/>
              </a:rPr>
              <a:t>Giaùo</a:t>
            </a:r>
            <a:r>
              <a:rPr lang="en-US" sz="4200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200" spc="5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Brush" pitchFamily="2" charset="0"/>
              </a:rPr>
              <a:t>vieân</a:t>
            </a:r>
            <a:r>
              <a:rPr lang="en-US" sz="4200" spc="5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200" spc="5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200" spc="5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Brush" pitchFamily="2" charset="0"/>
              </a:rPr>
              <a:t>: </a:t>
            </a:r>
            <a:r>
              <a:rPr lang="en-US" sz="4200" spc="5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Vũ Thị Hải</a:t>
            </a:r>
            <a:endParaRPr lang="en-US" sz="4200" spc="5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4200" spc="5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5-6 tuổi</a:t>
            </a:r>
            <a:endParaRPr lang="en-US" sz="4200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5311775" y="140631"/>
            <a:ext cx="906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 eaLnBrk="1" hangingPunct="1"/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HƯỚNG DƯƠNG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875096"/>
            <a:ext cx="10223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77973"/>
            <a:ext cx="665809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Giới Thiệu Về Đan Nong Mốt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926913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Đan nong mốt là cách đan xen kẽ các dải giấy. Một dải ở trên, một dải ở dưới. Tạo thành một sản phẩm thú vị.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416302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6" name="Text 3"/>
          <p:cNvSpPr/>
          <p:nvPr/>
        </p:nvSpPr>
        <p:spPr>
          <a:xfrm>
            <a:off x="1530906" y="41630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Quan sát sản phẩm mẫu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4653439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Chúng ta cùng xem sản phẩm mẫu được làm bằng gì.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93790" y="549830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9" name="Text 6"/>
          <p:cNvSpPr/>
          <p:nvPr/>
        </p:nvSpPr>
        <p:spPr>
          <a:xfrm>
            <a:off x="1530906" y="54983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Giải thích thuật ngữ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1530906" y="5988725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“Nong” là đan xen. “Mốt” là một trên, một dưới.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18277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Quan Sát và Đàm Thoại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23171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Hãy cùng nhau quan sát kỹ sản phẩm đan nong mốt nhé!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3849767"/>
            <a:ext cx="3664863" cy="1162288"/>
          </a:xfrm>
          <a:prstGeom prst="roundRect">
            <a:avLst>
              <a:gd name="adj" fmla="val 2927"/>
            </a:avLst>
          </a:prstGeom>
          <a:solidFill>
            <a:srgbClr val="F2EEEE"/>
          </a:solidFill>
          <a:ln/>
        </p:spPr>
      </p:sp>
      <p:sp>
        <p:nvSpPr>
          <p:cNvPr id="6" name="Text 3"/>
          <p:cNvSpPr/>
          <p:nvPr/>
        </p:nvSpPr>
        <p:spPr>
          <a:xfrm>
            <a:off x="6507004" y="4076581"/>
            <a:ext cx="32112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Các dải giấy đan như thế nào?</a:t>
            </a:r>
            <a:endParaRPr lang="en-US" sz="2200" dirty="0"/>
          </a:p>
        </p:txBody>
      </p:sp>
      <p:sp>
        <p:nvSpPr>
          <p:cNvPr id="7" name="Shape 4"/>
          <p:cNvSpPr/>
          <p:nvPr/>
        </p:nvSpPr>
        <p:spPr>
          <a:xfrm>
            <a:off x="10171867" y="3849767"/>
            <a:ext cx="3664863" cy="1162288"/>
          </a:xfrm>
          <a:prstGeom prst="roundRect">
            <a:avLst>
              <a:gd name="adj" fmla="val 2927"/>
            </a:avLst>
          </a:prstGeom>
          <a:solidFill>
            <a:srgbClr val="F2EEEE"/>
          </a:solidFill>
          <a:ln/>
        </p:spPr>
      </p:sp>
      <p:sp>
        <p:nvSpPr>
          <p:cNvPr id="8" name="Text 5"/>
          <p:cNvSpPr/>
          <p:nvPr/>
        </p:nvSpPr>
        <p:spPr>
          <a:xfrm>
            <a:off x="10398681" y="4076581"/>
            <a:ext cx="32112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Màu sắc được sắp xếp ra sao?</a:t>
            </a:r>
            <a:endParaRPr lang="en-US" sz="2200" dirty="0"/>
          </a:p>
        </p:txBody>
      </p:sp>
      <p:sp>
        <p:nvSpPr>
          <p:cNvPr id="9" name="Shape 6"/>
          <p:cNvSpPr/>
          <p:nvPr/>
        </p:nvSpPr>
        <p:spPr>
          <a:xfrm>
            <a:off x="6280190" y="5238869"/>
            <a:ext cx="7556421" cy="807958"/>
          </a:xfrm>
          <a:prstGeom prst="roundRect">
            <a:avLst>
              <a:gd name="adj" fmla="val 4211"/>
            </a:avLst>
          </a:prstGeom>
          <a:solidFill>
            <a:srgbClr val="F2EEEE"/>
          </a:solidFill>
          <a:ln/>
        </p:spPr>
      </p:sp>
      <p:sp>
        <p:nvSpPr>
          <p:cNvPr id="10" name="Text 7"/>
          <p:cNvSpPr/>
          <p:nvPr/>
        </p:nvSpPr>
        <p:spPr>
          <a:xfrm>
            <a:off x="6507004" y="54656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Đâu là trên, đâu là dưới?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1526" y="614482"/>
            <a:ext cx="5582722" cy="697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Hướng Dẫn Thao Tác</a:t>
            </a:r>
            <a:endParaRPr lang="en-US" sz="4350" dirty="0"/>
          </a:p>
        </p:txBody>
      </p:sp>
      <p:sp>
        <p:nvSpPr>
          <p:cNvPr id="4" name="Text 1"/>
          <p:cNvSpPr/>
          <p:nvPr/>
        </p:nvSpPr>
        <p:spPr>
          <a:xfrm>
            <a:off x="781526" y="1647230"/>
            <a:ext cx="7580948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Cô sẽ hướng dẫn các con từng bước để tạo ra sản phẩm đẹp mắt.</a:t>
            </a:r>
            <a:endParaRPr lang="en-US" sz="17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526" y="2255758"/>
            <a:ext cx="1116449" cy="133981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232898" y="2479000"/>
            <a:ext cx="2791301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Chọn dải giấy</a:t>
            </a:r>
            <a:endParaRPr lang="en-US" sz="2150" dirty="0"/>
          </a:p>
        </p:txBody>
      </p:sp>
      <p:sp>
        <p:nvSpPr>
          <p:cNvPr id="7" name="Text 3"/>
          <p:cNvSpPr/>
          <p:nvPr/>
        </p:nvSpPr>
        <p:spPr>
          <a:xfrm>
            <a:off x="2232898" y="2961799"/>
            <a:ext cx="6129576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Luồn trên – dưới – trên – dưới...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526" y="3595568"/>
            <a:ext cx="1116449" cy="133981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2232898" y="3818811"/>
            <a:ext cx="2791301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Luồn dải thứ hai</a:t>
            </a:r>
            <a:endParaRPr lang="en-US" sz="2150" dirty="0"/>
          </a:p>
        </p:txBody>
      </p:sp>
      <p:sp>
        <p:nvSpPr>
          <p:cNvPr id="10" name="Text 5"/>
          <p:cNvSpPr/>
          <p:nvPr/>
        </p:nvSpPr>
        <p:spPr>
          <a:xfrm>
            <a:off x="2232898" y="4301609"/>
            <a:ext cx="6129576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Ngược lại: dưới – trên – dưới – trên...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526" y="4935379"/>
            <a:ext cx="1116449" cy="133981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2232898" y="5158621"/>
            <a:ext cx="2791301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Tiếp tục xen kẽ</a:t>
            </a:r>
            <a:endParaRPr lang="en-US" sz="2150" dirty="0"/>
          </a:p>
        </p:txBody>
      </p:sp>
      <p:sp>
        <p:nvSpPr>
          <p:cNvPr id="13" name="Text 7"/>
          <p:cNvSpPr/>
          <p:nvPr/>
        </p:nvSpPr>
        <p:spPr>
          <a:xfrm>
            <a:off x="2232898" y="5641419"/>
            <a:ext cx="6129576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Đến khi kín tấm bìa.</a:t>
            </a:r>
            <a:endParaRPr lang="en-US" sz="17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526" y="6275189"/>
            <a:ext cx="1116449" cy="1339810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2232898" y="6498431"/>
            <a:ext cx="2791301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Dán cố định</a:t>
            </a:r>
            <a:endParaRPr lang="en-US" sz="2150" dirty="0"/>
          </a:p>
        </p:txBody>
      </p:sp>
      <p:sp>
        <p:nvSpPr>
          <p:cNvPr id="16" name="Text 9"/>
          <p:cNvSpPr/>
          <p:nvPr/>
        </p:nvSpPr>
        <p:spPr>
          <a:xfrm>
            <a:off x="2232898" y="6981230"/>
            <a:ext cx="6129576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Nếu cần thiết.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7103"/>
            <a:ext cx="613660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Thực Hành Đan Nong Mốt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9951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Bây giờ đến lượt các con trổ tài khéo léo!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5443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Chọn màu sắc yêu thích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512552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Tiến hành đan nong mốt.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45443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Cô giáo quan sát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599521" y="512552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Hỗ trợ các bạn gặp khó khăn.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1270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" y="3187541"/>
            <a:ext cx="5225534" cy="653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1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Nhận Xét và Trưng Bày</a:t>
            </a:r>
            <a:endParaRPr lang="en-US" sz="4100" dirty="0"/>
          </a:p>
        </p:txBody>
      </p:sp>
      <p:sp>
        <p:nvSpPr>
          <p:cNvPr id="4" name="Text 1"/>
          <p:cNvSpPr/>
          <p:nvPr/>
        </p:nvSpPr>
        <p:spPr>
          <a:xfrm>
            <a:off x="731520" y="4154210"/>
            <a:ext cx="13167360" cy="3344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Cùng nhau chiêm ngưỡng những tác phẩm tuyệt vời!</a:t>
            </a:r>
            <a:endParaRPr lang="en-US" sz="16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" y="4760357"/>
            <a:ext cx="522446" cy="52244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462921" y="4723805"/>
            <a:ext cx="2612708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Đan đều tay</a:t>
            </a:r>
            <a:endParaRPr lang="en-US" sz="20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" y="5946338"/>
            <a:ext cx="522446" cy="52244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462921" y="5909786"/>
            <a:ext cx="2612708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Màu sắc đẹp</a:t>
            </a:r>
            <a:endParaRPr lang="en-US" sz="205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" y="7132320"/>
            <a:ext cx="522446" cy="522446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1462921" y="7095768"/>
            <a:ext cx="2612708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Sáng tạo</a:t>
            </a:r>
            <a:endParaRPr lang="en-US" sz="20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4202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Củng Cố Kiến Thức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10443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Chúng ta vừa học được kiểu đan gì vậy các con?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1743789" y="48277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Trên</a:t>
            </a:r>
            <a:endParaRPr lang="en-US" sz="22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722483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571411" y="4518065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9937790" y="36015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Dưới</a:t>
            </a:r>
            <a:endParaRPr lang="en-US" sz="22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722483"/>
            <a:ext cx="4564975" cy="456497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8170307" y="3566993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6"/>
          <p:cNvSpPr/>
          <p:nvPr/>
        </p:nvSpPr>
        <p:spPr>
          <a:xfrm>
            <a:off x="9937790" y="60540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Xen kẽ</a:t>
            </a:r>
            <a:endParaRPr lang="en-US" sz="22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722483"/>
            <a:ext cx="4564975" cy="4564975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694533" y="6293167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3</a:t>
            </a:r>
            <a:endParaRPr lang="en-US" sz="2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22742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Dặn Dò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27636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Về nhà, các con có thể xin giấy màu cũ hoặc bìa cứng để đan thêm nhé! Chúc các con luôn vui vẻ và sáng tạo!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339</Words>
  <Application>Microsoft Office PowerPoint</Application>
  <PresentationFormat>Custom</PresentationFormat>
  <Paragraphs>56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VNI-Dom</vt:lpstr>
      <vt:lpstr>VNI-Hobo</vt:lpstr>
      <vt:lpstr>VNI-Brush</vt:lpstr>
      <vt:lpstr>Crimson Pro Semi Bold</vt:lpstr>
      <vt:lpstr>Arial</vt:lpstr>
      <vt:lpstr>Times New Roman</vt:lpstr>
      <vt:lpstr>Heebo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Administrator</cp:lastModifiedBy>
  <cp:revision>2</cp:revision>
  <dcterms:created xsi:type="dcterms:W3CDTF">2025-04-17T05:43:20Z</dcterms:created>
  <dcterms:modified xsi:type="dcterms:W3CDTF">2025-04-17T09:44:13Z</dcterms:modified>
</cp:coreProperties>
</file>