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5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8" name="Rectangle 7"/>
          <p:cNvSpPr/>
          <p:nvPr/>
        </p:nvSpPr>
        <p:spPr>
          <a:xfrm>
            <a:off x="5829300" y="2123743"/>
            <a:ext cx="83058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spc="50" dirty="0" err="1">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Lónh</a:t>
            </a:r>
            <a:r>
              <a:rPr lang="en-US" sz="4400"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 </a:t>
            </a:r>
            <a:r>
              <a:rPr lang="en-US" sz="4400" spc="50" dirty="0" err="1">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vöïc</a:t>
            </a:r>
            <a:r>
              <a:rPr lang="en-US" sz="4400"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 </a:t>
            </a:r>
            <a:r>
              <a:rPr lang="en-US" sz="4400" spc="50" dirty="0" err="1">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phaùt</a:t>
            </a:r>
            <a:r>
              <a:rPr lang="en-US" sz="4400"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 </a:t>
            </a:r>
            <a:r>
              <a:rPr lang="en-US" sz="4400" spc="50" err="1">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trieån</a:t>
            </a:r>
            <a:r>
              <a:rPr lang="en-US" sz="4400" spc="5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 </a:t>
            </a:r>
            <a:r>
              <a:rPr lang="en-US" sz="4400" spc="50" smtClean="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rPr>
              <a:t>thẩm mỹ</a:t>
            </a:r>
            <a:endParaRPr lang="en-US" sz="4400"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VNI-Hobo" pitchFamily="2" charset="0"/>
            </a:endParaRPr>
          </a:p>
        </p:txBody>
      </p:sp>
      <p:sp>
        <p:nvSpPr>
          <p:cNvPr id="9" name="Rectangle 8"/>
          <p:cNvSpPr/>
          <p:nvPr/>
        </p:nvSpPr>
        <p:spPr>
          <a:xfrm>
            <a:off x="5524500" y="3627649"/>
            <a:ext cx="9144000" cy="170046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spc="50" dirty="0" err="1">
                <a:ln w="11430">
                  <a:solidFill>
                    <a:schemeClr val="tx1"/>
                  </a:solidFill>
                </a:ln>
                <a:solidFill>
                  <a:srgbClr val="7030A0"/>
                </a:solidFill>
                <a:effectLst>
                  <a:outerShdw blurRad="76200" dist="50800" dir="5400000" algn="tl" rotWithShape="0">
                    <a:srgbClr val="000000">
                      <a:alpha val="65000"/>
                    </a:srgbClr>
                  </a:outerShdw>
                </a:effectLst>
                <a:latin typeface="VNI-Dom" pitchFamily="2" charset="0"/>
              </a:rPr>
              <a:t>Ñeà</a:t>
            </a:r>
            <a:r>
              <a:rPr lang="en-US" sz="6000" spc="50" dirty="0">
                <a:ln w="11430">
                  <a:solidFill>
                    <a:schemeClr val="tx1"/>
                  </a:solidFill>
                </a:ln>
                <a:solidFill>
                  <a:srgbClr val="7030A0"/>
                </a:solidFill>
                <a:effectLst>
                  <a:outerShdw blurRad="76200" dist="50800" dir="5400000" algn="tl" rotWithShape="0">
                    <a:srgbClr val="000000">
                      <a:alpha val="65000"/>
                    </a:srgbClr>
                  </a:outerShdw>
                </a:effectLst>
                <a:latin typeface="VNI-Dom" pitchFamily="2" charset="0"/>
              </a:rPr>
              <a:t> </a:t>
            </a:r>
            <a:r>
              <a:rPr lang="en-US" sz="6000" spc="50" dirty="0" err="1">
                <a:ln w="11430">
                  <a:solidFill>
                    <a:schemeClr val="tx1"/>
                  </a:solidFill>
                </a:ln>
                <a:solidFill>
                  <a:srgbClr val="7030A0"/>
                </a:solidFill>
                <a:effectLst>
                  <a:outerShdw blurRad="76200" dist="50800" dir="5400000" algn="tl" rotWithShape="0">
                    <a:srgbClr val="000000">
                      <a:alpha val="65000"/>
                    </a:srgbClr>
                  </a:outerShdw>
                </a:effectLst>
                <a:latin typeface="VNI-Dom" pitchFamily="2" charset="0"/>
              </a:rPr>
              <a:t>taøi</a:t>
            </a:r>
            <a:r>
              <a:rPr lang="en-US" sz="6000" spc="50">
                <a:ln w="11430">
                  <a:solidFill>
                    <a:schemeClr val="tx1"/>
                  </a:solidFill>
                </a:ln>
                <a:solidFill>
                  <a:srgbClr val="7030A0"/>
                </a:solidFill>
                <a:effectLst>
                  <a:outerShdw blurRad="76200" dist="50800" dir="5400000" algn="tl" rotWithShape="0">
                    <a:srgbClr val="000000">
                      <a:alpha val="65000"/>
                    </a:srgbClr>
                  </a:outerShdw>
                </a:effectLst>
                <a:latin typeface="VNI-Dom" pitchFamily="2" charset="0"/>
              </a:rPr>
              <a:t>: </a:t>
            </a:r>
            <a:r>
              <a:rPr lang="en-US" sz="4400" b="1" kern="0" spc="-134">
                <a:solidFill>
                  <a:srgbClr val="FFFFFF"/>
                </a:solidFill>
                <a:latin typeface="Inter Bold" pitchFamily="34" charset="0"/>
                <a:ea typeface="Inter Bold" pitchFamily="34" charset="-122"/>
                <a:cs typeface="Inter Bold" pitchFamily="34" charset="-120"/>
              </a:rPr>
              <a:t>Vẽ Tranh Bảo Vệ Môi Trường</a:t>
            </a:r>
            <a:endParaRPr lang="en-US" sz="2800" b="1" spc="50" dirty="0">
              <a:ln w="11430">
                <a:solidFill>
                  <a:schemeClr val="tx1"/>
                </a:solidFill>
              </a:ln>
              <a:solidFill>
                <a:srgbClr val="7030A0"/>
              </a:solidFill>
              <a:effectLst>
                <a:outerShdw blurRad="76200" dist="50800" dir="5400000" algn="tl" rotWithShape="0">
                  <a:srgbClr val="000000">
                    <a:alpha val="65000"/>
                  </a:srgbClr>
                </a:outerShdw>
              </a:effectLst>
              <a:latin typeface="VNI-Dom" pitchFamily="2" charset="0"/>
            </a:endParaRPr>
          </a:p>
        </p:txBody>
      </p:sp>
      <p:sp>
        <p:nvSpPr>
          <p:cNvPr id="10" name="Rectangle 9"/>
          <p:cNvSpPr/>
          <p:nvPr/>
        </p:nvSpPr>
        <p:spPr>
          <a:xfrm>
            <a:off x="5524500" y="5844548"/>
            <a:ext cx="9144000" cy="138499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200" spc="50" dirty="0" err="1">
                <a:ln w="11430"/>
                <a:solidFill>
                  <a:srgbClr val="0070C0"/>
                </a:solidFill>
                <a:effectLst>
                  <a:outerShdw blurRad="76200" dist="50800" dir="5400000" algn="tl" rotWithShape="0">
                    <a:srgbClr val="000000">
                      <a:alpha val="65000"/>
                    </a:srgbClr>
                  </a:outerShdw>
                </a:effectLst>
                <a:latin typeface="VNI-Brush" pitchFamily="2" charset="0"/>
              </a:rPr>
              <a:t>Giaùo</a:t>
            </a:r>
            <a:r>
              <a:rPr lang="en-US" sz="4200" spc="50" dirty="0">
                <a:ln w="11430"/>
                <a:solidFill>
                  <a:srgbClr val="0070C0"/>
                </a:solidFill>
                <a:effectLst>
                  <a:outerShdw blurRad="76200" dist="50800" dir="5400000" algn="tl" rotWithShape="0">
                    <a:srgbClr val="000000">
                      <a:alpha val="65000"/>
                    </a:srgbClr>
                  </a:outerShdw>
                </a:effectLst>
                <a:latin typeface="VNI-Brush" pitchFamily="2" charset="0"/>
              </a:rPr>
              <a:t> </a:t>
            </a:r>
            <a:r>
              <a:rPr lang="en-US" sz="4200" spc="50" err="1">
                <a:ln w="11430"/>
                <a:solidFill>
                  <a:srgbClr val="0070C0"/>
                </a:solidFill>
                <a:effectLst>
                  <a:outerShdw blurRad="76200" dist="50800" dir="5400000" algn="tl" rotWithShape="0">
                    <a:srgbClr val="000000">
                      <a:alpha val="65000"/>
                    </a:srgbClr>
                  </a:outerShdw>
                </a:effectLst>
                <a:latin typeface="VNI-Brush" pitchFamily="2" charset="0"/>
              </a:rPr>
              <a:t>vieân</a:t>
            </a:r>
            <a:r>
              <a:rPr lang="en-US" sz="4200" spc="50">
                <a:ln w="11430"/>
                <a:solidFill>
                  <a:srgbClr val="0070C0"/>
                </a:solidFill>
                <a:effectLst>
                  <a:outerShdw blurRad="76200" dist="50800" dir="5400000" algn="tl" rotWithShape="0">
                    <a:srgbClr val="000000">
                      <a:alpha val="65000"/>
                    </a:srgbClr>
                  </a:outerShdw>
                </a:effectLst>
                <a:latin typeface="VNI-Brush" pitchFamily="2" charset="0"/>
              </a:rPr>
              <a:t> </a:t>
            </a:r>
            <a:r>
              <a:rPr lang="en-US" sz="4200" spc="50">
                <a:ln w="11430"/>
                <a:solidFill>
                  <a:srgbClr val="0070C0"/>
                </a:solidFill>
                <a:effectLst>
                  <a:outerShdw blurRad="76200" dist="50800" dir="5400000" algn="tl" rotWithShape="0">
                    <a:srgbClr val="000000">
                      <a:alpha val="65000"/>
                    </a:srgbClr>
                  </a:outerShdw>
                </a:effectLst>
                <a:latin typeface="VNI-Brush" pitchFamily="2" charset="0"/>
              </a:rPr>
              <a:t> </a:t>
            </a:r>
            <a:r>
              <a:rPr lang="en-US" sz="4200" spc="50">
                <a:ln w="11430"/>
                <a:solidFill>
                  <a:srgbClr val="0070C0"/>
                </a:solidFill>
                <a:effectLst>
                  <a:outerShdw blurRad="76200" dist="50800" dir="5400000" algn="tl" rotWithShape="0">
                    <a:srgbClr val="000000">
                      <a:alpha val="65000"/>
                    </a:srgbClr>
                  </a:outerShdw>
                </a:effectLst>
                <a:latin typeface="VNI-Brush" pitchFamily="2" charset="0"/>
              </a:rPr>
              <a:t>: </a:t>
            </a:r>
            <a:r>
              <a:rPr lang="en-US" sz="4200" spc="50" smtClean="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Vũ Thị Hải</a:t>
            </a:r>
            <a:endParaRPr lang="en-US" sz="4200" spc="5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en-US" sz="4200" spc="5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Lứa tuổi: 5-6 tuổi</a:t>
            </a:r>
            <a:endParaRPr lang="en-US" sz="4200"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1" name="TextBox 8"/>
          <p:cNvSpPr txBox="1">
            <a:spLocks noChangeArrowheads="1"/>
          </p:cNvSpPr>
          <p:nvPr/>
        </p:nvSpPr>
        <p:spPr bwMode="auto">
          <a:xfrm>
            <a:off x="5311775" y="140631"/>
            <a:ext cx="906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0" b="1">
                <a:solidFill>
                  <a:srgbClr val="FF3300"/>
                </a:solidFill>
                <a:latin typeface="Arial" panose="020B0604020202020204" pitchFamily="34" charset="0"/>
                <a:cs typeface="Arial" panose="020B0604020202020204" pitchFamily="34" charset="0"/>
              </a:defRPr>
            </a:lvl1pPr>
            <a:lvl2pPr marL="742950" indent="-285750">
              <a:defRPr sz="12000" b="1">
                <a:solidFill>
                  <a:srgbClr val="FF3300"/>
                </a:solidFill>
                <a:latin typeface="Arial" panose="020B0604020202020204" pitchFamily="34" charset="0"/>
                <a:cs typeface="Arial" panose="020B0604020202020204" pitchFamily="34" charset="0"/>
              </a:defRPr>
            </a:lvl2pPr>
            <a:lvl3pPr marL="1143000" indent="-228600">
              <a:defRPr sz="12000" b="1">
                <a:solidFill>
                  <a:srgbClr val="FF3300"/>
                </a:solidFill>
                <a:latin typeface="Arial" panose="020B0604020202020204" pitchFamily="34" charset="0"/>
                <a:cs typeface="Arial" panose="020B0604020202020204" pitchFamily="34" charset="0"/>
              </a:defRPr>
            </a:lvl3pPr>
            <a:lvl4pPr marL="1600200" indent="-228600">
              <a:defRPr sz="12000" b="1">
                <a:solidFill>
                  <a:srgbClr val="FF3300"/>
                </a:solidFill>
                <a:latin typeface="Arial" panose="020B0604020202020204" pitchFamily="34" charset="0"/>
                <a:cs typeface="Arial" panose="020B0604020202020204" pitchFamily="34" charset="0"/>
              </a:defRPr>
            </a:lvl4pPr>
            <a:lvl5pPr marL="2057400" indent="-228600">
              <a:defRPr sz="12000" b="1">
                <a:solidFill>
                  <a:srgbClr val="FF33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0" b="1">
                <a:solidFill>
                  <a:srgbClr val="FF33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0" b="1">
                <a:solidFill>
                  <a:srgbClr val="FF33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0" b="1">
                <a:solidFill>
                  <a:srgbClr val="FF33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0" b="1">
                <a:solidFill>
                  <a:srgbClr val="FF3300"/>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Times New Roman" panose="02020603050405020304" pitchFamily="18" charset="0"/>
                <a:cs typeface="Times New Roman" panose="02020603050405020304" pitchFamily="18" charset="0"/>
              </a:rPr>
              <a:t>UỶ BAN NHÂN DÂN QUẬN LONG BIÊN</a:t>
            </a:r>
          </a:p>
          <a:p>
            <a:pPr algn="ctr" eaLnBrk="1" hangingPunct="1"/>
            <a:r>
              <a:rPr lang="en-US" altLang="en-US" sz="2000">
                <a:solidFill>
                  <a:srgbClr val="FF0000"/>
                </a:solidFill>
                <a:latin typeface="Times New Roman" panose="02020603050405020304" pitchFamily="18" charset="0"/>
                <a:cs typeface="Times New Roman" panose="02020603050405020304" pitchFamily="18" charset="0"/>
              </a:rPr>
              <a:t>TRƯỜNG MN HOA HƯỚNG DƯƠNG</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875096"/>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15070"/>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Môi Trường Quanh Bé</a:t>
            </a:r>
            <a:endParaRPr lang="en-US" sz="4450" dirty="0"/>
          </a:p>
        </p:txBody>
      </p:sp>
      <p:sp>
        <p:nvSpPr>
          <p:cNvPr id="4" name="Text 1"/>
          <p:cNvSpPr/>
          <p:nvPr/>
        </p:nvSpPr>
        <p:spPr>
          <a:xfrm>
            <a:off x="793790" y="2564011"/>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Các con có biết môi trường là gì không? Môi trường là mọi thứ xung quanh chúng ta. Đó là cây xanh, dòng sông, bầu trời và cả ngôi nhà của chúng mình nữa.</a:t>
            </a:r>
            <a:endParaRPr lang="en-US" sz="1750" dirty="0"/>
          </a:p>
        </p:txBody>
      </p:sp>
      <p:sp>
        <p:nvSpPr>
          <p:cNvPr id="5" name="Shape 2"/>
          <p:cNvSpPr/>
          <p:nvPr/>
        </p:nvSpPr>
        <p:spPr>
          <a:xfrm>
            <a:off x="793790" y="4163020"/>
            <a:ext cx="510302" cy="510302"/>
          </a:xfrm>
          <a:prstGeom prst="roundRect">
            <a:avLst>
              <a:gd name="adj" fmla="val 18669"/>
            </a:avLst>
          </a:prstGeom>
          <a:solidFill>
            <a:srgbClr val="110080"/>
          </a:solidFill>
          <a:ln w="7620">
            <a:solidFill>
              <a:srgbClr val="2A1999"/>
            </a:solidFill>
            <a:prstDash val="solid"/>
          </a:ln>
        </p:spPr>
      </p:sp>
      <p:pic>
        <p:nvPicPr>
          <p:cNvPr id="6" name="Image 1" descr="preencoded.png"/>
          <p:cNvPicPr>
            <a:picLocks noChangeAspect="1"/>
          </p:cNvPicPr>
          <p:nvPr/>
        </p:nvPicPr>
        <p:blipFill>
          <a:blip r:embed="rId4"/>
          <a:stretch>
            <a:fillRect/>
          </a:stretch>
        </p:blipFill>
        <p:spPr>
          <a:xfrm>
            <a:off x="878860" y="4205526"/>
            <a:ext cx="340162" cy="425291"/>
          </a:xfrm>
          <a:prstGeom prst="rect">
            <a:avLst/>
          </a:prstGeom>
        </p:spPr>
      </p:pic>
      <p:sp>
        <p:nvSpPr>
          <p:cNvPr id="7" name="Text 3"/>
          <p:cNvSpPr/>
          <p:nvPr/>
        </p:nvSpPr>
        <p:spPr>
          <a:xfrm>
            <a:off x="1530906" y="4163020"/>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Cây Xanh</a:t>
            </a:r>
            <a:endParaRPr lang="en-US" sz="2200" dirty="0"/>
          </a:p>
        </p:txBody>
      </p:sp>
      <p:sp>
        <p:nvSpPr>
          <p:cNvPr id="8" name="Text 4"/>
          <p:cNvSpPr/>
          <p:nvPr/>
        </p:nvSpPr>
        <p:spPr>
          <a:xfrm>
            <a:off x="1530906" y="4653439"/>
            <a:ext cx="2927747"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Cây xanh giúp không khí trong lành.</a:t>
            </a:r>
            <a:endParaRPr lang="en-US" sz="1750" dirty="0"/>
          </a:p>
        </p:txBody>
      </p:sp>
      <p:sp>
        <p:nvSpPr>
          <p:cNvPr id="9" name="Shape 5"/>
          <p:cNvSpPr/>
          <p:nvPr/>
        </p:nvSpPr>
        <p:spPr>
          <a:xfrm>
            <a:off x="4685467" y="4163020"/>
            <a:ext cx="510302" cy="510302"/>
          </a:xfrm>
          <a:prstGeom prst="roundRect">
            <a:avLst>
              <a:gd name="adj" fmla="val 18669"/>
            </a:avLst>
          </a:prstGeom>
          <a:solidFill>
            <a:srgbClr val="110080"/>
          </a:solidFill>
          <a:ln w="7620">
            <a:solidFill>
              <a:srgbClr val="2A1999"/>
            </a:solidFill>
            <a:prstDash val="solid"/>
          </a:ln>
        </p:spPr>
      </p:sp>
      <p:pic>
        <p:nvPicPr>
          <p:cNvPr id="10" name="Image 2" descr="preencoded.png"/>
          <p:cNvPicPr>
            <a:picLocks noChangeAspect="1"/>
          </p:cNvPicPr>
          <p:nvPr/>
        </p:nvPicPr>
        <p:blipFill>
          <a:blip r:embed="rId5"/>
          <a:stretch>
            <a:fillRect/>
          </a:stretch>
        </p:blipFill>
        <p:spPr>
          <a:xfrm>
            <a:off x="4770537" y="4205526"/>
            <a:ext cx="340162" cy="425291"/>
          </a:xfrm>
          <a:prstGeom prst="rect">
            <a:avLst/>
          </a:prstGeom>
        </p:spPr>
      </p:pic>
      <p:sp>
        <p:nvSpPr>
          <p:cNvPr id="11" name="Text 6"/>
          <p:cNvSpPr/>
          <p:nvPr/>
        </p:nvSpPr>
        <p:spPr>
          <a:xfrm>
            <a:off x="5422583" y="4163020"/>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Nước Sạch</a:t>
            </a:r>
            <a:endParaRPr lang="en-US" sz="2200" dirty="0"/>
          </a:p>
        </p:txBody>
      </p:sp>
      <p:sp>
        <p:nvSpPr>
          <p:cNvPr id="12" name="Text 7"/>
          <p:cNvSpPr/>
          <p:nvPr/>
        </p:nvSpPr>
        <p:spPr>
          <a:xfrm>
            <a:off x="5422583" y="4653439"/>
            <a:ext cx="2927747"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Nước sạch cho chúng ta uống và sinh hoạt.</a:t>
            </a:r>
            <a:endParaRPr lang="en-US" sz="1750" dirty="0"/>
          </a:p>
        </p:txBody>
      </p:sp>
      <p:sp>
        <p:nvSpPr>
          <p:cNvPr id="13" name="Shape 8"/>
          <p:cNvSpPr/>
          <p:nvPr/>
        </p:nvSpPr>
        <p:spPr>
          <a:xfrm>
            <a:off x="793790" y="5861209"/>
            <a:ext cx="510302" cy="510302"/>
          </a:xfrm>
          <a:prstGeom prst="roundRect">
            <a:avLst>
              <a:gd name="adj" fmla="val 18669"/>
            </a:avLst>
          </a:prstGeom>
          <a:solidFill>
            <a:srgbClr val="110080"/>
          </a:solidFill>
          <a:ln w="7620">
            <a:solidFill>
              <a:srgbClr val="2A1999"/>
            </a:solidFill>
            <a:prstDash val="solid"/>
          </a:ln>
        </p:spPr>
      </p:sp>
      <p:pic>
        <p:nvPicPr>
          <p:cNvPr id="14" name="Image 3" descr="preencoded.png"/>
          <p:cNvPicPr>
            <a:picLocks noChangeAspect="1"/>
          </p:cNvPicPr>
          <p:nvPr/>
        </p:nvPicPr>
        <p:blipFill>
          <a:blip r:embed="rId6"/>
          <a:stretch>
            <a:fillRect/>
          </a:stretch>
        </p:blipFill>
        <p:spPr>
          <a:xfrm>
            <a:off x="878860" y="5903714"/>
            <a:ext cx="340162" cy="425291"/>
          </a:xfrm>
          <a:prstGeom prst="rect">
            <a:avLst/>
          </a:prstGeom>
        </p:spPr>
      </p:pic>
      <p:sp>
        <p:nvSpPr>
          <p:cNvPr id="15" name="Text 9"/>
          <p:cNvSpPr/>
          <p:nvPr/>
        </p:nvSpPr>
        <p:spPr>
          <a:xfrm>
            <a:off x="1530906" y="586120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Ánh Nắng</a:t>
            </a:r>
            <a:endParaRPr lang="en-US" sz="2200" dirty="0"/>
          </a:p>
        </p:txBody>
      </p:sp>
      <p:sp>
        <p:nvSpPr>
          <p:cNvPr id="16" name="Text 10"/>
          <p:cNvSpPr/>
          <p:nvPr/>
        </p:nvSpPr>
        <p:spPr>
          <a:xfrm>
            <a:off x="1530906" y="6351627"/>
            <a:ext cx="681930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Ánh nắng giúp cây cối lớn lên.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537103"/>
            <a:ext cx="8142327"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Vì Sao Cần Bảo Vệ Môi Trường?</a:t>
            </a:r>
            <a:endParaRPr lang="en-US" sz="4450" dirty="0"/>
          </a:p>
        </p:txBody>
      </p:sp>
      <p:sp>
        <p:nvSpPr>
          <p:cNvPr id="3" name="Text 1"/>
          <p:cNvSpPr/>
          <p:nvPr/>
        </p:nvSpPr>
        <p:spPr>
          <a:xfrm>
            <a:off x="793790" y="3699510"/>
            <a:ext cx="13042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Nếu môi trường bị ô nhiễm thì sao? Chúng ta sẽ không có không khí sạch để thở. Các loài vật cũng sẽ không có nơi để sống.</a:t>
            </a:r>
            <a:endParaRPr lang="en-US" sz="1750" dirty="0"/>
          </a:p>
        </p:txBody>
      </p:sp>
      <p:sp>
        <p:nvSpPr>
          <p:cNvPr id="4" name="Text 2"/>
          <p:cNvSpPr/>
          <p:nvPr/>
        </p:nvSpPr>
        <p:spPr>
          <a:xfrm>
            <a:off x="793790" y="454437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FFFFFF"/>
                </a:solidFill>
                <a:latin typeface="Inter Bold" pitchFamily="34" charset="0"/>
                <a:ea typeface="Inter Bold" pitchFamily="34" charset="-122"/>
                <a:cs typeface="Inter Bold" pitchFamily="34" charset="-120"/>
              </a:rPr>
              <a:t>Ô nhiễm không khí</a:t>
            </a:r>
            <a:endParaRPr lang="en-US" sz="2200" dirty="0"/>
          </a:p>
        </p:txBody>
      </p:sp>
      <p:sp>
        <p:nvSpPr>
          <p:cNvPr id="5" name="Text 3"/>
          <p:cNvSpPr/>
          <p:nvPr/>
        </p:nvSpPr>
        <p:spPr>
          <a:xfrm>
            <a:off x="793790" y="5125522"/>
            <a:ext cx="624470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Gây bệnh cho con người.</a:t>
            </a:r>
            <a:endParaRPr lang="en-US" sz="1750" dirty="0"/>
          </a:p>
        </p:txBody>
      </p:sp>
      <p:sp>
        <p:nvSpPr>
          <p:cNvPr id="6" name="Text 4"/>
          <p:cNvSpPr/>
          <p:nvPr/>
        </p:nvSpPr>
        <p:spPr>
          <a:xfrm>
            <a:off x="7599521" y="454437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FFFFFF"/>
                </a:solidFill>
                <a:latin typeface="Inter Bold" pitchFamily="34" charset="0"/>
                <a:ea typeface="Inter Bold" pitchFamily="34" charset="-122"/>
                <a:cs typeface="Inter Bold" pitchFamily="34" charset="-120"/>
              </a:rPr>
              <a:t>Ô nhiễm nguồn nước</a:t>
            </a:r>
            <a:endParaRPr lang="en-US" sz="2200" dirty="0"/>
          </a:p>
        </p:txBody>
      </p:sp>
      <p:sp>
        <p:nvSpPr>
          <p:cNvPr id="7" name="Text 5"/>
          <p:cNvSpPr/>
          <p:nvPr/>
        </p:nvSpPr>
        <p:spPr>
          <a:xfrm>
            <a:off x="7599521" y="5125522"/>
            <a:ext cx="624470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Làm chết các loài sinh vật.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64256"/>
            <a:ext cx="7543324"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Hành Động Nhỏ, Ý Nghĩa Lớn</a:t>
            </a:r>
            <a:endParaRPr lang="en-US" sz="4450" dirty="0"/>
          </a:p>
        </p:txBody>
      </p:sp>
      <p:sp>
        <p:nvSpPr>
          <p:cNvPr id="4" name="Text 1"/>
          <p:cNvSpPr/>
          <p:nvPr/>
        </p:nvSpPr>
        <p:spPr>
          <a:xfrm>
            <a:off x="793790" y="2713196"/>
            <a:ext cx="75564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Các bạn nhỏ trong tranh đang làm gì? Các bạn đang nhặt rác, trồng cây. Những hành động này rất có ích cho môi trường.</a:t>
            </a:r>
            <a:endParaRPr lang="en-US" sz="1750" dirty="0"/>
          </a:p>
        </p:txBody>
      </p:sp>
      <p:sp>
        <p:nvSpPr>
          <p:cNvPr id="5" name="Shape 2"/>
          <p:cNvSpPr/>
          <p:nvPr/>
        </p:nvSpPr>
        <p:spPr>
          <a:xfrm>
            <a:off x="793790" y="3694152"/>
            <a:ext cx="3664863" cy="1322189"/>
          </a:xfrm>
          <a:prstGeom prst="roundRect">
            <a:avLst>
              <a:gd name="adj" fmla="val 7205"/>
            </a:avLst>
          </a:prstGeom>
          <a:solidFill>
            <a:srgbClr val="110080"/>
          </a:solidFill>
          <a:ln w="7620">
            <a:solidFill>
              <a:srgbClr val="2A1999"/>
            </a:solidFill>
            <a:prstDash val="solid"/>
          </a:ln>
        </p:spPr>
      </p:sp>
      <p:sp>
        <p:nvSpPr>
          <p:cNvPr id="6" name="Text 3"/>
          <p:cNvSpPr/>
          <p:nvPr/>
        </p:nvSpPr>
        <p:spPr>
          <a:xfrm>
            <a:off x="1028224" y="3928586"/>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Trồng cây xanh</a:t>
            </a:r>
            <a:endParaRPr lang="en-US" sz="2200" dirty="0"/>
          </a:p>
        </p:txBody>
      </p:sp>
      <p:sp>
        <p:nvSpPr>
          <p:cNvPr id="7" name="Text 4"/>
          <p:cNvSpPr/>
          <p:nvPr/>
        </p:nvSpPr>
        <p:spPr>
          <a:xfrm>
            <a:off x="1028224" y="4419005"/>
            <a:ext cx="319599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Giúp không khí trong lành hơn.</a:t>
            </a:r>
            <a:endParaRPr lang="en-US" sz="1750" dirty="0"/>
          </a:p>
        </p:txBody>
      </p:sp>
      <p:sp>
        <p:nvSpPr>
          <p:cNvPr id="8" name="Shape 5"/>
          <p:cNvSpPr/>
          <p:nvPr/>
        </p:nvSpPr>
        <p:spPr>
          <a:xfrm>
            <a:off x="4685467" y="3694152"/>
            <a:ext cx="3664863" cy="1322189"/>
          </a:xfrm>
          <a:prstGeom prst="roundRect">
            <a:avLst>
              <a:gd name="adj" fmla="val 7205"/>
            </a:avLst>
          </a:prstGeom>
          <a:solidFill>
            <a:srgbClr val="110080"/>
          </a:solidFill>
          <a:ln w="7620">
            <a:solidFill>
              <a:srgbClr val="2A1999"/>
            </a:solidFill>
            <a:prstDash val="solid"/>
          </a:ln>
        </p:spPr>
      </p:sp>
      <p:sp>
        <p:nvSpPr>
          <p:cNvPr id="9" name="Text 6"/>
          <p:cNvSpPr/>
          <p:nvPr/>
        </p:nvSpPr>
        <p:spPr>
          <a:xfrm>
            <a:off x="4919901" y="3928586"/>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Nhặt rác</a:t>
            </a:r>
            <a:endParaRPr lang="en-US" sz="2200" dirty="0"/>
          </a:p>
        </p:txBody>
      </p:sp>
      <p:sp>
        <p:nvSpPr>
          <p:cNvPr id="10" name="Text 7"/>
          <p:cNvSpPr/>
          <p:nvPr/>
        </p:nvSpPr>
        <p:spPr>
          <a:xfrm>
            <a:off x="4919901" y="4419005"/>
            <a:ext cx="319599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Giữ gìn môi trường sạch đẹp.</a:t>
            </a:r>
            <a:endParaRPr lang="en-US" sz="1750" dirty="0"/>
          </a:p>
        </p:txBody>
      </p:sp>
      <p:sp>
        <p:nvSpPr>
          <p:cNvPr id="11" name="Shape 8"/>
          <p:cNvSpPr/>
          <p:nvPr/>
        </p:nvSpPr>
        <p:spPr>
          <a:xfrm>
            <a:off x="793790" y="5243155"/>
            <a:ext cx="7556421" cy="1322189"/>
          </a:xfrm>
          <a:prstGeom prst="roundRect">
            <a:avLst>
              <a:gd name="adj" fmla="val 7205"/>
            </a:avLst>
          </a:prstGeom>
          <a:solidFill>
            <a:srgbClr val="110080"/>
          </a:solidFill>
          <a:ln w="7620">
            <a:solidFill>
              <a:srgbClr val="2A1999"/>
            </a:solidFill>
            <a:prstDash val="solid"/>
          </a:ln>
        </p:spPr>
      </p:sp>
      <p:sp>
        <p:nvSpPr>
          <p:cNvPr id="12" name="Text 9"/>
          <p:cNvSpPr/>
          <p:nvPr/>
        </p:nvSpPr>
        <p:spPr>
          <a:xfrm>
            <a:off x="1028224" y="547758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Vứt rác đúng nơi</a:t>
            </a:r>
            <a:endParaRPr lang="en-US" sz="2200" dirty="0"/>
          </a:p>
        </p:txBody>
      </p:sp>
      <p:sp>
        <p:nvSpPr>
          <p:cNvPr id="13" name="Text 10"/>
          <p:cNvSpPr/>
          <p:nvPr/>
        </p:nvSpPr>
        <p:spPr>
          <a:xfrm>
            <a:off x="1028224" y="5968008"/>
            <a:ext cx="7087553"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Không gây ô nhiễm môi trường.</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73749"/>
          </a:xfrm>
          <a:prstGeom prst="rect">
            <a:avLst/>
          </a:prstGeom>
        </p:spPr>
      </p:pic>
      <p:sp>
        <p:nvSpPr>
          <p:cNvPr id="3" name="Text 0"/>
          <p:cNvSpPr/>
          <p:nvPr/>
        </p:nvSpPr>
        <p:spPr>
          <a:xfrm>
            <a:off x="664607" y="2895957"/>
            <a:ext cx="4747498" cy="593288"/>
          </a:xfrm>
          <a:prstGeom prst="rect">
            <a:avLst/>
          </a:prstGeom>
          <a:noFill/>
          <a:ln/>
        </p:spPr>
        <p:txBody>
          <a:bodyPr wrap="none" lIns="0" tIns="0" rIns="0" bIns="0" rtlCol="0" anchor="t"/>
          <a:lstStyle/>
          <a:p>
            <a:pPr marL="0" indent="0" algn="l">
              <a:lnSpc>
                <a:spcPts val="4650"/>
              </a:lnSpc>
              <a:buNone/>
            </a:pPr>
            <a:r>
              <a:rPr lang="en-US" sz="3700" b="1" kern="0" spc="-112" dirty="0">
                <a:solidFill>
                  <a:srgbClr val="FFFFFF"/>
                </a:solidFill>
                <a:latin typeface="Inter Bold" pitchFamily="34" charset="0"/>
                <a:ea typeface="Inter Bold" pitchFamily="34" charset="-122"/>
                <a:cs typeface="Inter Bold" pitchFamily="34" charset="-120"/>
              </a:rPr>
              <a:t>Cùng Nhau Vẽ Tranh!</a:t>
            </a:r>
            <a:endParaRPr lang="en-US" sz="3700" dirty="0"/>
          </a:p>
        </p:txBody>
      </p:sp>
      <p:sp>
        <p:nvSpPr>
          <p:cNvPr id="4" name="Text 1"/>
          <p:cNvSpPr/>
          <p:nvPr/>
        </p:nvSpPr>
        <p:spPr>
          <a:xfrm>
            <a:off x="664607" y="3774043"/>
            <a:ext cx="13301186" cy="303848"/>
          </a:xfrm>
          <a:prstGeom prst="rect">
            <a:avLst/>
          </a:prstGeom>
          <a:noFill/>
          <a:ln/>
        </p:spPr>
        <p:txBody>
          <a:bodyPr wrap="none" lIns="0" tIns="0" rIns="0" bIns="0" rtlCol="0" anchor="t"/>
          <a:lstStyle/>
          <a:p>
            <a:pPr marL="0" indent="0" algn="l">
              <a:lnSpc>
                <a:spcPts val="2350"/>
              </a:lnSpc>
              <a:buNone/>
            </a:pPr>
            <a:r>
              <a:rPr lang="en-US" sz="1450" kern="0" spc="-30" dirty="0">
                <a:solidFill>
                  <a:srgbClr val="E5E0DF"/>
                </a:solidFill>
                <a:latin typeface="Inter" pitchFamily="34" charset="0"/>
                <a:ea typeface="Inter" pitchFamily="34" charset="-122"/>
                <a:cs typeface="Inter" pitchFamily="34" charset="-120"/>
              </a:rPr>
              <a:t>Hôm nay, chúng ta sẽ cùng nhau vẽ tranh. Hãy vẽ những hành động mà các con muốn làm để bảo vệ môi trường nhé!</a:t>
            </a:r>
            <a:endParaRPr lang="en-US" sz="1450" dirty="0"/>
          </a:p>
        </p:txBody>
      </p:sp>
      <p:pic>
        <p:nvPicPr>
          <p:cNvPr id="5" name="Image 1" descr="preencoded.png"/>
          <p:cNvPicPr>
            <a:picLocks noChangeAspect="1"/>
          </p:cNvPicPr>
          <p:nvPr/>
        </p:nvPicPr>
        <p:blipFill>
          <a:blip r:embed="rId4"/>
          <a:stretch>
            <a:fillRect/>
          </a:stretch>
        </p:blipFill>
        <p:spPr>
          <a:xfrm>
            <a:off x="664607" y="4291489"/>
            <a:ext cx="949404" cy="1139309"/>
          </a:xfrm>
          <a:prstGeom prst="rect">
            <a:avLst/>
          </a:prstGeom>
        </p:spPr>
      </p:pic>
      <p:sp>
        <p:nvSpPr>
          <p:cNvPr id="6" name="Text 2"/>
          <p:cNvSpPr/>
          <p:nvPr/>
        </p:nvSpPr>
        <p:spPr>
          <a:xfrm>
            <a:off x="1898809" y="4481274"/>
            <a:ext cx="2373749" cy="296704"/>
          </a:xfrm>
          <a:prstGeom prst="rect">
            <a:avLst/>
          </a:prstGeom>
          <a:noFill/>
          <a:ln/>
        </p:spPr>
        <p:txBody>
          <a:bodyPr wrap="none" lIns="0" tIns="0" rIns="0" bIns="0" rtlCol="0" anchor="t"/>
          <a:lstStyle/>
          <a:p>
            <a:pPr marL="0" indent="0" algn="l">
              <a:lnSpc>
                <a:spcPts val="2300"/>
              </a:lnSpc>
              <a:buNone/>
            </a:pPr>
            <a:r>
              <a:rPr lang="en-US" sz="1850" b="1" kern="0" spc="-56" dirty="0">
                <a:solidFill>
                  <a:srgbClr val="E5E0DF"/>
                </a:solidFill>
                <a:latin typeface="Inter Bold" pitchFamily="34" charset="0"/>
                <a:ea typeface="Inter Bold" pitchFamily="34" charset="-122"/>
                <a:cs typeface="Inter Bold" pitchFamily="34" charset="-120"/>
              </a:rPr>
              <a:t>Vẽ người</a:t>
            </a:r>
            <a:endParaRPr lang="en-US" sz="1850" dirty="0"/>
          </a:p>
        </p:txBody>
      </p:sp>
      <p:sp>
        <p:nvSpPr>
          <p:cNvPr id="7" name="Text 3"/>
          <p:cNvSpPr/>
          <p:nvPr/>
        </p:nvSpPr>
        <p:spPr>
          <a:xfrm>
            <a:off x="1898809" y="4891802"/>
            <a:ext cx="12066984" cy="303848"/>
          </a:xfrm>
          <a:prstGeom prst="rect">
            <a:avLst/>
          </a:prstGeom>
          <a:noFill/>
          <a:ln/>
        </p:spPr>
        <p:txBody>
          <a:bodyPr wrap="none" lIns="0" tIns="0" rIns="0" bIns="0" rtlCol="0" anchor="t"/>
          <a:lstStyle/>
          <a:p>
            <a:pPr marL="0" indent="0" algn="l">
              <a:lnSpc>
                <a:spcPts val="2350"/>
              </a:lnSpc>
              <a:buNone/>
            </a:pPr>
            <a:r>
              <a:rPr lang="en-US" sz="1450" kern="0" spc="-30" dirty="0">
                <a:solidFill>
                  <a:srgbClr val="E5E0DF"/>
                </a:solidFill>
                <a:latin typeface="Inter" pitchFamily="34" charset="0"/>
                <a:ea typeface="Inter" pitchFamily="34" charset="-122"/>
                <a:cs typeface="Inter" pitchFamily="34" charset="-120"/>
              </a:rPr>
              <a:t>Bạn nhỏ, cô chú công nhân, bố mẹ.</a:t>
            </a:r>
            <a:endParaRPr lang="en-US" sz="1450" dirty="0"/>
          </a:p>
        </p:txBody>
      </p:sp>
      <p:pic>
        <p:nvPicPr>
          <p:cNvPr id="8" name="Image 2" descr="preencoded.png"/>
          <p:cNvPicPr>
            <a:picLocks noChangeAspect="1"/>
          </p:cNvPicPr>
          <p:nvPr/>
        </p:nvPicPr>
        <p:blipFill>
          <a:blip r:embed="rId5"/>
          <a:stretch>
            <a:fillRect/>
          </a:stretch>
        </p:blipFill>
        <p:spPr>
          <a:xfrm>
            <a:off x="664607" y="5430798"/>
            <a:ext cx="949404" cy="1139309"/>
          </a:xfrm>
          <a:prstGeom prst="rect">
            <a:avLst/>
          </a:prstGeom>
        </p:spPr>
      </p:pic>
      <p:sp>
        <p:nvSpPr>
          <p:cNvPr id="9" name="Text 4"/>
          <p:cNvSpPr/>
          <p:nvPr/>
        </p:nvSpPr>
        <p:spPr>
          <a:xfrm>
            <a:off x="1898809" y="5620583"/>
            <a:ext cx="2373749" cy="296704"/>
          </a:xfrm>
          <a:prstGeom prst="rect">
            <a:avLst/>
          </a:prstGeom>
          <a:noFill/>
          <a:ln/>
        </p:spPr>
        <p:txBody>
          <a:bodyPr wrap="none" lIns="0" tIns="0" rIns="0" bIns="0" rtlCol="0" anchor="t"/>
          <a:lstStyle/>
          <a:p>
            <a:pPr marL="0" indent="0" algn="l">
              <a:lnSpc>
                <a:spcPts val="2300"/>
              </a:lnSpc>
              <a:buNone/>
            </a:pPr>
            <a:r>
              <a:rPr lang="en-US" sz="1850" b="1" kern="0" spc="-56" dirty="0">
                <a:solidFill>
                  <a:srgbClr val="E5E0DF"/>
                </a:solidFill>
                <a:latin typeface="Inter Bold" pitchFamily="34" charset="0"/>
                <a:ea typeface="Inter Bold" pitchFamily="34" charset="-122"/>
                <a:cs typeface="Inter Bold" pitchFamily="34" charset="-120"/>
              </a:rPr>
              <a:t>Vẽ cây xanh</a:t>
            </a:r>
            <a:endParaRPr lang="en-US" sz="1850" dirty="0"/>
          </a:p>
        </p:txBody>
      </p:sp>
      <p:sp>
        <p:nvSpPr>
          <p:cNvPr id="10" name="Text 5"/>
          <p:cNvSpPr/>
          <p:nvPr/>
        </p:nvSpPr>
        <p:spPr>
          <a:xfrm>
            <a:off x="1898809" y="6031111"/>
            <a:ext cx="12066984" cy="303848"/>
          </a:xfrm>
          <a:prstGeom prst="rect">
            <a:avLst/>
          </a:prstGeom>
          <a:noFill/>
          <a:ln/>
        </p:spPr>
        <p:txBody>
          <a:bodyPr wrap="none" lIns="0" tIns="0" rIns="0" bIns="0" rtlCol="0" anchor="t"/>
          <a:lstStyle/>
          <a:p>
            <a:pPr marL="0" indent="0" algn="l">
              <a:lnSpc>
                <a:spcPts val="2350"/>
              </a:lnSpc>
              <a:buNone/>
            </a:pPr>
            <a:r>
              <a:rPr lang="en-US" sz="1450" kern="0" spc="-30" dirty="0">
                <a:solidFill>
                  <a:srgbClr val="E5E0DF"/>
                </a:solidFill>
                <a:latin typeface="Inter" pitchFamily="34" charset="0"/>
                <a:ea typeface="Inter" pitchFamily="34" charset="-122"/>
                <a:cs typeface="Inter" pitchFamily="34" charset="-120"/>
              </a:rPr>
              <a:t>Hoa lá, thùng rác, dụng cụ.</a:t>
            </a:r>
            <a:endParaRPr lang="en-US" sz="1450" dirty="0"/>
          </a:p>
        </p:txBody>
      </p:sp>
      <p:pic>
        <p:nvPicPr>
          <p:cNvPr id="11" name="Image 3" descr="preencoded.png"/>
          <p:cNvPicPr>
            <a:picLocks noChangeAspect="1"/>
          </p:cNvPicPr>
          <p:nvPr/>
        </p:nvPicPr>
        <p:blipFill>
          <a:blip r:embed="rId6"/>
          <a:stretch>
            <a:fillRect/>
          </a:stretch>
        </p:blipFill>
        <p:spPr>
          <a:xfrm>
            <a:off x="664607" y="6570107"/>
            <a:ext cx="949404" cy="1139309"/>
          </a:xfrm>
          <a:prstGeom prst="rect">
            <a:avLst/>
          </a:prstGeom>
        </p:spPr>
      </p:pic>
      <p:sp>
        <p:nvSpPr>
          <p:cNvPr id="12" name="Text 6"/>
          <p:cNvSpPr/>
          <p:nvPr/>
        </p:nvSpPr>
        <p:spPr>
          <a:xfrm>
            <a:off x="1898809" y="6759893"/>
            <a:ext cx="2373749" cy="296704"/>
          </a:xfrm>
          <a:prstGeom prst="rect">
            <a:avLst/>
          </a:prstGeom>
          <a:noFill/>
          <a:ln/>
        </p:spPr>
        <p:txBody>
          <a:bodyPr wrap="none" lIns="0" tIns="0" rIns="0" bIns="0" rtlCol="0" anchor="t"/>
          <a:lstStyle/>
          <a:p>
            <a:pPr marL="0" indent="0" algn="l">
              <a:lnSpc>
                <a:spcPts val="2300"/>
              </a:lnSpc>
              <a:buNone/>
            </a:pPr>
            <a:r>
              <a:rPr lang="en-US" sz="1850" b="1" kern="0" spc="-56" dirty="0">
                <a:solidFill>
                  <a:srgbClr val="E5E0DF"/>
                </a:solidFill>
                <a:latin typeface="Inter Bold" pitchFamily="34" charset="0"/>
                <a:ea typeface="Inter Bold" pitchFamily="34" charset="-122"/>
                <a:cs typeface="Inter Bold" pitchFamily="34" charset="-120"/>
              </a:rPr>
              <a:t>Vẽ cảnh</a:t>
            </a:r>
            <a:endParaRPr lang="en-US" sz="1850" dirty="0"/>
          </a:p>
        </p:txBody>
      </p:sp>
      <p:sp>
        <p:nvSpPr>
          <p:cNvPr id="13" name="Text 7"/>
          <p:cNvSpPr/>
          <p:nvPr/>
        </p:nvSpPr>
        <p:spPr>
          <a:xfrm>
            <a:off x="1898809" y="7170420"/>
            <a:ext cx="12066984" cy="303848"/>
          </a:xfrm>
          <a:prstGeom prst="rect">
            <a:avLst/>
          </a:prstGeom>
          <a:noFill/>
          <a:ln/>
        </p:spPr>
        <p:txBody>
          <a:bodyPr wrap="none" lIns="0" tIns="0" rIns="0" bIns="0" rtlCol="0" anchor="t"/>
          <a:lstStyle/>
          <a:p>
            <a:pPr marL="0" indent="0" algn="l">
              <a:lnSpc>
                <a:spcPts val="2350"/>
              </a:lnSpc>
              <a:buNone/>
            </a:pPr>
            <a:r>
              <a:rPr lang="en-US" sz="1450" kern="0" spc="-30" dirty="0">
                <a:solidFill>
                  <a:srgbClr val="E5E0DF"/>
                </a:solidFill>
                <a:latin typeface="Inter" pitchFamily="34" charset="0"/>
                <a:ea typeface="Inter" pitchFamily="34" charset="-122"/>
                <a:cs typeface="Inter" pitchFamily="34" charset="-120"/>
              </a:rPr>
              <a:t>Công viên, sân trường, bãi biển.</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42023"/>
            <a:ext cx="6576417"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Sáng Tạo Không Giới Hạn</a:t>
            </a:r>
            <a:endParaRPr lang="en-US" sz="4450" dirty="0"/>
          </a:p>
        </p:txBody>
      </p:sp>
      <p:sp>
        <p:nvSpPr>
          <p:cNvPr id="3" name="Text 1"/>
          <p:cNvSpPr/>
          <p:nvPr/>
        </p:nvSpPr>
        <p:spPr>
          <a:xfrm>
            <a:off x="793790" y="2104430"/>
            <a:ext cx="13042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Các con hãy tự do sáng tạo. Không cần vẽ giống hệt tranh mẫu. Hãy vẽ theo ý thích của mình.</a:t>
            </a:r>
            <a:endParaRPr lang="en-US" sz="1750" dirty="0"/>
          </a:p>
        </p:txBody>
      </p:sp>
      <p:sp>
        <p:nvSpPr>
          <p:cNvPr id="4" name="Text 2"/>
          <p:cNvSpPr/>
          <p:nvPr/>
        </p:nvSpPr>
        <p:spPr>
          <a:xfrm>
            <a:off x="1743789" y="4578310"/>
            <a:ext cx="2835235" cy="354330"/>
          </a:xfrm>
          <a:prstGeom prst="rect">
            <a:avLst/>
          </a:prstGeom>
          <a:noFill/>
          <a:ln/>
        </p:spPr>
        <p:txBody>
          <a:bodyPr wrap="none" lIns="0" tIns="0" rIns="0" bIns="0" rtlCol="0" anchor="t"/>
          <a:lstStyle/>
          <a:p>
            <a:pPr marL="0" indent="0" algn="r">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Chọn màu sắc</a:t>
            </a:r>
            <a:endParaRPr lang="en-US" sz="2200" dirty="0"/>
          </a:p>
        </p:txBody>
      </p:sp>
      <p:sp>
        <p:nvSpPr>
          <p:cNvPr id="5" name="Text 3"/>
          <p:cNvSpPr/>
          <p:nvPr/>
        </p:nvSpPr>
        <p:spPr>
          <a:xfrm>
            <a:off x="793790" y="5068729"/>
            <a:ext cx="3785235" cy="362903"/>
          </a:xfrm>
          <a:prstGeom prst="rect">
            <a:avLst/>
          </a:prstGeom>
          <a:noFill/>
          <a:ln/>
        </p:spPr>
        <p:txBody>
          <a:bodyPr wrap="none" lIns="0" tIns="0" rIns="0" bIns="0" rtlCol="0" anchor="t"/>
          <a:lstStyle/>
          <a:p>
            <a:pPr marL="0" indent="0" algn="r">
              <a:lnSpc>
                <a:spcPts val="2850"/>
              </a:lnSpc>
              <a:buNone/>
            </a:pPr>
            <a:r>
              <a:rPr lang="en-US" sz="1750" kern="0" spc="-36" dirty="0">
                <a:solidFill>
                  <a:srgbClr val="E5E0DF"/>
                </a:solidFill>
                <a:latin typeface="Inter" pitchFamily="34" charset="0"/>
                <a:ea typeface="Inter" pitchFamily="34" charset="-122"/>
                <a:cs typeface="Inter" pitchFamily="34" charset="-120"/>
              </a:rPr>
              <a:t>Tươi sáng, hài hòa.</a:t>
            </a:r>
            <a:endParaRPr lang="en-US" sz="1750" dirty="0"/>
          </a:p>
        </p:txBody>
      </p:sp>
      <p:pic>
        <p:nvPicPr>
          <p:cNvPr id="6" name="Image 0" descr="preencoded.png"/>
          <p:cNvPicPr>
            <a:picLocks noChangeAspect="1"/>
          </p:cNvPicPr>
          <p:nvPr/>
        </p:nvPicPr>
        <p:blipFill>
          <a:blip r:embed="rId3"/>
          <a:stretch>
            <a:fillRect/>
          </a:stretch>
        </p:blipFill>
        <p:spPr>
          <a:xfrm>
            <a:off x="5032653" y="2722483"/>
            <a:ext cx="4564975" cy="4564975"/>
          </a:xfrm>
          <a:prstGeom prst="rect">
            <a:avLst/>
          </a:prstGeom>
        </p:spPr>
      </p:pic>
      <p:sp>
        <p:nvSpPr>
          <p:cNvPr id="7" name="Text 4"/>
          <p:cNvSpPr/>
          <p:nvPr/>
        </p:nvSpPr>
        <p:spPr>
          <a:xfrm>
            <a:off x="5571411" y="4518065"/>
            <a:ext cx="339328" cy="424220"/>
          </a:xfrm>
          <a:prstGeom prst="rect">
            <a:avLst/>
          </a:prstGeom>
          <a:noFill/>
          <a:ln/>
        </p:spPr>
        <p:txBody>
          <a:bodyPr wrap="none" lIns="0" tIns="0" rIns="0" bIns="0" rtlCol="0" anchor="t"/>
          <a:lstStyle/>
          <a:p>
            <a:pPr marL="0" indent="0" algn="l">
              <a:lnSpc>
                <a:spcPts val="4250"/>
              </a:lnSpc>
              <a:buNone/>
            </a:pPr>
            <a:r>
              <a:rPr lang="en-US" sz="2650" b="1" kern="0" spc="-54" dirty="0">
                <a:solidFill>
                  <a:srgbClr val="E5E0DF"/>
                </a:solidFill>
                <a:latin typeface="Inter Bold" pitchFamily="34" charset="0"/>
                <a:ea typeface="Inter Bold" pitchFamily="34" charset="-122"/>
                <a:cs typeface="Inter Bold" pitchFamily="34" charset="-120"/>
              </a:rPr>
              <a:t>1</a:t>
            </a:r>
            <a:endParaRPr lang="en-US" sz="2650" dirty="0"/>
          </a:p>
        </p:txBody>
      </p:sp>
      <p:sp>
        <p:nvSpPr>
          <p:cNvPr id="8" name="Text 5"/>
          <p:cNvSpPr/>
          <p:nvPr/>
        </p:nvSpPr>
        <p:spPr>
          <a:xfrm>
            <a:off x="9937790" y="335196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Sắp xếp bố cục</a:t>
            </a:r>
            <a:endParaRPr lang="en-US" sz="2200" dirty="0"/>
          </a:p>
        </p:txBody>
      </p:sp>
      <p:sp>
        <p:nvSpPr>
          <p:cNvPr id="9" name="Text 6"/>
          <p:cNvSpPr/>
          <p:nvPr/>
        </p:nvSpPr>
        <p:spPr>
          <a:xfrm>
            <a:off x="9937790" y="3842385"/>
            <a:ext cx="3898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Cân đối, rõ ràng.</a:t>
            </a:r>
            <a:endParaRPr lang="en-US" sz="1750" dirty="0"/>
          </a:p>
        </p:txBody>
      </p:sp>
      <p:pic>
        <p:nvPicPr>
          <p:cNvPr id="10" name="Image 1" descr="preencoded.png"/>
          <p:cNvPicPr>
            <a:picLocks noChangeAspect="1"/>
          </p:cNvPicPr>
          <p:nvPr/>
        </p:nvPicPr>
        <p:blipFill>
          <a:blip r:embed="rId4"/>
          <a:stretch>
            <a:fillRect/>
          </a:stretch>
        </p:blipFill>
        <p:spPr>
          <a:xfrm>
            <a:off x="5032653" y="2722483"/>
            <a:ext cx="4564975" cy="4564975"/>
          </a:xfrm>
          <a:prstGeom prst="rect">
            <a:avLst/>
          </a:prstGeom>
        </p:spPr>
      </p:pic>
      <p:sp>
        <p:nvSpPr>
          <p:cNvPr id="11" name="Text 7"/>
          <p:cNvSpPr/>
          <p:nvPr/>
        </p:nvSpPr>
        <p:spPr>
          <a:xfrm>
            <a:off x="8170307" y="3566993"/>
            <a:ext cx="339328" cy="424220"/>
          </a:xfrm>
          <a:prstGeom prst="rect">
            <a:avLst/>
          </a:prstGeom>
          <a:noFill/>
          <a:ln/>
        </p:spPr>
        <p:txBody>
          <a:bodyPr wrap="none" lIns="0" tIns="0" rIns="0" bIns="0" rtlCol="0" anchor="t"/>
          <a:lstStyle/>
          <a:p>
            <a:pPr marL="0" indent="0" algn="l">
              <a:lnSpc>
                <a:spcPts val="4250"/>
              </a:lnSpc>
              <a:buNone/>
            </a:pPr>
            <a:r>
              <a:rPr lang="en-US" sz="2650" b="1" kern="0" spc="-54" dirty="0">
                <a:solidFill>
                  <a:srgbClr val="E5E0DF"/>
                </a:solidFill>
                <a:latin typeface="Inter Bold" pitchFamily="34" charset="0"/>
                <a:ea typeface="Inter Bold" pitchFamily="34" charset="-122"/>
                <a:cs typeface="Inter Bold" pitchFamily="34" charset="-120"/>
              </a:rPr>
              <a:t>2</a:t>
            </a:r>
            <a:endParaRPr lang="en-US" sz="2650" dirty="0"/>
          </a:p>
        </p:txBody>
      </p:sp>
      <p:sp>
        <p:nvSpPr>
          <p:cNvPr id="12" name="Text 8"/>
          <p:cNvSpPr/>
          <p:nvPr/>
        </p:nvSpPr>
        <p:spPr>
          <a:xfrm>
            <a:off x="9937790" y="5804535"/>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Thể hiện ý tưởng</a:t>
            </a:r>
            <a:endParaRPr lang="en-US" sz="2200" dirty="0"/>
          </a:p>
        </p:txBody>
      </p:sp>
      <p:sp>
        <p:nvSpPr>
          <p:cNvPr id="13" name="Text 9"/>
          <p:cNvSpPr/>
          <p:nvPr/>
        </p:nvSpPr>
        <p:spPr>
          <a:xfrm>
            <a:off x="9937790" y="6294953"/>
            <a:ext cx="3898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Sáng tạo, độc đáo.</a:t>
            </a:r>
            <a:endParaRPr lang="en-US" sz="1750" dirty="0"/>
          </a:p>
        </p:txBody>
      </p:sp>
      <p:pic>
        <p:nvPicPr>
          <p:cNvPr id="14" name="Image 2" descr="preencoded.png"/>
          <p:cNvPicPr>
            <a:picLocks noChangeAspect="1"/>
          </p:cNvPicPr>
          <p:nvPr/>
        </p:nvPicPr>
        <p:blipFill>
          <a:blip r:embed="rId5"/>
          <a:stretch>
            <a:fillRect/>
          </a:stretch>
        </p:blipFill>
        <p:spPr>
          <a:xfrm>
            <a:off x="5032653" y="2722483"/>
            <a:ext cx="4564975" cy="4564975"/>
          </a:xfrm>
          <a:prstGeom prst="rect">
            <a:avLst/>
          </a:prstGeom>
        </p:spPr>
      </p:pic>
      <p:sp>
        <p:nvSpPr>
          <p:cNvPr id="15" name="Text 10"/>
          <p:cNvSpPr/>
          <p:nvPr/>
        </p:nvSpPr>
        <p:spPr>
          <a:xfrm>
            <a:off x="7694533" y="6293167"/>
            <a:ext cx="339328" cy="424220"/>
          </a:xfrm>
          <a:prstGeom prst="rect">
            <a:avLst/>
          </a:prstGeom>
          <a:noFill/>
          <a:ln/>
        </p:spPr>
        <p:txBody>
          <a:bodyPr wrap="none" lIns="0" tIns="0" rIns="0" bIns="0" rtlCol="0" anchor="t"/>
          <a:lstStyle/>
          <a:p>
            <a:pPr marL="0" indent="0" algn="l">
              <a:lnSpc>
                <a:spcPts val="4250"/>
              </a:lnSpc>
              <a:buNone/>
            </a:pPr>
            <a:r>
              <a:rPr lang="en-US" sz="2650" b="1" kern="0" spc="-54" dirty="0">
                <a:solidFill>
                  <a:srgbClr val="E5E0DF"/>
                </a:solidFill>
                <a:latin typeface="Inter Bold" pitchFamily="34" charset="0"/>
                <a:ea typeface="Inter Bold" pitchFamily="34" charset="-122"/>
                <a:cs typeface="Inter Bold" pitchFamily="34" charset="-120"/>
              </a:rPr>
              <a:t>3</a:t>
            </a:r>
            <a:endParaRPr lang="en-US" sz="2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07413"/>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FFFFFF"/>
                </a:solidFill>
                <a:latin typeface="Inter Bold" pitchFamily="34" charset="0"/>
                <a:ea typeface="Inter Bold" pitchFamily="34" charset="-122"/>
                <a:cs typeface="Inter Bold" pitchFamily="34" charset="-120"/>
              </a:rPr>
              <a:t>Chia Sẻ Niềm Vui</a:t>
            </a:r>
            <a:endParaRPr lang="en-US" sz="4450" dirty="0"/>
          </a:p>
        </p:txBody>
      </p:sp>
      <p:sp>
        <p:nvSpPr>
          <p:cNvPr id="3" name="Text 1"/>
          <p:cNvSpPr/>
          <p:nvPr/>
        </p:nvSpPr>
        <p:spPr>
          <a:xfrm>
            <a:off x="793790" y="2369820"/>
            <a:ext cx="13042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Mời các con giới thiệu bức tranh của mình. Hãy nói về ý tưởng và những hành động mà các con muốn thể hiện.</a:t>
            </a:r>
            <a:endParaRPr lang="en-US" sz="1750" dirty="0"/>
          </a:p>
        </p:txBody>
      </p:sp>
      <p:pic>
        <p:nvPicPr>
          <p:cNvPr id="4" name="Image 0" descr="preencoded.png"/>
          <p:cNvPicPr>
            <a:picLocks noChangeAspect="1"/>
          </p:cNvPicPr>
          <p:nvPr/>
        </p:nvPicPr>
        <p:blipFill>
          <a:blip r:embed="rId3"/>
          <a:stretch>
            <a:fillRect/>
          </a:stretch>
        </p:blipFill>
        <p:spPr>
          <a:xfrm>
            <a:off x="2978348" y="2987873"/>
            <a:ext cx="2152055" cy="1306949"/>
          </a:xfrm>
          <a:prstGeom prst="rect">
            <a:avLst/>
          </a:prstGeom>
        </p:spPr>
      </p:pic>
      <p:sp>
        <p:nvSpPr>
          <p:cNvPr id="5" name="Text 2"/>
          <p:cNvSpPr/>
          <p:nvPr/>
        </p:nvSpPr>
        <p:spPr>
          <a:xfrm>
            <a:off x="3894892" y="3603903"/>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E5E0DF"/>
                </a:solidFill>
                <a:latin typeface="Inter Bold" pitchFamily="34" charset="0"/>
                <a:ea typeface="Inter Bold" pitchFamily="34" charset="-122"/>
                <a:cs typeface="Inter Bold" pitchFamily="34" charset="-120"/>
              </a:rPr>
              <a:t>1</a:t>
            </a:r>
            <a:endParaRPr lang="en-US" sz="2500" dirty="0"/>
          </a:p>
        </p:txBody>
      </p:sp>
      <p:sp>
        <p:nvSpPr>
          <p:cNvPr id="6" name="Text 3"/>
          <p:cNvSpPr/>
          <p:nvPr/>
        </p:nvSpPr>
        <p:spPr>
          <a:xfrm>
            <a:off x="5357217" y="3214688"/>
            <a:ext cx="1931551"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Ý nghĩa</a:t>
            </a:r>
            <a:endParaRPr lang="en-US" sz="2200" dirty="0"/>
          </a:p>
        </p:txBody>
      </p:sp>
      <p:sp>
        <p:nvSpPr>
          <p:cNvPr id="7" name="Text 4"/>
          <p:cNvSpPr/>
          <p:nvPr/>
        </p:nvSpPr>
        <p:spPr>
          <a:xfrm>
            <a:off x="5357217" y="3705106"/>
            <a:ext cx="193155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Bảo vệ môi trường.</a:t>
            </a:r>
            <a:endParaRPr lang="en-US" sz="1750" dirty="0"/>
          </a:p>
        </p:txBody>
      </p:sp>
      <p:sp>
        <p:nvSpPr>
          <p:cNvPr id="8" name="Shape 5"/>
          <p:cNvSpPr/>
          <p:nvPr/>
        </p:nvSpPr>
        <p:spPr>
          <a:xfrm>
            <a:off x="5187077" y="4307919"/>
            <a:ext cx="8592860" cy="15240"/>
          </a:xfrm>
          <a:prstGeom prst="roundRect">
            <a:avLst>
              <a:gd name="adj" fmla="val 625116"/>
            </a:avLst>
          </a:prstGeom>
          <a:solidFill>
            <a:srgbClr val="2A1999"/>
          </a:solidFill>
          <a:ln/>
        </p:spPr>
      </p:sp>
      <p:pic>
        <p:nvPicPr>
          <p:cNvPr id="9" name="Image 1" descr="preencoded.png"/>
          <p:cNvPicPr>
            <a:picLocks noChangeAspect="1"/>
          </p:cNvPicPr>
          <p:nvPr/>
        </p:nvPicPr>
        <p:blipFill>
          <a:blip r:embed="rId4"/>
          <a:stretch>
            <a:fillRect/>
          </a:stretch>
        </p:blipFill>
        <p:spPr>
          <a:xfrm>
            <a:off x="1902381" y="4351496"/>
            <a:ext cx="4304109" cy="1306949"/>
          </a:xfrm>
          <a:prstGeom prst="rect">
            <a:avLst/>
          </a:prstGeom>
        </p:spPr>
      </p:pic>
      <p:sp>
        <p:nvSpPr>
          <p:cNvPr id="10" name="Text 6"/>
          <p:cNvSpPr/>
          <p:nvPr/>
        </p:nvSpPr>
        <p:spPr>
          <a:xfrm>
            <a:off x="3894892" y="4805601"/>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E5E0DF"/>
                </a:solidFill>
                <a:latin typeface="Inter Bold" pitchFamily="34" charset="0"/>
                <a:ea typeface="Inter Bold" pitchFamily="34" charset="-122"/>
                <a:cs typeface="Inter Bold" pitchFamily="34" charset="-120"/>
              </a:rPr>
              <a:t>2</a:t>
            </a:r>
            <a:endParaRPr lang="en-US" sz="2500" dirty="0"/>
          </a:p>
        </p:txBody>
      </p:sp>
      <p:sp>
        <p:nvSpPr>
          <p:cNvPr id="11" name="Text 7"/>
          <p:cNvSpPr/>
          <p:nvPr/>
        </p:nvSpPr>
        <p:spPr>
          <a:xfrm>
            <a:off x="6433304" y="4578310"/>
            <a:ext cx="1102519"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Màu sắc</a:t>
            </a:r>
            <a:endParaRPr lang="en-US" sz="2200" dirty="0"/>
          </a:p>
        </p:txBody>
      </p:sp>
      <p:sp>
        <p:nvSpPr>
          <p:cNvPr id="12" name="Text 8"/>
          <p:cNvSpPr/>
          <p:nvPr/>
        </p:nvSpPr>
        <p:spPr>
          <a:xfrm>
            <a:off x="6433304" y="5068729"/>
            <a:ext cx="110251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Tươi sáng.</a:t>
            </a:r>
            <a:endParaRPr lang="en-US" sz="1750" dirty="0"/>
          </a:p>
        </p:txBody>
      </p:sp>
      <p:sp>
        <p:nvSpPr>
          <p:cNvPr id="13" name="Shape 9"/>
          <p:cNvSpPr/>
          <p:nvPr/>
        </p:nvSpPr>
        <p:spPr>
          <a:xfrm>
            <a:off x="6263164" y="5671542"/>
            <a:ext cx="7516773" cy="15240"/>
          </a:xfrm>
          <a:prstGeom prst="roundRect">
            <a:avLst>
              <a:gd name="adj" fmla="val 625116"/>
            </a:avLst>
          </a:prstGeom>
          <a:solidFill>
            <a:srgbClr val="2A1999"/>
          </a:solidFill>
          <a:ln/>
        </p:spPr>
      </p:sp>
      <p:pic>
        <p:nvPicPr>
          <p:cNvPr id="14" name="Image 2" descr="preencoded.png"/>
          <p:cNvPicPr>
            <a:picLocks noChangeAspect="1"/>
          </p:cNvPicPr>
          <p:nvPr/>
        </p:nvPicPr>
        <p:blipFill>
          <a:blip r:embed="rId5"/>
          <a:stretch>
            <a:fillRect/>
          </a:stretch>
        </p:blipFill>
        <p:spPr>
          <a:xfrm>
            <a:off x="826294" y="5715119"/>
            <a:ext cx="6456164" cy="1306949"/>
          </a:xfrm>
          <a:prstGeom prst="rect">
            <a:avLst/>
          </a:prstGeom>
        </p:spPr>
      </p:pic>
      <p:sp>
        <p:nvSpPr>
          <p:cNvPr id="15" name="Text 10"/>
          <p:cNvSpPr/>
          <p:nvPr/>
        </p:nvSpPr>
        <p:spPr>
          <a:xfrm>
            <a:off x="3894773" y="6169223"/>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E5E0DF"/>
                </a:solidFill>
                <a:latin typeface="Inter Bold" pitchFamily="34" charset="0"/>
                <a:ea typeface="Inter Bold" pitchFamily="34" charset="-122"/>
                <a:cs typeface="Inter Bold" pitchFamily="34" charset="-120"/>
              </a:rPr>
              <a:t>3</a:t>
            </a:r>
            <a:endParaRPr lang="en-US" sz="2500" dirty="0"/>
          </a:p>
        </p:txBody>
      </p:sp>
      <p:sp>
        <p:nvSpPr>
          <p:cNvPr id="16" name="Text 11"/>
          <p:cNvSpPr/>
          <p:nvPr/>
        </p:nvSpPr>
        <p:spPr>
          <a:xfrm>
            <a:off x="7509272" y="5941933"/>
            <a:ext cx="1148120"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E5E0DF"/>
                </a:solidFill>
                <a:latin typeface="Inter Bold" pitchFamily="34" charset="0"/>
                <a:ea typeface="Inter Bold" pitchFamily="34" charset="-122"/>
                <a:cs typeface="Inter Bold" pitchFamily="34" charset="-120"/>
              </a:rPr>
              <a:t>Sáng tạo</a:t>
            </a:r>
            <a:endParaRPr lang="en-US" sz="2200" dirty="0"/>
          </a:p>
        </p:txBody>
      </p:sp>
      <p:sp>
        <p:nvSpPr>
          <p:cNvPr id="17" name="Text 12"/>
          <p:cNvSpPr/>
          <p:nvPr/>
        </p:nvSpPr>
        <p:spPr>
          <a:xfrm>
            <a:off x="7509272" y="6432352"/>
            <a:ext cx="1148120"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5E0DF"/>
                </a:solidFill>
                <a:latin typeface="Inter" pitchFamily="34" charset="0"/>
                <a:ea typeface="Inter" pitchFamily="34" charset="-122"/>
                <a:cs typeface="Inter" pitchFamily="34" charset="-120"/>
              </a:rPr>
              <a:t>Độc đáo.</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Shape 0"/>
          <p:cNvSpPr/>
          <p:nvPr/>
        </p:nvSpPr>
        <p:spPr>
          <a:xfrm>
            <a:off x="9144000" y="0"/>
            <a:ext cx="5486400" cy="8229600"/>
          </a:xfrm>
          <a:prstGeom prst="rect">
            <a:avLst/>
          </a:prstGeom>
          <a:solidFill>
            <a:srgbClr val="E6E6E7"/>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85098" y="618649"/>
            <a:ext cx="5608320" cy="700921"/>
          </a:xfrm>
          <a:prstGeom prst="rect">
            <a:avLst/>
          </a:prstGeom>
          <a:noFill/>
          <a:ln/>
        </p:spPr>
        <p:txBody>
          <a:bodyPr wrap="none" lIns="0" tIns="0" rIns="0" bIns="0" rtlCol="0" anchor="t"/>
          <a:lstStyle/>
          <a:p>
            <a:pPr marL="0" indent="0" algn="l">
              <a:lnSpc>
                <a:spcPts val="5500"/>
              </a:lnSpc>
              <a:buNone/>
            </a:pPr>
            <a:r>
              <a:rPr lang="en-US" sz="4400" b="1" kern="0" spc="-132" dirty="0">
                <a:solidFill>
                  <a:srgbClr val="FFFFFF"/>
                </a:solidFill>
                <a:latin typeface="Inter Bold" pitchFamily="34" charset="0"/>
                <a:ea typeface="Inter Bold" pitchFamily="34" charset="-122"/>
                <a:cs typeface="Inter Bold" pitchFamily="34" charset="-120"/>
              </a:rPr>
              <a:t>Bé Yêu Trái Đất</a:t>
            </a:r>
            <a:endParaRPr lang="en-US" sz="4400" dirty="0"/>
          </a:p>
        </p:txBody>
      </p:sp>
      <p:sp>
        <p:nvSpPr>
          <p:cNvPr id="6" name="Text 2"/>
          <p:cNvSpPr/>
          <p:nvPr/>
        </p:nvSpPr>
        <p:spPr>
          <a:xfrm>
            <a:off x="785098" y="1656040"/>
            <a:ext cx="7573804" cy="1076563"/>
          </a:xfrm>
          <a:prstGeom prst="rect">
            <a:avLst/>
          </a:prstGeom>
          <a:noFill/>
          <a:ln/>
        </p:spPr>
        <p:txBody>
          <a:bodyPr wrap="square" lIns="0" tIns="0" rIns="0" bIns="0" rtlCol="0" anchor="t"/>
          <a:lstStyle/>
          <a:p>
            <a:pPr marL="0" indent="0" algn="l">
              <a:lnSpc>
                <a:spcPts val="2800"/>
              </a:lnSpc>
              <a:buNone/>
            </a:pPr>
            <a:r>
              <a:rPr lang="en-US" sz="1750" kern="0" spc="-35" dirty="0">
                <a:solidFill>
                  <a:srgbClr val="E5E0DF"/>
                </a:solidFill>
                <a:latin typeface="Inter" pitchFamily="34" charset="0"/>
                <a:ea typeface="Inter" pitchFamily="34" charset="-122"/>
                <a:cs typeface="Inter" pitchFamily="34" charset="-120"/>
              </a:rPr>
              <a:t>Mỗi bạn nhỏ đều có thể làm điều tốt cho trái đất. Bằng những hành động nhỏ mỗi ngày. Hãy cùng nhau bảo vệ môi trường. Vì một tương lai tươi sáng hơn.</a:t>
            </a:r>
            <a:endParaRPr lang="en-US" sz="1750" dirty="0"/>
          </a:p>
        </p:txBody>
      </p:sp>
      <p:sp>
        <p:nvSpPr>
          <p:cNvPr id="7" name="Text 3"/>
          <p:cNvSpPr/>
          <p:nvPr/>
        </p:nvSpPr>
        <p:spPr>
          <a:xfrm>
            <a:off x="785098" y="3097054"/>
            <a:ext cx="7573804" cy="740212"/>
          </a:xfrm>
          <a:prstGeom prst="rect">
            <a:avLst/>
          </a:prstGeom>
          <a:noFill/>
          <a:ln/>
        </p:spPr>
        <p:txBody>
          <a:bodyPr wrap="none" lIns="0" tIns="0" rIns="0" bIns="0" rtlCol="0" anchor="t"/>
          <a:lstStyle/>
          <a:p>
            <a:pPr marL="0" indent="0" algn="ctr">
              <a:lnSpc>
                <a:spcPts val="5800"/>
              </a:lnSpc>
              <a:buNone/>
            </a:pPr>
            <a:r>
              <a:rPr lang="en-US" sz="5800" b="1" kern="0" spc="-175" dirty="0">
                <a:solidFill>
                  <a:srgbClr val="E5E0DF"/>
                </a:solidFill>
                <a:latin typeface="Inter Bold" pitchFamily="34" charset="0"/>
                <a:ea typeface="Inter Bold" pitchFamily="34" charset="-122"/>
                <a:cs typeface="Inter Bold" pitchFamily="34" charset="-120"/>
              </a:rPr>
              <a:t>1</a:t>
            </a:r>
            <a:endParaRPr lang="en-US" sz="5800" dirty="0"/>
          </a:p>
        </p:txBody>
      </p:sp>
      <p:sp>
        <p:nvSpPr>
          <p:cNvPr id="8" name="Text 4"/>
          <p:cNvSpPr/>
          <p:nvPr/>
        </p:nvSpPr>
        <p:spPr>
          <a:xfrm>
            <a:off x="3169920" y="4117657"/>
            <a:ext cx="2804160" cy="350401"/>
          </a:xfrm>
          <a:prstGeom prst="rect">
            <a:avLst/>
          </a:prstGeom>
          <a:noFill/>
          <a:ln/>
        </p:spPr>
        <p:txBody>
          <a:bodyPr wrap="none" lIns="0" tIns="0" rIns="0" bIns="0" rtlCol="0" anchor="t"/>
          <a:lstStyle/>
          <a:p>
            <a:pPr marL="0" indent="0" algn="ctr">
              <a:lnSpc>
                <a:spcPts val="2750"/>
              </a:lnSpc>
              <a:buNone/>
            </a:pPr>
            <a:r>
              <a:rPr lang="en-US" sz="2200" b="1" kern="0" spc="-66" dirty="0">
                <a:solidFill>
                  <a:srgbClr val="E5E0DF"/>
                </a:solidFill>
                <a:latin typeface="Inter Bold" pitchFamily="34" charset="0"/>
                <a:ea typeface="Inter Bold" pitchFamily="34" charset="-122"/>
                <a:cs typeface="Inter Bold" pitchFamily="34" charset="-120"/>
              </a:rPr>
              <a:t>Trồng cây</a:t>
            </a:r>
            <a:endParaRPr lang="en-US" sz="2200" dirty="0"/>
          </a:p>
        </p:txBody>
      </p:sp>
      <p:sp>
        <p:nvSpPr>
          <p:cNvPr id="9" name="Text 5"/>
          <p:cNvSpPr/>
          <p:nvPr/>
        </p:nvSpPr>
        <p:spPr>
          <a:xfrm>
            <a:off x="785098" y="4602599"/>
            <a:ext cx="7573804" cy="358854"/>
          </a:xfrm>
          <a:prstGeom prst="rect">
            <a:avLst/>
          </a:prstGeom>
          <a:noFill/>
          <a:ln/>
        </p:spPr>
        <p:txBody>
          <a:bodyPr wrap="none" lIns="0" tIns="0" rIns="0" bIns="0" rtlCol="0" anchor="t"/>
          <a:lstStyle/>
          <a:p>
            <a:pPr marL="0" indent="0" algn="ctr">
              <a:lnSpc>
                <a:spcPts val="2800"/>
              </a:lnSpc>
              <a:buNone/>
            </a:pPr>
            <a:r>
              <a:rPr lang="en-US" sz="1750" kern="0" spc="-35" dirty="0">
                <a:solidFill>
                  <a:srgbClr val="E5E0DF"/>
                </a:solidFill>
                <a:latin typeface="Inter" pitchFamily="34" charset="0"/>
                <a:ea typeface="Inter" pitchFamily="34" charset="-122"/>
                <a:cs typeface="Inter" pitchFamily="34" charset="-120"/>
              </a:rPr>
              <a:t>Góp phần xanh hóa.</a:t>
            </a:r>
            <a:endParaRPr lang="en-US" sz="1750" dirty="0"/>
          </a:p>
        </p:txBody>
      </p:sp>
      <p:sp>
        <p:nvSpPr>
          <p:cNvPr id="10" name="Text 6"/>
          <p:cNvSpPr/>
          <p:nvPr/>
        </p:nvSpPr>
        <p:spPr>
          <a:xfrm>
            <a:off x="785098" y="5746552"/>
            <a:ext cx="7573804" cy="740212"/>
          </a:xfrm>
          <a:prstGeom prst="rect">
            <a:avLst/>
          </a:prstGeom>
          <a:noFill/>
          <a:ln/>
        </p:spPr>
        <p:txBody>
          <a:bodyPr wrap="none" lIns="0" tIns="0" rIns="0" bIns="0" rtlCol="0" anchor="t"/>
          <a:lstStyle/>
          <a:p>
            <a:pPr marL="0" indent="0" algn="ctr">
              <a:lnSpc>
                <a:spcPts val="5800"/>
              </a:lnSpc>
              <a:buNone/>
            </a:pPr>
            <a:r>
              <a:rPr lang="en-US" sz="5800" b="1" kern="0" spc="-175" dirty="0">
                <a:solidFill>
                  <a:srgbClr val="E5E0DF"/>
                </a:solidFill>
                <a:latin typeface="Inter Bold" pitchFamily="34" charset="0"/>
                <a:ea typeface="Inter Bold" pitchFamily="34" charset="-122"/>
                <a:cs typeface="Inter Bold" pitchFamily="34" charset="-120"/>
              </a:rPr>
              <a:t>2</a:t>
            </a:r>
            <a:endParaRPr lang="en-US" sz="5800" dirty="0"/>
          </a:p>
        </p:txBody>
      </p:sp>
      <p:sp>
        <p:nvSpPr>
          <p:cNvPr id="11" name="Text 7"/>
          <p:cNvSpPr/>
          <p:nvPr/>
        </p:nvSpPr>
        <p:spPr>
          <a:xfrm>
            <a:off x="3169920" y="6767155"/>
            <a:ext cx="2804160" cy="350401"/>
          </a:xfrm>
          <a:prstGeom prst="rect">
            <a:avLst/>
          </a:prstGeom>
          <a:noFill/>
          <a:ln/>
        </p:spPr>
        <p:txBody>
          <a:bodyPr wrap="none" lIns="0" tIns="0" rIns="0" bIns="0" rtlCol="0" anchor="t"/>
          <a:lstStyle/>
          <a:p>
            <a:pPr marL="0" indent="0" algn="ctr">
              <a:lnSpc>
                <a:spcPts val="2750"/>
              </a:lnSpc>
              <a:buNone/>
            </a:pPr>
            <a:r>
              <a:rPr lang="en-US" sz="2200" b="1" kern="0" spc="-66" dirty="0">
                <a:solidFill>
                  <a:srgbClr val="E5E0DF"/>
                </a:solidFill>
                <a:latin typeface="Inter Bold" pitchFamily="34" charset="0"/>
                <a:ea typeface="Inter Bold" pitchFamily="34" charset="-122"/>
                <a:cs typeface="Inter Bold" pitchFamily="34" charset="-120"/>
              </a:rPr>
              <a:t>Tiết kiệm nước</a:t>
            </a:r>
            <a:endParaRPr lang="en-US" sz="2200" dirty="0"/>
          </a:p>
        </p:txBody>
      </p:sp>
      <p:sp>
        <p:nvSpPr>
          <p:cNvPr id="12" name="Text 8"/>
          <p:cNvSpPr/>
          <p:nvPr/>
        </p:nvSpPr>
        <p:spPr>
          <a:xfrm>
            <a:off x="785098" y="7252097"/>
            <a:ext cx="7573804" cy="358854"/>
          </a:xfrm>
          <a:prstGeom prst="rect">
            <a:avLst/>
          </a:prstGeom>
          <a:noFill/>
          <a:ln/>
        </p:spPr>
        <p:txBody>
          <a:bodyPr wrap="none" lIns="0" tIns="0" rIns="0" bIns="0" rtlCol="0" anchor="t"/>
          <a:lstStyle/>
          <a:p>
            <a:pPr marL="0" indent="0" algn="ctr">
              <a:lnSpc>
                <a:spcPts val="2800"/>
              </a:lnSpc>
              <a:buNone/>
            </a:pPr>
            <a:r>
              <a:rPr lang="en-US" sz="1750" kern="0" spc="-35" dirty="0">
                <a:solidFill>
                  <a:srgbClr val="E5E0DF"/>
                </a:solidFill>
                <a:latin typeface="Inter" pitchFamily="34" charset="0"/>
                <a:ea typeface="Inter" pitchFamily="34" charset="-122"/>
                <a:cs typeface="Inter" pitchFamily="34" charset="-120"/>
              </a:rPr>
              <a:t>Bảo vệ nguồn nước.</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485</Words>
  <Application>Microsoft Office PowerPoint</Application>
  <PresentationFormat>Custom</PresentationFormat>
  <Paragraphs>74</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Inter</vt:lpstr>
      <vt:lpstr>Inter Bold</vt:lpstr>
      <vt:lpstr>Times New Roman</vt:lpstr>
      <vt:lpstr>VNI-Brush</vt:lpstr>
      <vt:lpstr>VNI-Dom</vt:lpstr>
      <vt:lpstr>VNI-Hobo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2025-04-17T05:44:55Z</dcterms:created>
  <dcterms:modified xsi:type="dcterms:W3CDTF">2025-04-17T09:40:32Z</dcterms:modified>
</cp:coreProperties>
</file>