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64" r:id="rId2"/>
    <p:sldId id="257" r:id="rId3"/>
    <p:sldId id="258" r:id="rId4"/>
    <p:sldId id="259" r:id="rId5"/>
    <p:sldId id="260" r:id="rId6"/>
    <p:sldId id="261" r:id="rId7"/>
    <p:sldId id="262" r:id="rId8"/>
    <p:sldId id="263" r:id="rId9"/>
  </p:sldIdLst>
  <p:sldSz cx="14630400" cy="8229600"/>
  <p:notesSz cx="8229600" cy="14630400"/>
  <p:embeddedFontLst>
    <p:embeddedFont>
      <p:font typeface="SimSun" panose="02010600030101010101" pitchFamily="2" charset="-122"/>
      <p:regular r:id="rId11"/>
    </p:embeddedFont>
    <p:embeddedFont>
      <p:font typeface="Calibri" panose="020F0502020204030204" pitchFamily="34" charset="0"/>
      <p:regular r:id="rId12"/>
      <p:bold r:id="rId13"/>
      <p:italic r:id="rId14"/>
      <p:boldItalic r:id="rId15"/>
    </p:embeddedFont>
    <p:embeddedFont>
      <p:font typeface="Nobile" panose="020B0604020202020204" charset="0"/>
      <p:regular r:id="rId16"/>
    </p:embeddedFont>
    <p:embeddedFont>
      <p:font typeface="Fraunces Extra 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6" d="100"/>
          <a:sy n="56" d="100"/>
        </p:scale>
        <p:origin x="62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278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760" t="4374" r="5743" b="4449"/>
          <a:stretch/>
        </p:blipFill>
        <p:spPr>
          <a:xfrm>
            <a:off x="-15235" y="-52269"/>
            <a:ext cx="14645634" cy="8281869"/>
          </a:xfrm>
          <a:prstGeom prst="rect">
            <a:avLst/>
          </a:prstGeom>
        </p:spPr>
      </p:pic>
      <p:sp>
        <p:nvSpPr>
          <p:cNvPr id="3" name="Text Box 6"/>
          <p:cNvSpPr txBox="1">
            <a:spLocks noChangeArrowheads="1"/>
          </p:cNvSpPr>
          <p:nvPr/>
        </p:nvSpPr>
        <p:spPr bwMode="auto">
          <a:xfrm>
            <a:off x="4004376" y="527255"/>
            <a:ext cx="6238287" cy="70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dirty="0">
                <a:latin typeface="Times New Roman" panose="02020603050405020304" pitchFamily="18" charset="0"/>
              </a:rPr>
              <a:t>PHÒNG GIÁO DỤC &amp; ĐÀO TẠO QUẬN LONG </a:t>
            </a:r>
            <a:r>
              <a:rPr lang="en-US" altLang="en-US" sz="1600" b="1" dirty="0" smtClean="0">
                <a:latin typeface="Times New Roman" panose="02020603050405020304" pitchFamily="18" charset="0"/>
              </a:rPr>
              <a:t>BIÊN</a:t>
            </a:r>
          </a:p>
          <a:p>
            <a:pPr algn="ctr">
              <a:spcBef>
                <a:spcPct val="50000"/>
              </a:spcBef>
            </a:pPr>
            <a:r>
              <a:rPr lang="en-US" altLang="en-US" sz="1600" b="1" dirty="0" smtClean="0">
                <a:latin typeface="Times New Roman" panose="02020603050405020304" pitchFamily="18" charset="0"/>
              </a:rPr>
              <a:t>TRƯỜNG </a:t>
            </a:r>
            <a:r>
              <a:rPr lang="en-US" altLang="en-US" sz="1600" b="1" dirty="0">
                <a:latin typeface="Times New Roman" panose="02020603050405020304" pitchFamily="18" charset="0"/>
              </a:rPr>
              <a:t>MẦM NON </a:t>
            </a:r>
            <a:r>
              <a:rPr lang="en-US" altLang="zh-CN" sz="1600" b="1" dirty="0">
                <a:latin typeface="Times New Roman" panose="02020603050405020304" pitchFamily="18" charset="0"/>
                <a:ea typeface="SimSun" panose="02010600030101010101" pitchFamily="2" charset="-122"/>
              </a:rPr>
              <a:t>HOA HƯỚNG DƯƠNG</a:t>
            </a:r>
          </a:p>
        </p:txBody>
      </p:sp>
      <p:sp>
        <p:nvSpPr>
          <p:cNvPr id="4" name="Rectangle 3"/>
          <p:cNvSpPr/>
          <p:nvPr/>
        </p:nvSpPr>
        <p:spPr>
          <a:xfrm>
            <a:off x="3055555" y="2999569"/>
            <a:ext cx="7754318" cy="646331"/>
          </a:xfrm>
          <a:prstGeom prst="rect">
            <a:avLst/>
          </a:prstGeom>
        </p:spPr>
        <p:txBody>
          <a:bodyPr wrap="square">
            <a:spAutoFit/>
          </a:bodyPr>
          <a:lstStyle/>
          <a:p>
            <a:pPr algn="ctr" eaLnBrk="1" hangingPunct="1">
              <a:defRPr/>
            </a:pPr>
            <a:r>
              <a:rPr lang="en-US" sz="3600" kern="10" dirty="0">
                <a:ln w="9525">
                  <a:solidFill>
                    <a:schemeClr val="tx1"/>
                  </a:solidFill>
                  <a:round/>
                </a:ln>
                <a:solidFill>
                  <a:srgbClr val="00FF00"/>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2400" b="1" kern="10" dirty="0">
                <a:ln w="9525">
                  <a:solidFill>
                    <a:schemeClr val="tx1"/>
                  </a:solidFill>
                  <a:round/>
                </a:ln>
                <a:solidFill>
                  <a:srgbClr val="00FF00"/>
                </a:solidFill>
                <a:effectLst>
                  <a:outerShdw dist="35921" dir="2700000" algn="ctr" rotWithShape="0">
                    <a:srgbClr val="C0C0C0">
                      <a:alpha val="80000"/>
                    </a:srgbClr>
                  </a:outerShdw>
                </a:effectLst>
                <a:latin typeface="Times New Roman" panose="02020603050405020304"/>
                <a:cs typeface="Times New Roman" panose="02020603050405020304"/>
              </a:rPr>
              <a:t>LĨNH VỰC PHÁT TRIỂN NHẬN THỨC</a:t>
            </a:r>
          </a:p>
        </p:txBody>
      </p:sp>
      <p:sp>
        <p:nvSpPr>
          <p:cNvPr id="5" name="WordArt 2"/>
          <p:cNvSpPr>
            <a:spLocks noChangeArrowheads="1" noChangeShapeType="1" noTextEdit="1"/>
          </p:cNvSpPr>
          <p:nvPr/>
        </p:nvSpPr>
        <p:spPr bwMode="auto">
          <a:xfrm>
            <a:off x="3055555" y="4034810"/>
            <a:ext cx="8504055" cy="8174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lnSpc>
                <a:spcPts val="5550"/>
              </a:lnSpc>
            </a:pPr>
            <a:r>
              <a:rPr lang="en-US" sz="4800" b="1" dirty="0" err="1" smtClean="0">
                <a:solidFill>
                  <a:srgbClr val="3B4540"/>
                </a:solidFill>
                <a:latin typeface="Fraunces Extra Bold" pitchFamily="34" charset="0"/>
                <a:ea typeface="Fraunces Extra Bold" pitchFamily="34" charset="-122"/>
                <a:cs typeface="Fraunces Extra Bold" pitchFamily="34" charset="-120"/>
              </a:rPr>
              <a:t>Cùng</a:t>
            </a:r>
            <a:r>
              <a:rPr lang="en-US" sz="4800" b="1" dirty="0" smtClean="0">
                <a:solidFill>
                  <a:srgbClr val="3B4540"/>
                </a:solidFill>
                <a:latin typeface="Fraunces Extra Bold" pitchFamily="34" charset="0"/>
                <a:ea typeface="Fraunces Extra Bold" pitchFamily="34" charset="-122"/>
                <a:cs typeface="Fraunces Extra Bold" pitchFamily="34" charset="-120"/>
              </a:rPr>
              <a:t> </a:t>
            </a:r>
            <a:r>
              <a:rPr lang="en-US" sz="4800" b="1" dirty="0" err="1" smtClean="0">
                <a:solidFill>
                  <a:srgbClr val="3B4540"/>
                </a:solidFill>
                <a:latin typeface="Fraunces Extra Bold" pitchFamily="34" charset="0"/>
                <a:ea typeface="Fraunces Extra Bold" pitchFamily="34" charset="-122"/>
                <a:cs typeface="Fraunces Extra Bold" pitchFamily="34" charset="-120"/>
              </a:rPr>
              <a:t>Bé</a:t>
            </a:r>
            <a:r>
              <a:rPr lang="en-US" sz="4800" b="1" dirty="0" smtClean="0">
                <a:solidFill>
                  <a:srgbClr val="3B4540"/>
                </a:solidFill>
                <a:latin typeface="Fraunces Extra Bold" pitchFamily="34" charset="0"/>
                <a:ea typeface="Fraunces Extra Bold" pitchFamily="34" charset="-122"/>
                <a:cs typeface="Fraunces Extra Bold" pitchFamily="34" charset="-120"/>
              </a:rPr>
              <a:t> </a:t>
            </a:r>
            <a:r>
              <a:rPr lang="en-US" sz="4800" b="1" dirty="0" err="1" smtClean="0">
                <a:solidFill>
                  <a:srgbClr val="3B4540"/>
                </a:solidFill>
                <a:latin typeface="Fraunces Extra Bold" pitchFamily="34" charset="0"/>
                <a:ea typeface="Fraunces Extra Bold" pitchFamily="34" charset="-122"/>
                <a:cs typeface="Fraunces Extra Bold" pitchFamily="34" charset="-120"/>
              </a:rPr>
              <a:t>Khám</a:t>
            </a:r>
            <a:r>
              <a:rPr lang="en-US" sz="4800" b="1" dirty="0" smtClean="0">
                <a:solidFill>
                  <a:srgbClr val="3B4540"/>
                </a:solidFill>
                <a:latin typeface="Fraunces Extra Bold" pitchFamily="34" charset="0"/>
                <a:ea typeface="Fraunces Extra Bold" pitchFamily="34" charset="-122"/>
                <a:cs typeface="Fraunces Extra Bold" pitchFamily="34" charset="-120"/>
              </a:rPr>
              <a:t> </a:t>
            </a:r>
            <a:r>
              <a:rPr lang="en-US" sz="4800" b="1" dirty="0" err="1" smtClean="0">
                <a:solidFill>
                  <a:srgbClr val="3B4540"/>
                </a:solidFill>
                <a:latin typeface="Fraunces Extra Bold" pitchFamily="34" charset="0"/>
                <a:ea typeface="Fraunces Extra Bold" pitchFamily="34" charset="-122"/>
                <a:cs typeface="Fraunces Extra Bold" pitchFamily="34" charset="-120"/>
              </a:rPr>
              <a:t>Phá</a:t>
            </a:r>
            <a:r>
              <a:rPr lang="en-US" sz="4800" b="1" dirty="0" smtClean="0">
                <a:solidFill>
                  <a:srgbClr val="3B4540"/>
                </a:solidFill>
                <a:latin typeface="Fraunces Extra Bold" pitchFamily="34" charset="0"/>
                <a:ea typeface="Fraunces Extra Bold" pitchFamily="34" charset="-122"/>
                <a:cs typeface="Fraunces Extra Bold" pitchFamily="34" charset="-120"/>
              </a:rPr>
              <a:t> </a:t>
            </a:r>
            <a:r>
              <a:rPr lang="en-US" sz="4800" b="1" dirty="0" err="1" smtClean="0">
                <a:solidFill>
                  <a:srgbClr val="3B4540"/>
                </a:solidFill>
                <a:latin typeface="Fraunces Extra Bold" pitchFamily="34" charset="0"/>
                <a:ea typeface="Fraunces Extra Bold" pitchFamily="34" charset="-122"/>
                <a:cs typeface="Fraunces Extra Bold" pitchFamily="34" charset="-120"/>
              </a:rPr>
              <a:t>Về</a:t>
            </a:r>
            <a:r>
              <a:rPr lang="en-US" sz="4800" b="1" dirty="0" smtClean="0">
                <a:solidFill>
                  <a:srgbClr val="3B4540"/>
                </a:solidFill>
                <a:latin typeface="Fraunces Extra Bold" pitchFamily="34" charset="0"/>
                <a:ea typeface="Fraunces Extra Bold" pitchFamily="34" charset="-122"/>
                <a:cs typeface="Fraunces Extra Bold" pitchFamily="34" charset="-120"/>
              </a:rPr>
              <a:t> </a:t>
            </a:r>
            <a:r>
              <a:rPr lang="en-US" sz="4800" b="1" dirty="0" err="1" smtClean="0">
                <a:solidFill>
                  <a:srgbClr val="3B4540"/>
                </a:solidFill>
                <a:latin typeface="Fraunces Extra Bold" pitchFamily="34" charset="0"/>
                <a:ea typeface="Fraunces Extra Bold" pitchFamily="34" charset="-122"/>
                <a:cs typeface="Fraunces Extra Bold" pitchFamily="34" charset="-120"/>
              </a:rPr>
              <a:t>Bão</a:t>
            </a:r>
            <a:endParaRPr lang="en-US" sz="4800" dirty="0"/>
          </a:p>
        </p:txBody>
      </p:sp>
      <p:sp>
        <p:nvSpPr>
          <p:cNvPr id="6" name="TextBox 5"/>
          <p:cNvSpPr txBox="1"/>
          <p:nvPr/>
        </p:nvSpPr>
        <p:spPr>
          <a:xfrm>
            <a:off x="4004376" y="5564325"/>
            <a:ext cx="6125045" cy="1384995"/>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Giáo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viên</a:t>
            </a:r>
            <a:r>
              <a:rPr lang="en-US" sz="2800" b="1" dirty="0" smtClean="0">
                <a:latin typeface="Times New Roman" panose="02020603050405020304" pitchFamily="18" charset="0"/>
                <a:cs typeface="Times New Roman" panose="02020603050405020304" pitchFamily="18" charset="0"/>
              </a:rPr>
              <a:t> : </a:t>
            </a:r>
            <a:r>
              <a:rPr lang="en-US" sz="2800" b="1" i="1" dirty="0" smtClean="0">
                <a:latin typeface="Times New Roman" panose="02020603050405020304" pitchFamily="18" charset="0"/>
                <a:cs typeface="Times New Roman" panose="02020603050405020304" pitchFamily="18" charset="0"/>
              </a:rPr>
              <a:t>VŨ THỊ HẢI</a:t>
            </a:r>
          </a:p>
          <a:p>
            <a:r>
              <a:rPr lang="en-US" sz="2800" b="1" dirty="0" err="1" smtClean="0">
                <a:latin typeface="Times New Roman" panose="02020603050405020304" pitchFamily="18" charset="0"/>
                <a:cs typeface="Times New Roman" panose="02020603050405020304" pitchFamily="18" charset="0"/>
              </a:rPr>
              <a:t>Lứa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tuổi</a:t>
            </a:r>
            <a:r>
              <a:rPr lang="en-US" sz="2800" b="1" dirty="0" smtClean="0">
                <a:latin typeface="Times New Roman" panose="02020603050405020304" pitchFamily="18" charset="0"/>
                <a:cs typeface="Times New Roman" panose="02020603050405020304" pitchFamily="18" charset="0"/>
              </a:rPr>
              <a:t> : 5-6 </a:t>
            </a:r>
            <a:r>
              <a:rPr lang="en-US" sz="2800" b="1" dirty="0" err="1" smtClean="0">
                <a:latin typeface="Times New Roman" panose="02020603050405020304" pitchFamily="18" charset="0"/>
                <a:cs typeface="Times New Roman" panose="02020603050405020304" pitchFamily="18" charset="0"/>
              </a:rPr>
              <a:t>tuổi</a:t>
            </a:r>
            <a:endParaRPr lang="en-US" sz="2800" b="1" dirty="0" smtClean="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385" y="1508088"/>
            <a:ext cx="1297026" cy="1297026"/>
          </a:xfrm>
          <a:prstGeom prst="rect">
            <a:avLst/>
          </a:prstGeom>
        </p:spPr>
      </p:pic>
      <p:pic>
        <p:nvPicPr>
          <p:cNvPr id="8" name="Picture 7"/>
          <p:cNvPicPr>
            <a:picLocks noChangeAspect="1"/>
          </p:cNvPicPr>
          <p:nvPr/>
        </p:nvPicPr>
        <p:blipFill rotWithShape="1">
          <a:blip r:embed="rId4"/>
          <a:srcRect t="14662" b="17983"/>
          <a:stretch/>
        </p:blipFill>
        <p:spPr>
          <a:xfrm>
            <a:off x="10707517" y="-52269"/>
            <a:ext cx="3817647" cy="3857080"/>
          </a:xfrm>
          <a:prstGeom prst="rect">
            <a:avLst/>
          </a:prstGeom>
        </p:spPr>
      </p:pic>
    </p:spTree>
    <p:extLst>
      <p:ext uri="{BB962C8B-B14F-4D97-AF65-F5344CB8AC3E}">
        <p14:creationId xmlns:p14="http://schemas.microsoft.com/office/powerpoint/2010/main" val="1690462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696522"/>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Bão Là Gì?</a:t>
            </a:r>
            <a:endParaRPr lang="en-US" sz="4450" dirty="0"/>
          </a:p>
        </p:txBody>
      </p:sp>
      <p:sp>
        <p:nvSpPr>
          <p:cNvPr id="4" name="Text 1"/>
          <p:cNvSpPr/>
          <p:nvPr/>
        </p:nvSpPr>
        <p:spPr>
          <a:xfrm>
            <a:off x="6280190" y="2745462"/>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Bão là một hiện tượng thời tiết cực đoan. Bão thường đi kèm với gió mạnh và mưa lớn. Bão có thể gây ra nhiều thiệt hại.</a:t>
            </a:r>
            <a:endParaRPr lang="en-US" sz="1750" dirty="0"/>
          </a:p>
        </p:txBody>
      </p:sp>
      <p:sp>
        <p:nvSpPr>
          <p:cNvPr id="5" name="Shape 2"/>
          <p:cNvSpPr/>
          <p:nvPr/>
        </p:nvSpPr>
        <p:spPr>
          <a:xfrm>
            <a:off x="6280190" y="3981569"/>
            <a:ext cx="510302" cy="510302"/>
          </a:xfrm>
          <a:prstGeom prst="roundRect">
            <a:avLst>
              <a:gd name="adj" fmla="val 40005"/>
            </a:avLst>
          </a:prstGeom>
          <a:solidFill>
            <a:srgbClr val="E8F3E8"/>
          </a:solidFill>
          <a:ln/>
        </p:spPr>
      </p:sp>
      <p:pic>
        <p:nvPicPr>
          <p:cNvPr id="6" name="Image 1" descr="preencoded.png"/>
          <p:cNvPicPr>
            <a:picLocks noChangeAspect="1"/>
          </p:cNvPicPr>
          <p:nvPr/>
        </p:nvPicPr>
        <p:blipFill>
          <a:blip r:embed="rId4"/>
          <a:stretch>
            <a:fillRect/>
          </a:stretch>
        </p:blipFill>
        <p:spPr>
          <a:xfrm>
            <a:off x="6365260" y="4024074"/>
            <a:ext cx="340162" cy="425291"/>
          </a:xfrm>
          <a:prstGeom prst="rect">
            <a:avLst/>
          </a:prstGeom>
        </p:spPr>
      </p:pic>
      <p:sp>
        <p:nvSpPr>
          <p:cNvPr id="7" name="Text 3"/>
          <p:cNvSpPr/>
          <p:nvPr/>
        </p:nvSpPr>
        <p:spPr>
          <a:xfrm>
            <a:off x="7017306" y="398156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Gió mạnh</a:t>
            </a:r>
            <a:endParaRPr lang="en-US" sz="2200" dirty="0"/>
          </a:p>
        </p:txBody>
      </p:sp>
      <p:sp>
        <p:nvSpPr>
          <p:cNvPr id="8" name="Text 4"/>
          <p:cNvSpPr/>
          <p:nvPr/>
        </p:nvSpPr>
        <p:spPr>
          <a:xfrm>
            <a:off x="7017306" y="4471988"/>
            <a:ext cx="2927747" cy="725805"/>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Gió thổi rất mạnh, có thể làm cây cối đổ gãy.</a:t>
            </a:r>
            <a:endParaRPr lang="en-US" sz="1750" dirty="0"/>
          </a:p>
        </p:txBody>
      </p:sp>
      <p:sp>
        <p:nvSpPr>
          <p:cNvPr id="9" name="Shape 5"/>
          <p:cNvSpPr/>
          <p:nvPr/>
        </p:nvSpPr>
        <p:spPr>
          <a:xfrm>
            <a:off x="10171867" y="3981569"/>
            <a:ext cx="510302" cy="510302"/>
          </a:xfrm>
          <a:prstGeom prst="roundRect">
            <a:avLst>
              <a:gd name="adj" fmla="val 40005"/>
            </a:avLst>
          </a:prstGeom>
          <a:solidFill>
            <a:srgbClr val="E8F3E8"/>
          </a:solidFill>
          <a:ln/>
        </p:spPr>
      </p:sp>
      <p:pic>
        <p:nvPicPr>
          <p:cNvPr id="10" name="Image 2" descr="preencoded.png"/>
          <p:cNvPicPr>
            <a:picLocks noChangeAspect="1"/>
          </p:cNvPicPr>
          <p:nvPr/>
        </p:nvPicPr>
        <p:blipFill>
          <a:blip r:embed="rId5"/>
          <a:stretch>
            <a:fillRect/>
          </a:stretch>
        </p:blipFill>
        <p:spPr>
          <a:xfrm>
            <a:off x="10256937" y="4024074"/>
            <a:ext cx="340162" cy="425291"/>
          </a:xfrm>
          <a:prstGeom prst="rect">
            <a:avLst/>
          </a:prstGeom>
        </p:spPr>
      </p:pic>
      <p:sp>
        <p:nvSpPr>
          <p:cNvPr id="11" name="Text 6"/>
          <p:cNvSpPr/>
          <p:nvPr/>
        </p:nvSpPr>
        <p:spPr>
          <a:xfrm>
            <a:off x="10908983" y="398156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Mưa lớn</a:t>
            </a:r>
            <a:endParaRPr lang="en-US" sz="2200" dirty="0"/>
          </a:p>
        </p:txBody>
      </p:sp>
      <p:sp>
        <p:nvSpPr>
          <p:cNvPr id="12" name="Text 7"/>
          <p:cNvSpPr/>
          <p:nvPr/>
        </p:nvSpPr>
        <p:spPr>
          <a:xfrm>
            <a:off x="10908983" y="4471988"/>
            <a:ext cx="2927747" cy="362903"/>
          </a:xfrm>
          <a:prstGeom prst="rect">
            <a:avLst/>
          </a:prstGeom>
          <a:noFill/>
          <a:ln/>
        </p:spPr>
        <p:txBody>
          <a:bodyPr wrap="non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Mưa to gây ngập lụt.</a:t>
            </a:r>
            <a:endParaRPr lang="en-US" sz="1750" dirty="0"/>
          </a:p>
        </p:txBody>
      </p:sp>
      <p:sp>
        <p:nvSpPr>
          <p:cNvPr id="13" name="Shape 8"/>
          <p:cNvSpPr/>
          <p:nvPr/>
        </p:nvSpPr>
        <p:spPr>
          <a:xfrm>
            <a:off x="6280190" y="5679758"/>
            <a:ext cx="510302" cy="510302"/>
          </a:xfrm>
          <a:prstGeom prst="roundRect">
            <a:avLst>
              <a:gd name="adj" fmla="val 40005"/>
            </a:avLst>
          </a:prstGeom>
          <a:solidFill>
            <a:srgbClr val="E8F3E8"/>
          </a:solidFill>
          <a:ln/>
        </p:spPr>
      </p:sp>
      <p:pic>
        <p:nvPicPr>
          <p:cNvPr id="14" name="Image 3" descr="preencoded.png"/>
          <p:cNvPicPr>
            <a:picLocks noChangeAspect="1"/>
          </p:cNvPicPr>
          <p:nvPr/>
        </p:nvPicPr>
        <p:blipFill>
          <a:blip r:embed="rId6"/>
          <a:stretch>
            <a:fillRect/>
          </a:stretch>
        </p:blipFill>
        <p:spPr>
          <a:xfrm>
            <a:off x="6365260" y="5722263"/>
            <a:ext cx="340162" cy="425291"/>
          </a:xfrm>
          <a:prstGeom prst="rect">
            <a:avLst/>
          </a:prstGeom>
        </p:spPr>
      </p:pic>
      <p:sp>
        <p:nvSpPr>
          <p:cNvPr id="15" name="Text 9"/>
          <p:cNvSpPr/>
          <p:nvPr/>
        </p:nvSpPr>
        <p:spPr>
          <a:xfrm>
            <a:off x="7017306" y="567975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Thiệt hại</a:t>
            </a:r>
            <a:endParaRPr lang="en-US" sz="2200" dirty="0"/>
          </a:p>
        </p:txBody>
      </p:sp>
      <p:sp>
        <p:nvSpPr>
          <p:cNvPr id="16" name="Text 10"/>
          <p:cNvSpPr/>
          <p:nvPr/>
        </p:nvSpPr>
        <p:spPr>
          <a:xfrm>
            <a:off x="7017306" y="6170176"/>
            <a:ext cx="6819305" cy="362903"/>
          </a:xfrm>
          <a:prstGeom prst="rect">
            <a:avLst/>
          </a:prstGeom>
          <a:noFill/>
          <a:ln/>
        </p:spPr>
        <p:txBody>
          <a:bodyPr wrap="non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Tốc mái nhà và cuốn trôi đồ đạc.</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525792"/>
            <a:ext cx="6286143" cy="708779"/>
          </a:xfrm>
          <a:prstGeom prst="rect">
            <a:avLst/>
          </a:prstGeom>
          <a:noFill/>
          <a:ln/>
        </p:spPr>
        <p:txBody>
          <a:bodyPr wrap="none" lIns="0" tIns="0" rIns="0" bIns="0" rtlCol="0" anchor="t"/>
          <a:lstStyle/>
          <a:p>
            <a:pPr marL="0" indent="0" algn="l">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Thời Tiết Khi Bão Đến</a:t>
            </a:r>
            <a:endParaRPr lang="en-US" sz="4450" dirty="0"/>
          </a:p>
        </p:txBody>
      </p:sp>
      <p:sp>
        <p:nvSpPr>
          <p:cNvPr id="4" name="Text 1"/>
          <p:cNvSpPr/>
          <p:nvPr/>
        </p:nvSpPr>
        <p:spPr>
          <a:xfrm>
            <a:off x="6280190" y="3574733"/>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Khi bão đến, bầu trời thường trở nên u ám. Mây đen kéo đến và che khuất ánh sáng mặt trời. Sấm chớp nổi lên và mưa lớn bắt đầu rơi.</a:t>
            </a:r>
            <a:endParaRPr lang="en-US" sz="1750" dirty="0"/>
          </a:p>
        </p:txBody>
      </p:sp>
      <p:pic>
        <p:nvPicPr>
          <p:cNvPr id="5" name="Image 1" descr="preencoded.png"/>
          <p:cNvPicPr>
            <a:picLocks noChangeAspect="1"/>
          </p:cNvPicPr>
          <p:nvPr/>
        </p:nvPicPr>
        <p:blipFill>
          <a:blip r:embed="rId4"/>
          <a:stretch>
            <a:fillRect/>
          </a:stretch>
        </p:blipFill>
        <p:spPr>
          <a:xfrm>
            <a:off x="6280190" y="4555688"/>
            <a:ext cx="566976" cy="566976"/>
          </a:xfrm>
          <a:prstGeom prst="rect">
            <a:avLst/>
          </a:prstGeom>
        </p:spPr>
      </p:pic>
      <p:sp>
        <p:nvSpPr>
          <p:cNvPr id="6" name="Text 2"/>
          <p:cNvSpPr/>
          <p:nvPr/>
        </p:nvSpPr>
        <p:spPr>
          <a:xfrm>
            <a:off x="6280190" y="5349478"/>
            <a:ext cx="2291953"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Mây đen</a:t>
            </a:r>
            <a:endParaRPr lang="en-US" sz="2200" dirty="0"/>
          </a:p>
        </p:txBody>
      </p:sp>
      <p:pic>
        <p:nvPicPr>
          <p:cNvPr id="7" name="Image 2" descr="preencoded.png"/>
          <p:cNvPicPr>
            <a:picLocks noChangeAspect="1"/>
          </p:cNvPicPr>
          <p:nvPr/>
        </p:nvPicPr>
        <p:blipFill>
          <a:blip r:embed="rId5"/>
          <a:stretch>
            <a:fillRect/>
          </a:stretch>
        </p:blipFill>
        <p:spPr>
          <a:xfrm>
            <a:off x="8912304" y="4555688"/>
            <a:ext cx="566976" cy="566976"/>
          </a:xfrm>
          <a:prstGeom prst="rect">
            <a:avLst/>
          </a:prstGeom>
        </p:spPr>
      </p:pic>
      <p:sp>
        <p:nvSpPr>
          <p:cNvPr id="8" name="Text 3"/>
          <p:cNvSpPr/>
          <p:nvPr/>
        </p:nvSpPr>
        <p:spPr>
          <a:xfrm>
            <a:off x="8912304" y="5349478"/>
            <a:ext cx="2292072"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Sấm chớp</a:t>
            </a:r>
            <a:endParaRPr lang="en-US" sz="2200" dirty="0"/>
          </a:p>
        </p:txBody>
      </p:sp>
      <p:pic>
        <p:nvPicPr>
          <p:cNvPr id="9" name="Image 3" descr="preencoded.png"/>
          <p:cNvPicPr>
            <a:picLocks noChangeAspect="1"/>
          </p:cNvPicPr>
          <p:nvPr/>
        </p:nvPicPr>
        <p:blipFill>
          <a:blip r:embed="rId6"/>
          <a:stretch>
            <a:fillRect/>
          </a:stretch>
        </p:blipFill>
        <p:spPr>
          <a:xfrm>
            <a:off x="11544538" y="4555688"/>
            <a:ext cx="566976" cy="566976"/>
          </a:xfrm>
          <a:prstGeom prst="rect">
            <a:avLst/>
          </a:prstGeom>
        </p:spPr>
      </p:pic>
      <p:sp>
        <p:nvSpPr>
          <p:cNvPr id="10" name="Text 4"/>
          <p:cNvSpPr/>
          <p:nvPr/>
        </p:nvSpPr>
        <p:spPr>
          <a:xfrm>
            <a:off x="11544538" y="5349478"/>
            <a:ext cx="2291953"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Mưa to</a:t>
            </a:r>
            <a:endParaRPr lang="en-US"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04136"/>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Những Thiệt Hại Do Bão Gây Ra</a:t>
            </a:r>
            <a:endParaRPr lang="en-US" sz="4450" dirty="0"/>
          </a:p>
        </p:txBody>
      </p:sp>
      <p:sp>
        <p:nvSpPr>
          <p:cNvPr id="4" name="Text 1"/>
          <p:cNvSpPr/>
          <p:nvPr/>
        </p:nvSpPr>
        <p:spPr>
          <a:xfrm>
            <a:off x="6280190" y="2461855"/>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Bão có thể gây ra rất nhiều thiệt hại. Bão có thể làm cây cối đổ gãy. Bão có thể làm nhà cửa bị tốc mái. Bão có thể gây ngập lụt.</a:t>
            </a:r>
            <a:endParaRPr lang="en-US" sz="1750" dirty="0"/>
          </a:p>
        </p:txBody>
      </p:sp>
      <p:pic>
        <p:nvPicPr>
          <p:cNvPr id="5" name="Image 1" descr="preencoded.png"/>
          <p:cNvPicPr>
            <a:picLocks noChangeAspect="1"/>
          </p:cNvPicPr>
          <p:nvPr/>
        </p:nvPicPr>
        <p:blipFill>
          <a:blip r:embed="rId4"/>
          <a:stretch>
            <a:fillRect/>
          </a:stretch>
        </p:blipFill>
        <p:spPr>
          <a:xfrm>
            <a:off x="6280190" y="3442811"/>
            <a:ext cx="1134070" cy="1360884"/>
          </a:xfrm>
          <a:prstGeom prst="rect">
            <a:avLst/>
          </a:prstGeom>
        </p:spPr>
      </p:pic>
      <p:sp>
        <p:nvSpPr>
          <p:cNvPr id="6" name="Text 2"/>
          <p:cNvSpPr/>
          <p:nvPr/>
        </p:nvSpPr>
        <p:spPr>
          <a:xfrm>
            <a:off x="7754422" y="3669625"/>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Cây đổ</a:t>
            </a:r>
            <a:endParaRPr lang="en-US" sz="2200" dirty="0"/>
          </a:p>
        </p:txBody>
      </p:sp>
      <p:sp>
        <p:nvSpPr>
          <p:cNvPr id="7" name="Text 3"/>
          <p:cNvSpPr/>
          <p:nvPr/>
        </p:nvSpPr>
        <p:spPr>
          <a:xfrm>
            <a:off x="7754422" y="4160044"/>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Gió mạnh làm cây bật gốc.</a:t>
            </a:r>
            <a:endParaRPr lang="en-US" sz="1750" dirty="0"/>
          </a:p>
        </p:txBody>
      </p:sp>
      <p:pic>
        <p:nvPicPr>
          <p:cNvPr id="8" name="Image 2" descr="preencoded.png"/>
          <p:cNvPicPr>
            <a:picLocks noChangeAspect="1"/>
          </p:cNvPicPr>
          <p:nvPr/>
        </p:nvPicPr>
        <p:blipFill>
          <a:blip r:embed="rId5"/>
          <a:stretch>
            <a:fillRect/>
          </a:stretch>
        </p:blipFill>
        <p:spPr>
          <a:xfrm>
            <a:off x="6280190" y="4803696"/>
            <a:ext cx="1134070" cy="1360884"/>
          </a:xfrm>
          <a:prstGeom prst="rect">
            <a:avLst/>
          </a:prstGeom>
        </p:spPr>
      </p:pic>
      <p:sp>
        <p:nvSpPr>
          <p:cNvPr id="9" name="Text 4"/>
          <p:cNvSpPr/>
          <p:nvPr/>
        </p:nvSpPr>
        <p:spPr>
          <a:xfrm>
            <a:off x="7754422" y="503051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Nhà tốc mái</a:t>
            </a:r>
            <a:endParaRPr lang="en-US" sz="2200" dirty="0"/>
          </a:p>
        </p:txBody>
      </p:sp>
      <p:sp>
        <p:nvSpPr>
          <p:cNvPr id="10" name="Text 5"/>
          <p:cNvSpPr/>
          <p:nvPr/>
        </p:nvSpPr>
        <p:spPr>
          <a:xfrm>
            <a:off x="7754422" y="5520928"/>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Gió cuốn bay mái nhà.</a:t>
            </a:r>
            <a:endParaRPr lang="en-US" sz="1750" dirty="0"/>
          </a:p>
        </p:txBody>
      </p:sp>
      <p:pic>
        <p:nvPicPr>
          <p:cNvPr id="11" name="Image 3" descr="preencoded.png"/>
          <p:cNvPicPr>
            <a:picLocks noChangeAspect="1"/>
          </p:cNvPicPr>
          <p:nvPr/>
        </p:nvPicPr>
        <p:blipFill>
          <a:blip r:embed="rId6"/>
          <a:stretch>
            <a:fillRect/>
          </a:stretch>
        </p:blipFill>
        <p:spPr>
          <a:xfrm>
            <a:off x="6280190" y="6164580"/>
            <a:ext cx="1134070" cy="1360884"/>
          </a:xfrm>
          <a:prstGeom prst="rect">
            <a:avLst/>
          </a:prstGeom>
        </p:spPr>
      </p:pic>
      <p:sp>
        <p:nvSpPr>
          <p:cNvPr id="12" name="Text 6"/>
          <p:cNvSpPr/>
          <p:nvPr/>
        </p:nvSpPr>
        <p:spPr>
          <a:xfrm>
            <a:off x="7754422" y="639139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Ngập lụt</a:t>
            </a:r>
            <a:endParaRPr lang="en-US" sz="2200" dirty="0"/>
          </a:p>
        </p:txBody>
      </p:sp>
      <p:sp>
        <p:nvSpPr>
          <p:cNvPr id="13" name="Text 7"/>
          <p:cNvSpPr/>
          <p:nvPr/>
        </p:nvSpPr>
        <p:spPr>
          <a:xfrm>
            <a:off x="7754422" y="6881813"/>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Mưa lớn gây ngập úng.</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682484"/>
            <a:ext cx="10889933" cy="708779"/>
          </a:xfrm>
          <a:prstGeom prst="rect">
            <a:avLst/>
          </a:prstGeom>
          <a:noFill/>
          <a:ln/>
        </p:spPr>
        <p:txBody>
          <a:bodyPr wrap="none" lIns="0" tIns="0" rIns="0" bIns="0" rtlCol="0" anchor="t"/>
          <a:lstStyle/>
          <a:p>
            <a:pPr marL="0" indent="0" algn="l">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Chúng Ta Cần Làm Gì Khi Sắp Có Bão?</a:t>
            </a:r>
            <a:endParaRPr lang="en-US" sz="4450" dirty="0"/>
          </a:p>
        </p:txBody>
      </p:sp>
      <p:sp>
        <p:nvSpPr>
          <p:cNvPr id="4" name="Text 1"/>
          <p:cNvSpPr/>
          <p:nvPr/>
        </p:nvSpPr>
        <p:spPr>
          <a:xfrm>
            <a:off x="793790" y="4731425"/>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Khi biết sắp có bão, chúng ta cần phải chuẩn bị thật kỹ. Chúng ta cần ở trong nhà, tránh xa cửa sổ. Chúng ta cần nghe lời người lớn.</a:t>
            </a:r>
            <a:endParaRPr lang="en-US" sz="1750" dirty="0"/>
          </a:p>
        </p:txBody>
      </p:sp>
      <p:sp>
        <p:nvSpPr>
          <p:cNvPr id="5" name="Shape 2"/>
          <p:cNvSpPr/>
          <p:nvPr/>
        </p:nvSpPr>
        <p:spPr>
          <a:xfrm>
            <a:off x="793790" y="5712381"/>
            <a:ext cx="4196358" cy="1669852"/>
          </a:xfrm>
          <a:prstGeom prst="roundRect">
            <a:avLst>
              <a:gd name="adj" fmla="val 12225"/>
            </a:avLst>
          </a:prstGeom>
          <a:solidFill>
            <a:srgbClr val="E8F3E8"/>
          </a:solidFill>
          <a:ln/>
        </p:spPr>
      </p:sp>
      <p:sp>
        <p:nvSpPr>
          <p:cNvPr id="6" name="Text 3"/>
          <p:cNvSpPr/>
          <p:nvPr/>
        </p:nvSpPr>
        <p:spPr>
          <a:xfrm>
            <a:off x="1020604" y="5939195"/>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Ở trong nhà</a:t>
            </a:r>
            <a:endParaRPr lang="en-US" sz="2200" dirty="0"/>
          </a:p>
        </p:txBody>
      </p:sp>
      <p:sp>
        <p:nvSpPr>
          <p:cNvPr id="7" name="Text 4"/>
          <p:cNvSpPr/>
          <p:nvPr/>
        </p:nvSpPr>
        <p:spPr>
          <a:xfrm>
            <a:off x="1020604" y="6429613"/>
            <a:ext cx="3742730" cy="362903"/>
          </a:xfrm>
          <a:prstGeom prst="rect">
            <a:avLst/>
          </a:prstGeom>
          <a:noFill/>
          <a:ln/>
        </p:spPr>
        <p:txBody>
          <a:bodyPr wrap="non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Không ra ngoài khi bão lớn.</a:t>
            </a:r>
            <a:endParaRPr lang="en-US" sz="1750" dirty="0"/>
          </a:p>
        </p:txBody>
      </p:sp>
      <p:sp>
        <p:nvSpPr>
          <p:cNvPr id="8" name="Shape 5"/>
          <p:cNvSpPr/>
          <p:nvPr/>
        </p:nvSpPr>
        <p:spPr>
          <a:xfrm>
            <a:off x="5216962" y="5712381"/>
            <a:ext cx="4196358" cy="1669852"/>
          </a:xfrm>
          <a:prstGeom prst="roundRect">
            <a:avLst>
              <a:gd name="adj" fmla="val 12225"/>
            </a:avLst>
          </a:prstGeom>
          <a:solidFill>
            <a:srgbClr val="E8F3E8"/>
          </a:solidFill>
          <a:ln/>
        </p:spPr>
      </p:sp>
      <p:sp>
        <p:nvSpPr>
          <p:cNvPr id="9" name="Text 6"/>
          <p:cNvSpPr/>
          <p:nvPr/>
        </p:nvSpPr>
        <p:spPr>
          <a:xfrm>
            <a:off x="5443776" y="5939195"/>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Tránh cửa sổ</a:t>
            </a:r>
            <a:endParaRPr lang="en-US" sz="2200" dirty="0"/>
          </a:p>
        </p:txBody>
      </p:sp>
      <p:sp>
        <p:nvSpPr>
          <p:cNvPr id="10" name="Text 7"/>
          <p:cNvSpPr/>
          <p:nvPr/>
        </p:nvSpPr>
        <p:spPr>
          <a:xfrm>
            <a:off x="5443776" y="6429613"/>
            <a:ext cx="3742730" cy="362903"/>
          </a:xfrm>
          <a:prstGeom prst="rect">
            <a:avLst/>
          </a:prstGeom>
          <a:noFill/>
          <a:ln/>
        </p:spPr>
        <p:txBody>
          <a:bodyPr wrap="non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Kính vỡ có thể gây nguy hiểm.</a:t>
            </a:r>
            <a:endParaRPr lang="en-US" sz="1750" dirty="0"/>
          </a:p>
        </p:txBody>
      </p:sp>
      <p:sp>
        <p:nvSpPr>
          <p:cNvPr id="11" name="Shape 8"/>
          <p:cNvSpPr/>
          <p:nvPr/>
        </p:nvSpPr>
        <p:spPr>
          <a:xfrm>
            <a:off x="9640133" y="5712381"/>
            <a:ext cx="4196358" cy="1669852"/>
          </a:xfrm>
          <a:prstGeom prst="roundRect">
            <a:avLst>
              <a:gd name="adj" fmla="val 12225"/>
            </a:avLst>
          </a:prstGeom>
          <a:solidFill>
            <a:srgbClr val="E8F3E8"/>
          </a:solidFill>
          <a:ln/>
        </p:spPr>
      </p:sp>
      <p:sp>
        <p:nvSpPr>
          <p:cNvPr id="12" name="Text 9"/>
          <p:cNvSpPr/>
          <p:nvPr/>
        </p:nvSpPr>
        <p:spPr>
          <a:xfrm>
            <a:off x="9866948" y="5939195"/>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Nghe lời</a:t>
            </a:r>
            <a:endParaRPr lang="en-US" sz="2200" dirty="0"/>
          </a:p>
        </p:txBody>
      </p:sp>
      <p:sp>
        <p:nvSpPr>
          <p:cNvPr id="13" name="Text 10"/>
          <p:cNvSpPr/>
          <p:nvPr/>
        </p:nvSpPr>
        <p:spPr>
          <a:xfrm>
            <a:off x="9866948" y="6429613"/>
            <a:ext cx="3742730" cy="725805"/>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Làm theo hướng dẫn của người lớn.</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760571"/>
            <a:ext cx="8138160" cy="708779"/>
          </a:xfrm>
          <a:prstGeom prst="rect">
            <a:avLst/>
          </a:prstGeom>
          <a:noFill/>
          <a:ln/>
        </p:spPr>
        <p:txBody>
          <a:bodyPr wrap="none" lIns="0" tIns="0" rIns="0" bIns="0" rtlCol="0" anchor="t"/>
          <a:lstStyle/>
          <a:p>
            <a:pPr marL="0" indent="0" algn="l">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Chuẩn Bị Đồ Dùng Cần Thiết</a:t>
            </a:r>
            <a:endParaRPr lang="en-US" sz="4450" dirty="0"/>
          </a:p>
        </p:txBody>
      </p:sp>
      <p:sp>
        <p:nvSpPr>
          <p:cNvPr id="3" name="Text 1"/>
          <p:cNvSpPr/>
          <p:nvPr/>
        </p:nvSpPr>
        <p:spPr>
          <a:xfrm>
            <a:off x="793790" y="192297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Chúng ta cần chuẩn bị một số đồ dùng cần thiết khi có bão. Ví dụ như đèn pin, nước uống và thức ăn khô. Điều này sẽ giúp chúng ta an toàn hơn.</a:t>
            </a:r>
            <a:endParaRPr lang="en-US" sz="1750" dirty="0"/>
          </a:p>
        </p:txBody>
      </p:sp>
      <p:sp>
        <p:nvSpPr>
          <p:cNvPr id="4" name="Text 2"/>
          <p:cNvSpPr/>
          <p:nvPr/>
        </p:nvSpPr>
        <p:spPr>
          <a:xfrm>
            <a:off x="1743789" y="4759762"/>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Đèn pin</a:t>
            </a:r>
            <a:endParaRPr lang="en-US" sz="2200" dirty="0"/>
          </a:p>
        </p:txBody>
      </p:sp>
      <p:sp>
        <p:nvSpPr>
          <p:cNvPr id="5" name="Text 3"/>
          <p:cNvSpPr/>
          <p:nvPr/>
        </p:nvSpPr>
        <p:spPr>
          <a:xfrm>
            <a:off x="793790" y="5250180"/>
            <a:ext cx="3785235" cy="362903"/>
          </a:xfrm>
          <a:prstGeom prst="rect">
            <a:avLst/>
          </a:prstGeom>
          <a:noFill/>
          <a:ln/>
        </p:spPr>
        <p:txBody>
          <a:bodyPr wrap="none" lIns="0" tIns="0" rIns="0" bIns="0" rtlCol="0" anchor="t"/>
          <a:lstStyle/>
          <a:p>
            <a:pPr marL="0" indent="0" algn="r">
              <a:lnSpc>
                <a:spcPts val="2850"/>
              </a:lnSpc>
              <a:buNone/>
            </a:pPr>
            <a:r>
              <a:rPr lang="en-US" sz="1750" dirty="0">
                <a:solidFill>
                  <a:srgbClr val="405449"/>
                </a:solidFill>
                <a:latin typeface="Nobile" pitchFamily="34" charset="0"/>
                <a:ea typeface="Nobile" pitchFamily="34" charset="-122"/>
                <a:cs typeface="Nobile" pitchFamily="34" charset="-120"/>
              </a:rPr>
              <a:t>Để chiếu sáng khi mất điện.</a:t>
            </a:r>
            <a:endParaRPr lang="en-US" sz="1750" dirty="0"/>
          </a:p>
        </p:txBody>
      </p:sp>
      <p:pic>
        <p:nvPicPr>
          <p:cNvPr id="6" name="Image 0" descr="preencoded.png"/>
          <p:cNvPicPr>
            <a:picLocks noChangeAspect="1"/>
          </p:cNvPicPr>
          <p:nvPr/>
        </p:nvPicPr>
        <p:blipFill>
          <a:blip r:embed="rId3"/>
          <a:stretch>
            <a:fillRect/>
          </a:stretch>
        </p:blipFill>
        <p:spPr>
          <a:xfrm>
            <a:off x="5032653" y="2903934"/>
            <a:ext cx="4564975" cy="4564975"/>
          </a:xfrm>
          <a:prstGeom prst="rect">
            <a:avLst/>
          </a:prstGeom>
        </p:spPr>
      </p:pic>
      <p:pic>
        <p:nvPicPr>
          <p:cNvPr id="7" name="Image 1" descr="preencoded.png"/>
          <p:cNvPicPr>
            <a:picLocks noChangeAspect="1"/>
          </p:cNvPicPr>
          <p:nvPr/>
        </p:nvPicPr>
        <p:blipFill>
          <a:blip r:embed="rId4"/>
          <a:stretch>
            <a:fillRect/>
          </a:stretch>
        </p:blipFill>
        <p:spPr>
          <a:xfrm>
            <a:off x="5547717" y="4974193"/>
            <a:ext cx="339328" cy="424220"/>
          </a:xfrm>
          <a:prstGeom prst="rect">
            <a:avLst/>
          </a:prstGeom>
        </p:spPr>
      </p:pic>
      <p:sp>
        <p:nvSpPr>
          <p:cNvPr id="8" name="Text 4"/>
          <p:cNvSpPr/>
          <p:nvPr/>
        </p:nvSpPr>
        <p:spPr>
          <a:xfrm>
            <a:off x="9937790" y="353341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Nước uống</a:t>
            </a:r>
            <a:endParaRPr lang="en-US" sz="2200" dirty="0"/>
          </a:p>
        </p:txBody>
      </p:sp>
      <p:sp>
        <p:nvSpPr>
          <p:cNvPr id="9" name="Text 5"/>
          <p:cNvSpPr/>
          <p:nvPr/>
        </p:nvSpPr>
        <p:spPr>
          <a:xfrm>
            <a:off x="9937790" y="4023836"/>
            <a:ext cx="3898821" cy="362903"/>
          </a:xfrm>
          <a:prstGeom prst="rect">
            <a:avLst/>
          </a:prstGeom>
          <a:noFill/>
          <a:ln/>
        </p:spPr>
        <p:txBody>
          <a:bodyPr wrap="non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Đảm bảo có nước sạch để uống.</a:t>
            </a:r>
            <a:endParaRPr lang="en-US" sz="1750" dirty="0"/>
          </a:p>
        </p:txBody>
      </p:sp>
      <p:pic>
        <p:nvPicPr>
          <p:cNvPr id="10" name="Image 2" descr="preencoded.png"/>
          <p:cNvPicPr>
            <a:picLocks noChangeAspect="1"/>
          </p:cNvPicPr>
          <p:nvPr/>
        </p:nvPicPr>
        <p:blipFill>
          <a:blip r:embed="rId5"/>
          <a:stretch>
            <a:fillRect/>
          </a:stretch>
        </p:blipFill>
        <p:spPr>
          <a:xfrm>
            <a:off x="5032653" y="2903934"/>
            <a:ext cx="4564975" cy="4564975"/>
          </a:xfrm>
          <a:prstGeom prst="rect">
            <a:avLst/>
          </a:prstGeom>
        </p:spPr>
      </p:pic>
      <p:pic>
        <p:nvPicPr>
          <p:cNvPr id="11" name="Image 3" descr="preencoded.png"/>
          <p:cNvPicPr>
            <a:picLocks noChangeAspect="1"/>
          </p:cNvPicPr>
          <p:nvPr/>
        </p:nvPicPr>
        <p:blipFill>
          <a:blip r:embed="rId6"/>
          <a:stretch>
            <a:fillRect/>
          </a:stretch>
        </p:blipFill>
        <p:spPr>
          <a:xfrm>
            <a:off x="7944326" y="3590568"/>
            <a:ext cx="339328" cy="424220"/>
          </a:xfrm>
          <a:prstGeom prst="rect">
            <a:avLst/>
          </a:prstGeom>
        </p:spPr>
      </p:pic>
      <p:sp>
        <p:nvSpPr>
          <p:cNvPr id="12" name="Text 6"/>
          <p:cNvSpPr/>
          <p:nvPr/>
        </p:nvSpPr>
        <p:spPr>
          <a:xfrm>
            <a:off x="9937790" y="598598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Thức ăn khô</a:t>
            </a:r>
            <a:endParaRPr lang="en-US" sz="2200" dirty="0"/>
          </a:p>
        </p:txBody>
      </p:sp>
      <p:sp>
        <p:nvSpPr>
          <p:cNvPr id="13" name="Text 7"/>
          <p:cNvSpPr/>
          <p:nvPr/>
        </p:nvSpPr>
        <p:spPr>
          <a:xfrm>
            <a:off x="9937790" y="6476405"/>
            <a:ext cx="3898821" cy="362903"/>
          </a:xfrm>
          <a:prstGeom prst="rect">
            <a:avLst/>
          </a:prstGeom>
          <a:noFill/>
          <a:ln/>
        </p:spPr>
        <p:txBody>
          <a:bodyPr wrap="non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Bánh, lương khô, mì tôm.</a:t>
            </a:r>
            <a:endParaRPr lang="en-US" sz="1750" dirty="0"/>
          </a:p>
        </p:txBody>
      </p:sp>
      <p:pic>
        <p:nvPicPr>
          <p:cNvPr id="14" name="Image 4" descr="preencoded.png"/>
          <p:cNvPicPr>
            <a:picLocks noChangeAspect="1"/>
          </p:cNvPicPr>
          <p:nvPr/>
        </p:nvPicPr>
        <p:blipFill>
          <a:blip r:embed="rId7"/>
          <a:stretch>
            <a:fillRect/>
          </a:stretch>
        </p:blipFill>
        <p:spPr>
          <a:xfrm>
            <a:off x="5032653" y="2903934"/>
            <a:ext cx="4564975" cy="4564975"/>
          </a:xfrm>
          <a:prstGeom prst="rect">
            <a:avLst/>
          </a:prstGeom>
        </p:spPr>
      </p:pic>
      <p:pic>
        <p:nvPicPr>
          <p:cNvPr id="15" name="Image 5" descr="preencoded.png"/>
          <p:cNvPicPr>
            <a:picLocks noChangeAspect="1"/>
          </p:cNvPicPr>
          <p:nvPr/>
        </p:nvPicPr>
        <p:blipFill>
          <a:blip r:embed="rId8"/>
          <a:stretch>
            <a:fillRect/>
          </a:stretch>
        </p:blipFill>
        <p:spPr>
          <a:xfrm>
            <a:off x="7944326" y="6357818"/>
            <a:ext cx="339328" cy="4242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975842"/>
            <a:ext cx="10036135" cy="708779"/>
          </a:xfrm>
          <a:prstGeom prst="rect">
            <a:avLst/>
          </a:prstGeom>
          <a:noFill/>
          <a:ln/>
        </p:spPr>
        <p:txBody>
          <a:bodyPr wrap="none" lIns="0" tIns="0" rIns="0" bIns="0" rtlCol="0" anchor="t"/>
          <a:lstStyle/>
          <a:p>
            <a:pPr marL="0" indent="0" algn="l">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Trò Chơi: Nhóm Đồ Dùng Cần Thiết</a:t>
            </a:r>
            <a:endParaRPr lang="en-US" sz="4450" dirty="0"/>
          </a:p>
        </p:txBody>
      </p:sp>
      <p:sp>
        <p:nvSpPr>
          <p:cNvPr id="3" name="Text 1"/>
          <p:cNvSpPr/>
          <p:nvPr/>
        </p:nvSpPr>
        <p:spPr>
          <a:xfrm>
            <a:off x="793790" y="3138249"/>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Các bé hãy chọn những hình ảnh các vật dụng cần chuẩn bị khi bão đến. Loại bỏ các vật dụng không cần thiết nhé! Trò chơi này sẽ giúp các bé nhớ lâu hơn.</a:t>
            </a:r>
            <a:endParaRPr lang="en-US" sz="1750" dirty="0"/>
          </a:p>
        </p:txBody>
      </p:sp>
      <p:sp>
        <p:nvSpPr>
          <p:cNvPr id="4" name="Text 2"/>
          <p:cNvSpPr/>
          <p:nvPr/>
        </p:nvSpPr>
        <p:spPr>
          <a:xfrm>
            <a:off x="793790" y="434601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Đồ Cần Thiết</a:t>
            </a:r>
            <a:endParaRPr lang="en-US" sz="2200" dirty="0"/>
          </a:p>
        </p:txBody>
      </p:sp>
      <p:sp>
        <p:nvSpPr>
          <p:cNvPr id="5" name="Text 3"/>
          <p:cNvSpPr/>
          <p:nvPr/>
        </p:nvSpPr>
        <p:spPr>
          <a:xfrm>
            <a:off x="793790" y="492716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Đèn pin</a:t>
            </a:r>
            <a:endParaRPr lang="en-US" sz="1750" dirty="0"/>
          </a:p>
        </p:txBody>
      </p:sp>
      <p:sp>
        <p:nvSpPr>
          <p:cNvPr id="6" name="Text 4"/>
          <p:cNvSpPr/>
          <p:nvPr/>
        </p:nvSpPr>
        <p:spPr>
          <a:xfrm>
            <a:off x="793790" y="536936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Áo mưa</a:t>
            </a:r>
            <a:endParaRPr lang="en-US" sz="1750" dirty="0"/>
          </a:p>
        </p:txBody>
      </p:sp>
      <p:sp>
        <p:nvSpPr>
          <p:cNvPr id="7" name="Text 5"/>
          <p:cNvSpPr/>
          <p:nvPr/>
        </p:nvSpPr>
        <p:spPr>
          <a:xfrm>
            <a:off x="793790" y="581156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Nước uống</a:t>
            </a:r>
            <a:endParaRPr lang="en-US" sz="1750" dirty="0"/>
          </a:p>
        </p:txBody>
      </p:sp>
      <p:sp>
        <p:nvSpPr>
          <p:cNvPr id="8" name="Text 6"/>
          <p:cNvSpPr/>
          <p:nvPr/>
        </p:nvSpPr>
        <p:spPr>
          <a:xfrm>
            <a:off x="7599521" y="434601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Không Cần Thiết</a:t>
            </a:r>
            <a:endParaRPr lang="en-US" sz="2200" dirty="0"/>
          </a:p>
        </p:txBody>
      </p:sp>
      <p:sp>
        <p:nvSpPr>
          <p:cNvPr id="9" name="Text 7"/>
          <p:cNvSpPr/>
          <p:nvPr/>
        </p:nvSpPr>
        <p:spPr>
          <a:xfrm>
            <a:off x="7599521" y="492716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Bóng bay</a:t>
            </a:r>
            <a:endParaRPr lang="en-US" sz="1750" dirty="0"/>
          </a:p>
        </p:txBody>
      </p:sp>
      <p:sp>
        <p:nvSpPr>
          <p:cNvPr id="10" name="Text 8"/>
          <p:cNvSpPr/>
          <p:nvPr/>
        </p:nvSpPr>
        <p:spPr>
          <a:xfrm>
            <a:off x="7599521" y="536936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Kẹo ngọt</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637240"/>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Kết Thúc</a:t>
            </a:r>
            <a:endParaRPr lang="en-US" sz="4450" dirty="0"/>
          </a:p>
        </p:txBody>
      </p:sp>
      <p:sp>
        <p:nvSpPr>
          <p:cNvPr id="4" name="Text 1"/>
          <p:cNvSpPr/>
          <p:nvPr/>
        </p:nvSpPr>
        <p:spPr>
          <a:xfrm>
            <a:off x="793790" y="4686181"/>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Hôm nay chúng ta đã cùng nhau tìm hiểu về bão. Cô hy vọng các bé đã học được nhiều điều thú vị. Hãy luôn nhớ những điều này để bảo vệ bản thân nhé!</a:t>
            </a:r>
            <a:endParaRPr lang="en-US" sz="1750" dirty="0"/>
          </a:p>
        </p:txBody>
      </p:sp>
      <p:sp>
        <p:nvSpPr>
          <p:cNvPr id="5" name="Shape 2"/>
          <p:cNvSpPr/>
          <p:nvPr/>
        </p:nvSpPr>
        <p:spPr>
          <a:xfrm>
            <a:off x="793790" y="6007298"/>
            <a:ext cx="6351270" cy="226814"/>
          </a:xfrm>
          <a:prstGeom prst="roundRect">
            <a:avLst>
              <a:gd name="adj" fmla="val 90006"/>
            </a:avLst>
          </a:prstGeom>
          <a:solidFill>
            <a:srgbClr val="E8F3E8"/>
          </a:solidFill>
          <a:ln/>
        </p:spPr>
      </p:sp>
      <p:sp>
        <p:nvSpPr>
          <p:cNvPr id="6" name="Text 3"/>
          <p:cNvSpPr/>
          <p:nvPr/>
        </p:nvSpPr>
        <p:spPr>
          <a:xfrm>
            <a:off x="793790" y="657427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Bão là gì?</a:t>
            </a:r>
            <a:endParaRPr lang="en-US" sz="2200" dirty="0"/>
          </a:p>
        </p:txBody>
      </p:sp>
      <p:sp>
        <p:nvSpPr>
          <p:cNvPr id="7" name="Text 4"/>
          <p:cNvSpPr/>
          <p:nvPr/>
        </p:nvSpPr>
        <p:spPr>
          <a:xfrm>
            <a:off x="793790" y="7064692"/>
            <a:ext cx="6351270" cy="362903"/>
          </a:xfrm>
          <a:prstGeom prst="rect">
            <a:avLst/>
          </a:prstGeom>
          <a:noFill/>
          <a:ln/>
        </p:spPr>
        <p:txBody>
          <a:bodyPr wrap="non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Hiện tượng thời tiết.</a:t>
            </a:r>
            <a:endParaRPr lang="en-US" sz="1750" dirty="0"/>
          </a:p>
        </p:txBody>
      </p:sp>
      <p:sp>
        <p:nvSpPr>
          <p:cNvPr id="8" name="Shape 5"/>
          <p:cNvSpPr/>
          <p:nvPr/>
        </p:nvSpPr>
        <p:spPr>
          <a:xfrm>
            <a:off x="7485221" y="5667137"/>
            <a:ext cx="6351389" cy="226814"/>
          </a:xfrm>
          <a:prstGeom prst="roundRect">
            <a:avLst>
              <a:gd name="adj" fmla="val 90006"/>
            </a:avLst>
          </a:prstGeom>
          <a:solidFill>
            <a:srgbClr val="E8F3E8"/>
          </a:solidFill>
          <a:ln/>
        </p:spPr>
      </p:sp>
      <p:sp>
        <p:nvSpPr>
          <p:cNvPr id="9" name="Text 6"/>
          <p:cNvSpPr/>
          <p:nvPr/>
        </p:nvSpPr>
        <p:spPr>
          <a:xfrm>
            <a:off x="7485221" y="623411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Khi có bão?</a:t>
            </a:r>
            <a:endParaRPr lang="en-US" sz="2200" dirty="0"/>
          </a:p>
        </p:txBody>
      </p:sp>
      <p:sp>
        <p:nvSpPr>
          <p:cNvPr id="10" name="Text 7"/>
          <p:cNvSpPr/>
          <p:nvPr/>
        </p:nvSpPr>
        <p:spPr>
          <a:xfrm>
            <a:off x="7485221" y="6724531"/>
            <a:ext cx="6351389" cy="362903"/>
          </a:xfrm>
          <a:prstGeom prst="rect">
            <a:avLst/>
          </a:prstGeom>
          <a:noFill/>
          <a:ln/>
        </p:spPr>
        <p:txBody>
          <a:bodyPr wrap="non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Ở trong nhà an toàn.</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501</Words>
  <Application>Microsoft Office PowerPoint</Application>
  <PresentationFormat>Custom</PresentationFormat>
  <Paragraphs>66</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SimSun</vt:lpstr>
      <vt:lpstr>Calibri</vt:lpstr>
      <vt:lpstr>Nobile</vt:lpstr>
      <vt:lpstr>Times New Roman</vt:lpstr>
      <vt:lpstr>Fraunces Extra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Hai</cp:lastModifiedBy>
  <cp:revision>2</cp:revision>
  <dcterms:created xsi:type="dcterms:W3CDTF">2025-04-12T03:59:28Z</dcterms:created>
  <dcterms:modified xsi:type="dcterms:W3CDTF">2025-04-12T04:04:24Z</dcterms:modified>
</cp:coreProperties>
</file>