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Instrument Sans Medium" panose="020B0604020202020204" charset="0"/>
      <p:regular r:id="rId11"/>
    </p:embeddedFont>
    <p:embeddedFont>
      <p:font typeface="Instrument Sans Semi Bold" panose="020B0604020202020204" charset="0"/>
      <p:regular r:id="rId12"/>
    </p:embeddedFont>
    <p:embeddedFont>
      <p:font typeface="Martel Sans Ligh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Kani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99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A2A2D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6095035" y="3299516"/>
            <a:ext cx="7943670" cy="815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3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LĨNH VỰC PHÁT TRIỂN NHẬN THỨC </a:t>
            </a:r>
          </a:p>
          <a:p>
            <a:pPr marL="0" indent="0" algn="l">
              <a:lnSpc>
                <a:spcPts val="5500"/>
              </a:lnSpc>
              <a:buNone/>
            </a:pPr>
            <a:r>
              <a:rPr lang="en-US" sz="4400" smtClean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endParaRPr lang="en-US" sz="4400" dirty="0"/>
          </a:p>
        </p:txBody>
      </p:sp>
      <p:sp>
        <p:nvSpPr>
          <p:cNvPr id="9" name="Text 1"/>
          <p:cNvSpPr/>
          <p:nvPr/>
        </p:nvSpPr>
        <p:spPr>
          <a:xfrm>
            <a:off x="7818788" y="4680238"/>
            <a:ext cx="7468553" cy="14007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smtClean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 </a:t>
            </a:r>
            <a:r>
              <a:rPr lang="en-US" sz="2400" b="1" smtClean="0">
                <a:solidFill>
                  <a:srgbClr val="D9E1FF"/>
                </a:solidFill>
                <a:latin typeface="Times New Roman" panose="02020603050405020304" pitchFamily="18" charset="0"/>
                <a:ea typeface="Martel Sans Light" pitchFamily="34" charset="-122"/>
                <a:cs typeface="Times New Roman" panose="02020603050405020304" pitchFamily="18" charset="0"/>
              </a:rPr>
              <a:t>Đề tài: Ôn số lượng </a:t>
            </a:r>
            <a:r>
              <a:rPr lang="en-US" sz="2400" b="1" smtClean="0">
                <a:solidFill>
                  <a:srgbClr val="D9E1FF"/>
                </a:solidFill>
                <a:latin typeface="Times New Roman" panose="02020603050405020304" pitchFamily="18" charset="0"/>
                <a:ea typeface="Martel Sans Light" pitchFamily="34" charset="-122"/>
                <a:cs typeface="Times New Roman" panose="02020603050405020304" pitchFamily="18" charset="0"/>
              </a:rPr>
              <a:t>trong </a:t>
            </a:r>
            <a:r>
              <a:rPr lang="en-US" sz="2400" b="1" smtClean="0">
                <a:solidFill>
                  <a:srgbClr val="D9E1FF"/>
                </a:solidFill>
                <a:latin typeface="Times New Roman" panose="02020603050405020304" pitchFamily="18" charset="0"/>
                <a:ea typeface="Martel Sans Light" pitchFamily="34" charset="-122"/>
                <a:cs typeface="Times New Roman" panose="02020603050405020304" pitchFamily="18" charset="0"/>
              </a:rPr>
              <a:t>phạm vi 10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b="1" smtClean="0">
                <a:solidFill>
                  <a:srgbClr val="D9E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hải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2400" b="1" smtClean="0">
                <a:solidFill>
                  <a:srgbClr val="D9E1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8788" y="252248"/>
            <a:ext cx="449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UBND QUẬN LONG BIÊN</a:t>
            </a:r>
          </a:p>
          <a:p>
            <a:pPr algn="ctr"/>
            <a:r>
              <a:rPr lang="en-US" smtClean="0">
                <a:solidFill>
                  <a:schemeClr val="bg1"/>
                </a:solidFill>
              </a:rPr>
              <a:t>TRƯỜNG MẦM NON HOA HƯỚNG DƯƠNG 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37493" y="1275324"/>
            <a:ext cx="1458754" cy="1458754"/>
            <a:chOff x="4216304" y="875015"/>
            <a:chExt cx="1458754" cy="1458754"/>
          </a:xfrm>
        </p:grpSpPr>
        <p:sp>
          <p:nvSpPr>
            <p:cNvPr id="12" name="Oval 11"/>
            <p:cNvSpPr/>
            <p:nvPr/>
          </p:nvSpPr>
          <p:spPr>
            <a:xfrm>
              <a:off x="4483792" y="1190800"/>
              <a:ext cx="923779" cy="82718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304" y="875015"/>
              <a:ext cx="1458754" cy="14587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779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Khởi Động Vui Nhộn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92691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Để bắt đầu, chúng ta cùng hát vang bài "Một hai ba lên chúng ta cùng cười".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1630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4205526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30906" y="41630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Hát và Vận Động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1530906" y="465343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Tạo không khí vui tươi, giúp trẻ làm quen với tiết học.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793790" y="54983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60" y="5540812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30906" y="5498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Gợi Mở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530906" y="5988725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Hỏi trẻ: "Các con có thích học toán không?"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361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Ôn Tập Số Lượng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1602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Cùng nhau ôn lại các số đã học qua trò chơi và các nhóm đồ vật.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2608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Đếm và Gọi Tên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84203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Cô đưa ra nhóm đồ vật (ví dụ: 7 bông hoa).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4090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Hỏi trẻ đếm và nêu số lượng.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42608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Đếm Theo Nhóm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84203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Cho trẻ cùng đếm to theo nhóm.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4090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Giúp trẻ nhớ lâu hơn.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926" y="614482"/>
            <a:ext cx="6287810" cy="697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Trò Chơi "Ai Nhanh Hơn"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7926" y="1647230"/>
            <a:ext cx="758094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Chia lớp thành 2 đội và cùng nhau thi tài đếm số lượng.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926" y="2255758"/>
            <a:ext cx="1116449" cy="133981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719298" y="2479000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Chia Đội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7719298" y="2961799"/>
            <a:ext cx="61295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Phân chia trẻ thành các đội.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926" y="3595568"/>
            <a:ext cx="1116449" cy="13398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719298" y="381881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Đếm Nhanh</a:t>
            </a:r>
            <a:endParaRPr lang="en-US" sz="2150" dirty="0"/>
          </a:p>
        </p:txBody>
      </p:sp>
      <p:sp>
        <p:nvSpPr>
          <p:cNvPr id="10" name="Text 5"/>
          <p:cNvSpPr/>
          <p:nvPr/>
        </p:nvSpPr>
        <p:spPr>
          <a:xfrm>
            <a:off x="7719298" y="4301609"/>
            <a:ext cx="61295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Đếm nhanh số lượng đồ vật trong rổ.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926" y="4935379"/>
            <a:ext cx="1116449" cy="133981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719298" y="515862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Giơ Thẻ Số</a:t>
            </a:r>
            <a:endParaRPr lang="en-US" sz="2150" dirty="0"/>
          </a:p>
        </p:txBody>
      </p:sp>
      <p:sp>
        <p:nvSpPr>
          <p:cNvPr id="13" name="Text 7"/>
          <p:cNvSpPr/>
          <p:nvPr/>
        </p:nvSpPr>
        <p:spPr>
          <a:xfrm>
            <a:off x="7719298" y="5641419"/>
            <a:ext cx="61295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Giơ thẻ số tương ứng.</a:t>
            </a:r>
            <a:endParaRPr lang="en-US" sz="175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926" y="6275189"/>
            <a:ext cx="1116449" cy="1339810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7719298" y="6498431"/>
            <a:ext cx="2791301" cy="3488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Phần Thưởng</a:t>
            </a:r>
            <a:endParaRPr lang="en-US" sz="2150" dirty="0"/>
          </a:p>
        </p:txBody>
      </p:sp>
      <p:sp>
        <p:nvSpPr>
          <p:cNvPr id="16" name="Text 9"/>
          <p:cNvSpPr/>
          <p:nvPr/>
        </p:nvSpPr>
        <p:spPr>
          <a:xfrm>
            <a:off x="7719298" y="6981230"/>
            <a:ext cx="61295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Đội nhanh và đúng nhận sao.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6425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Bài Tập Cá Nhân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71319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Củng cố kiến thức thông qua các bài tập cá nhân.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331250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3565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Tô Màu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056102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Tô số theo mẫu.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331250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3565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Nối Hình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19901" y="4056102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Nối nhóm đồ vật với số tương ứng.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3790" y="5243155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54775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Quan Sát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028224" y="5968008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Cô quan sát, giúp đỡ trẻ còn chậm.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445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Củng Cố và Kết Thúc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189345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Nhận xét, khen ngợi và khích lệ trẻ.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1048941" y="2511504"/>
            <a:ext cx="30480" cy="4873466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1273612" y="300656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7" name="Shape 4"/>
          <p:cNvSpPr/>
          <p:nvPr/>
        </p:nvSpPr>
        <p:spPr>
          <a:xfrm>
            <a:off x="793790" y="276665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78860" y="280916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9" name="Text 6"/>
          <p:cNvSpPr/>
          <p:nvPr/>
        </p:nvSpPr>
        <p:spPr>
          <a:xfrm>
            <a:off x="2183011" y="27383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Nhận Xét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2183011" y="322873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Cô nhận xét chung.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2183011" y="372772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Khen ngợi các bạn làm bài tốt.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1273612" y="503932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3" name="Shape 10"/>
          <p:cNvSpPr/>
          <p:nvPr/>
        </p:nvSpPr>
        <p:spPr>
          <a:xfrm>
            <a:off x="793790" y="479940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78860" y="484191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2183011" y="47710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Hỏi Bài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2183011" y="5261491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Hỏi trẻ: "Hôm nay con học được điều gì?"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1273612" y="657308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8" name="Shape 15"/>
          <p:cNvSpPr/>
          <p:nvPr/>
        </p:nvSpPr>
        <p:spPr>
          <a:xfrm>
            <a:off x="793790" y="63331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878860" y="637567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20" name="Text 17"/>
          <p:cNvSpPr/>
          <p:nvPr/>
        </p:nvSpPr>
        <p:spPr>
          <a:xfrm>
            <a:off x="2183011" y="63048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Dặn Dò</a:t>
            </a:r>
            <a:endParaRPr lang="en-US" sz="2200" dirty="0"/>
          </a:p>
        </p:txBody>
      </p:sp>
      <p:sp>
        <p:nvSpPr>
          <p:cNvPr id="21" name="Text 18"/>
          <p:cNvSpPr/>
          <p:nvPr/>
        </p:nvSpPr>
        <p:spPr>
          <a:xfrm>
            <a:off x="2183011" y="67952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Dặn dò: Ở nhà đếm đồ chơi cùng bố mẹ.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2087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Mở Rộng Hoạt Động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36982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Gợi ý các hoạt động toán học tại nhà.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027521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87579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Xếp Hình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87579" y="3478292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Sử dụng các khối hình để tạo thành các hình dạng khác nhau.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561284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587579" y="45216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Đếm Số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1587579" y="5012055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Đếm số lượng đồ vật xung quanh nhà.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095048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587579" y="60554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Ghép Hình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1587579" y="6545818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Chơi các trò chơi ghép hình đơn giản.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3689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CBCCCE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Lời Kết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8583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Chúc các cô giáo và các bạn sinh viên sư phạm mầm non luôn tràn đầy nhiệt huyết và sáng tạo trong công việc!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7667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Hãy cùng nhau tạo nên những giờ học toán thật vui vẻ và bổ ích cho các bé yêu nhé!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433</Words>
  <Application>Microsoft Office PowerPoint</Application>
  <PresentationFormat>Custom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Times New Roman</vt:lpstr>
      <vt:lpstr>Arial</vt:lpstr>
      <vt:lpstr>Instrument Sans Medium</vt:lpstr>
      <vt:lpstr>Instrument Sans Semi Bold</vt:lpstr>
      <vt:lpstr>Martel Sans Light</vt:lpstr>
      <vt:lpstr>Calibri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3</cp:revision>
  <dcterms:created xsi:type="dcterms:W3CDTF">2025-04-10T06:58:37Z</dcterms:created>
  <dcterms:modified xsi:type="dcterms:W3CDTF">2025-04-10T07:41:36Z</dcterms:modified>
</cp:coreProperties>
</file>