
<file path=[Content_Types].xml><?xml version="1.0" encoding="utf-8"?>
<Types xmlns="http://schemas.openxmlformats.org/package/2006/content-types">
  <Default Extension="fntdata" ContentType="application/x-fontdata"/>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notesMasterIdLst>
    <p:notesMasterId r:id="rId12"/>
  </p:notesMasterIdLst>
  <p:sldSz cx="14630400" cy="8229600"/>
  <p:notesSz cx="8229600" cy="14630400"/>
  <p:embeddedFontLst>
    <p:embeddedFont>
      <p:font typeface="Alexandria"/>
      <p:regular r:id="rId17"/>
    </p:embeddedFont>
    <p:embeddedFont>
      <p:font typeface="Alexandria"/>
      <p:regular r:id="rId18"/>
    </p:embeddedFont>
    <p:embeddedFont>
      <p:font typeface="Nobile"/>
      <p:regular r:id="rId19"/>
    </p:embeddedFont>
    <p:embeddedFont>
      <p:font typeface="Nobile"/>
      <p:regular r:id="rId20"/>
    </p:embeddedFont>
    <p:embeddedFont>
      <p:font typeface="Nobile"/>
      <p:regular r:id="rId21"/>
    </p:embeddedFont>
    <p:embeddedFont>
      <p:font typeface="Nobile"/>
      <p:regular r:id="rId22"/>
    </p:embeddedFont>
  </p:embeddedFon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7" Type="http://schemas.openxmlformats.org/officeDocument/2006/relationships/font" Target="fonts/font1.fntdata"/><Relationship Id="rId18" Type="http://schemas.openxmlformats.org/officeDocument/2006/relationships/font" Target="fonts/font2.fntdata"/><Relationship Id="rId19" Type="http://schemas.openxmlformats.org/officeDocument/2006/relationships/font" Target="fonts/font3.fntdata"/><Relationship Id="rId20" Type="http://schemas.openxmlformats.org/officeDocument/2006/relationships/font" Target="fonts/font4.fntdata"/><Relationship Id="rId21" Type="http://schemas.openxmlformats.org/officeDocument/2006/relationships/font" Target="fonts/font5.fntdata"/><Relationship Id="rId22" Type="http://schemas.openxmlformats.org/officeDocument/2006/relationships/font" Target="fonts/font6.fntdata"/></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10-1.png"/><Relationship Id="rId3"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11-1.png"/><Relationship Id="rId3"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2-1.png"/><Relationship Id="rId3"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3-1.png"/><Relationship Id="rId3"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4-1.png"/><Relationship Id="rId3"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5-1.png"/><Relationship Id="rId3"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6-1.png"/><Relationship Id="rId3"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7-1.png"/><Relationship Id="rId3"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8-1.png"/><Relationship Id="rId3"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9-1.png"/><Relationship Id="rId3"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2.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slideLayout" Target="../slideLayouts/slideLayout11.xml"/><Relationship Id="rId5"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4.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5.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slideLayout" Target="../slideLayouts/slideLayout6.xml"/><Relationship Id="rId6"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slideLayout" Target="../slideLayouts/slideLayout7.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slideLayout" Target="../slideLayouts/slideLayout8.xml"/><Relationship Id="rId6"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9.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793790" y="2184083"/>
            <a:ext cx="7556421" cy="1417558"/>
          </a:xfrm>
          <a:prstGeom prst="rect">
            <a:avLst/>
          </a:prstGeom>
          <a:noFill/>
          <a:ln/>
        </p:spPr>
        <p:txBody>
          <a:bodyPr wrap="square" lIns="0" tIns="0" rIns="0" bIns="0" rtlCol="0" anchor="t"/>
          <a:lstStyle/>
          <a:p>
            <a:pPr algn="l" indent="0" marL="0">
              <a:lnSpc>
                <a:spcPts val="5550"/>
              </a:lnSpc>
              <a:buNone/>
            </a:pPr>
            <a:r>
              <a:rPr lang="en-US" sz="4450" dirty="0">
                <a:solidFill>
                  <a:srgbClr val="1B1B27"/>
                </a:solidFill>
                <a:latin typeface="Alexandria" pitchFamily="34" charset="0"/>
                <a:ea typeface="Alexandria" pitchFamily="34" charset="-122"/>
                <a:cs typeface="Alexandria" pitchFamily="34" charset="-120"/>
              </a:rPr>
              <a:t>Chào Mừng Các Bé Đến Với Thế Giới Bộ Đội</a:t>
            </a:r>
            <a:endParaRPr lang="en-US" sz="4450" dirty="0"/>
          </a:p>
        </p:txBody>
      </p:sp>
      <p:sp>
        <p:nvSpPr>
          <p:cNvPr id="4" name="Text 1"/>
          <p:cNvSpPr/>
          <p:nvPr/>
        </p:nvSpPr>
        <p:spPr>
          <a:xfrm>
            <a:off x="793790" y="3941802"/>
            <a:ext cx="7556421" cy="1451610"/>
          </a:xfrm>
          <a:prstGeom prst="rect">
            <a:avLst/>
          </a:prstGeom>
          <a:noFill/>
          <a:ln/>
        </p:spPr>
        <p:txBody>
          <a:bodyPr wrap="square" lIns="0" tIns="0" rIns="0" bIns="0" rtlCol="0" anchor="t"/>
          <a:lstStyle/>
          <a:p>
            <a:pPr algn="l" indent="0" marL="0">
              <a:lnSpc>
                <a:spcPts val="2850"/>
              </a:lnSpc>
              <a:buNone/>
            </a:pPr>
            <a:r>
              <a:rPr lang="en-US" sz="1750" dirty="0">
                <a:solidFill>
                  <a:srgbClr val="404155"/>
                </a:solidFill>
                <a:latin typeface="Nobile" pitchFamily="34" charset="0"/>
                <a:ea typeface="Nobile" pitchFamily="34" charset="-122"/>
                <a:cs typeface="Nobile" pitchFamily="34" charset="-120"/>
              </a:rPr>
              <a:t>Chào mừng các bé đến với buổi khám phá thú vị về những người lính dũng cảm. Hôm nay, chúng ta sẽ cùng nhau tìm hiểu về cuộc sống và công việc của các chú bộ đội, những người bảo vệ hòa bình cho đất nước.</a:t>
            </a:r>
            <a:endParaRPr lang="en-US" sz="1750" dirty="0"/>
          </a:p>
        </p:txBody>
      </p:sp>
      <p:sp>
        <p:nvSpPr>
          <p:cNvPr id="5" name="Shape 2"/>
          <p:cNvSpPr/>
          <p:nvPr/>
        </p:nvSpPr>
        <p:spPr>
          <a:xfrm>
            <a:off x="793790" y="5665470"/>
            <a:ext cx="362903" cy="362903"/>
          </a:xfrm>
          <a:prstGeom prst="roundRect">
            <a:avLst>
              <a:gd name="adj" fmla="val 25194296"/>
            </a:avLst>
          </a:prstGeom>
          <a:noFill/>
          <a:ln w="7620">
            <a:solidFill>
              <a:srgbClr val="FFFFFF"/>
            </a:solidFill>
            <a:prstDash val="solid"/>
          </a:ln>
        </p:spPr>
      </p:sp>
      <p:pic>
        <p:nvPicPr>
          <p:cNvPr id="6" name="Image 1" descr="preencoded.png">    </p:cNvPr>
          <p:cNvPicPr>
            <a:picLocks noChangeAspect="1"/>
          </p:cNvPicPr>
          <p:nvPr/>
        </p:nvPicPr>
        <p:blipFill>
          <a:blip r:embed="rId2"/>
          <a:stretch>
            <a:fillRect/>
          </a:stretch>
        </p:blipFill>
        <p:spPr>
          <a:xfrm>
            <a:off x="801410" y="5673090"/>
            <a:ext cx="347663" cy="347663"/>
          </a:xfrm>
          <a:prstGeom prst="rect">
            <a:avLst/>
          </a:prstGeom>
        </p:spPr>
      </p:pic>
      <p:sp>
        <p:nvSpPr>
          <p:cNvPr id="7" name="Text 3"/>
          <p:cNvSpPr/>
          <p:nvPr/>
        </p:nvSpPr>
        <p:spPr>
          <a:xfrm>
            <a:off x="1270040" y="5648563"/>
            <a:ext cx="2228731" cy="396835"/>
          </a:xfrm>
          <a:prstGeom prst="rect">
            <a:avLst/>
          </a:prstGeom>
          <a:noFill/>
          <a:ln/>
        </p:spPr>
        <p:txBody>
          <a:bodyPr wrap="none" lIns="0" tIns="0" rIns="0" bIns="0" rtlCol="0" anchor="t"/>
          <a:lstStyle/>
          <a:p>
            <a:pPr algn="l" indent="0" marL="0">
              <a:lnSpc>
                <a:spcPts val="3100"/>
              </a:lnSpc>
              <a:buNone/>
            </a:pPr>
            <a:r>
              <a:rPr lang="en-US" sz="2200" b="1" dirty="0">
                <a:solidFill>
                  <a:srgbClr val="404155"/>
                </a:solidFill>
                <a:latin typeface="Nobile Bold" pitchFamily="34" charset="0"/>
                <a:ea typeface="Nobile Bold" pitchFamily="34" charset="-122"/>
                <a:cs typeface="Nobile Bold" pitchFamily="34" charset="-120"/>
              </a:rPr>
              <a:t>by Hòa Nguyễn</a:t>
            </a:r>
            <a:endParaRPr lang="en-US" sz="2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93790" y="942023"/>
            <a:ext cx="5773579" cy="708779"/>
          </a:xfrm>
          <a:prstGeom prst="rect">
            <a:avLst/>
          </a:prstGeom>
          <a:noFill/>
          <a:ln/>
        </p:spPr>
        <p:txBody>
          <a:bodyPr wrap="none" lIns="0" tIns="0" rIns="0" bIns="0" rtlCol="0" anchor="t"/>
          <a:lstStyle/>
          <a:p>
            <a:pPr algn="l" indent="0" marL="0">
              <a:lnSpc>
                <a:spcPts val="5550"/>
              </a:lnSpc>
              <a:buNone/>
            </a:pPr>
            <a:r>
              <a:rPr lang="en-US" sz="4450" dirty="0">
                <a:solidFill>
                  <a:srgbClr val="1B1B27"/>
                </a:solidFill>
                <a:latin typeface="Alexandria" pitchFamily="34" charset="0"/>
                <a:ea typeface="Alexandria" pitchFamily="34" charset="-122"/>
                <a:cs typeface="Alexandria" pitchFamily="34" charset="-120"/>
              </a:rPr>
              <a:t>Kết Thúc Và Tóm Tắt</a:t>
            </a:r>
            <a:endParaRPr lang="en-US" sz="4450" dirty="0"/>
          </a:p>
        </p:txBody>
      </p:sp>
      <p:sp>
        <p:nvSpPr>
          <p:cNvPr id="3" name="Text 1"/>
          <p:cNvSpPr/>
          <p:nvPr/>
        </p:nvSpPr>
        <p:spPr>
          <a:xfrm>
            <a:off x="1743789" y="3778806"/>
            <a:ext cx="2835235" cy="354330"/>
          </a:xfrm>
          <a:prstGeom prst="rect">
            <a:avLst/>
          </a:prstGeom>
          <a:noFill/>
          <a:ln/>
        </p:spPr>
        <p:txBody>
          <a:bodyPr wrap="none" lIns="0" tIns="0" rIns="0" bIns="0" rtlCol="0" anchor="t"/>
          <a:lstStyle/>
          <a:p>
            <a:pPr algn="r" indent="0" marL="0">
              <a:lnSpc>
                <a:spcPts val="2750"/>
              </a:lnSpc>
              <a:buNone/>
            </a:pPr>
            <a:r>
              <a:rPr lang="en-US" sz="2200" dirty="0">
                <a:solidFill>
                  <a:srgbClr val="404155"/>
                </a:solidFill>
                <a:latin typeface="Alexandria" pitchFamily="34" charset="0"/>
                <a:ea typeface="Alexandria" pitchFamily="34" charset="-122"/>
                <a:cs typeface="Alexandria" pitchFamily="34" charset="-120"/>
              </a:rPr>
              <a:t>Cảm ơn</a:t>
            </a:r>
            <a:endParaRPr lang="en-US" sz="2200" dirty="0"/>
          </a:p>
        </p:txBody>
      </p:sp>
      <p:sp>
        <p:nvSpPr>
          <p:cNvPr id="4" name="Text 2"/>
          <p:cNvSpPr/>
          <p:nvPr/>
        </p:nvSpPr>
        <p:spPr>
          <a:xfrm>
            <a:off x="793790" y="4269224"/>
            <a:ext cx="3785235" cy="725805"/>
          </a:xfrm>
          <a:prstGeom prst="rect">
            <a:avLst/>
          </a:prstGeom>
          <a:noFill/>
          <a:ln/>
        </p:spPr>
        <p:txBody>
          <a:bodyPr wrap="square" lIns="0" tIns="0" rIns="0" bIns="0" rtlCol="0" anchor="t"/>
          <a:lstStyle/>
          <a:p>
            <a:pPr algn="r" indent="0" marL="0">
              <a:lnSpc>
                <a:spcPts val="2850"/>
              </a:lnSpc>
              <a:buNone/>
            </a:pPr>
            <a:r>
              <a:rPr lang="en-US" sz="1750" dirty="0">
                <a:solidFill>
                  <a:srgbClr val="404155"/>
                </a:solidFill>
                <a:latin typeface="Nobile" pitchFamily="34" charset="0"/>
                <a:ea typeface="Nobile" pitchFamily="34" charset="-122"/>
                <a:cs typeface="Nobile" pitchFamily="34" charset="-120"/>
              </a:rPr>
              <a:t>Cảm ơn các con đã lắng nghe và tham gia.</a:t>
            </a:r>
            <a:endParaRPr lang="en-US" sz="1750" dirty="0"/>
          </a:p>
        </p:txBody>
      </p:sp>
      <p:pic>
        <p:nvPicPr>
          <p:cNvPr id="5" name="Image 0" descr="preencoded.png">    </p:cNvPr>
          <p:cNvPicPr>
            <a:picLocks noChangeAspect="1"/>
          </p:cNvPicPr>
          <p:nvPr/>
        </p:nvPicPr>
        <p:blipFill>
          <a:blip r:embed="rId1"/>
          <a:stretch>
            <a:fillRect/>
          </a:stretch>
        </p:blipFill>
        <p:spPr>
          <a:xfrm>
            <a:off x="5032653" y="2104430"/>
            <a:ext cx="4564975" cy="4564975"/>
          </a:xfrm>
          <a:prstGeom prst="rect">
            <a:avLst/>
          </a:prstGeom>
        </p:spPr>
      </p:pic>
      <p:sp>
        <p:nvSpPr>
          <p:cNvPr id="6" name="Text 3"/>
          <p:cNvSpPr/>
          <p:nvPr/>
        </p:nvSpPr>
        <p:spPr>
          <a:xfrm>
            <a:off x="5571411" y="3900011"/>
            <a:ext cx="339328" cy="424220"/>
          </a:xfrm>
          <a:prstGeom prst="rect">
            <a:avLst/>
          </a:prstGeom>
          <a:noFill/>
          <a:ln/>
        </p:spPr>
        <p:txBody>
          <a:bodyPr wrap="none" lIns="0" tIns="0" rIns="0" bIns="0" rtlCol="0" anchor="t"/>
          <a:lstStyle/>
          <a:p>
            <a:pPr algn="l" indent="0" marL="0">
              <a:lnSpc>
                <a:spcPts val="4250"/>
              </a:lnSpc>
              <a:buNone/>
            </a:pPr>
            <a:r>
              <a:rPr lang="en-US" sz="2650" dirty="0">
                <a:solidFill>
                  <a:srgbClr val="404155"/>
                </a:solidFill>
                <a:latin typeface="Alexandria" pitchFamily="34" charset="0"/>
                <a:ea typeface="Alexandria" pitchFamily="34" charset="-122"/>
                <a:cs typeface="Alexandria" pitchFamily="34" charset="-120"/>
              </a:rPr>
              <a:t>1</a:t>
            </a:r>
            <a:endParaRPr lang="en-US" sz="2650" dirty="0"/>
          </a:p>
        </p:txBody>
      </p:sp>
      <p:sp>
        <p:nvSpPr>
          <p:cNvPr id="7" name="Text 4"/>
          <p:cNvSpPr/>
          <p:nvPr/>
        </p:nvSpPr>
        <p:spPr>
          <a:xfrm>
            <a:off x="9937790" y="2552462"/>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404155"/>
                </a:solidFill>
                <a:latin typeface="Alexandria" pitchFamily="34" charset="0"/>
                <a:ea typeface="Alexandria" pitchFamily="34" charset="-122"/>
                <a:cs typeface="Alexandria" pitchFamily="34" charset="-120"/>
              </a:rPr>
              <a:t>Hát</a:t>
            </a:r>
            <a:endParaRPr lang="en-US" sz="2200" dirty="0"/>
          </a:p>
        </p:txBody>
      </p:sp>
      <p:sp>
        <p:nvSpPr>
          <p:cNvPr id="8" name="Text 5"/>
          <p:cNvSpPr/>
          <p:nvPr/>
        </p:nvSpPr>
        <p:spPr>
          <a:xfrm>
            <a:off x="9937790" y="3042880"/>
            <a:ext cx="3898821" cy="725805"/>
          </a:xfrm>
          <a:prstGeom prst="rect">
            <a:avLst/>
          </a:prstGeom>
          <a:noFill/>
          <a:ln/>
        </p:spPr>
        <p:txBody>
          <a:bodyPr wrap="square" lIns="0" tIns="0" rIns="0" bIns="0" rtlCol="0" anchor="t"/>
          <a:lstStyle/>
          <a:p>
            <a:pPr algn="l" indent="0" marL="0">
              <a:lnSpc>
                <a:spcPts val="2850"/>
              </a:lnSpc>
              <a:buNone/>
            </a:pPr>
            <a:r>
              <a:rPr lang="en-US" sz="1750" dirty="0">
                <a:solidFill>
                  <a:srgbClr val="404155"/>
                </a:solidFill>
                <a:latin typeface="Nobile" pitchFamily="34" charset="0"/>
                <a:ea typeface="Nobile" pitchFamily="34" charset="-122"/>
                <a:cs typeface="Nobile" pitchFamily="34" charset="-120"/>
              </a:rPr>
              <a:t>Hát lại bài: "Chú bộ đội" hoặc "Em mơ gặp Bác Hồ".</a:t>
            </a:r>
            <a:endParaRPr lang="en-US" sz="1750" dirty="0"/>
          </a:p>
        </p:txBody>
      </p:sp>
      <p:pic>
        <p:nvPicPr>
          <p:cNvPr id="9" name="Image 1" descr="preencoded.png">    </p:cNvPr>
          <p:cNvPicPr>
            <a:picLocks noChangeAspect="1"/>
          </p:cNvPicPr>
          <p:nvPr/>
        </p:nvPicPr>
        <p:blipFill>
          <a:blip r:embed="rId2"/>
          <a:stretch>
            <a:fillRect/>
          </a:stretch>
        </p:blipFill>
        <p:spPr>
          <a:xfrm>
            <a:off x="5032653" y="2104430"/>
            <a:ext cx="4564975" cy="4564975"/>
          </a:xfrm>
          <a:prstGeom prst="rect">
            <a:avLst/>
          </a:prstGeom>
        </p:spPr>
      </p:pic>
      <p:sp>
        <p:nvSpPr>
          <p:cNvPr id="10" name="Text 6"/>
          <p:cNvSpPr/>
          <p:nvPr/>
        </p:nvSpPr>
        <p:spPr>
          <a:xfrm>
            <a:off x="8170307" y="2948940"/>
            <a:ext cx="339328" cy="424220"/>
          </a:xfrm>
          <a:prstGeom prst="rect">
            <a:avLst/>
          </a:prstGeom>
          <a:noFill/>
          <a:ln/>
        </p:spPr>
        <p:txBody>
          <a:bodyPr wrap="none" lIns="0" tIns="0" rIns="0" bIns="0" rtlCol="0" anchor="t"/>
          <a:lstStyle/>
          <a:p>
            <a:pPr algn="l" indent="0" marL="0">
              <a:lnSpc>
                <a:spcPts val="4250"/>
              </a:lnSpc>
              <a:buNone/>
            </a:pPr>
            <a:r>
              <a:rPr lang="en-US" sz="2650" dirty="0">
                <a:solidFill>
                  <a:srgbClr val="404155"/>
                </a:solidFill>
                <a:latin typeface="Alexandria" pitchFamily="34" charset="0"/>
                <a:ea typeface="Alexandria" pitchFamily="34" charset="-122"/>
                <a:cs typeface="Alexandria" pitchFamily="34" charset="-120"/>
              </a:rPr>
              <a:t>2</a:t>
            </a:r>
            <a:endParaRPr lang="en-US" sz="2650" dirty="0"/>
          </a:p>
        </p:txBody>
      </p:sp>
      <p:sp>
        <p:nvSpPr>
          <p:cNvPr id="11" name="Text 7"/>
          <p:cNvSpPr/>
          <p:nvPr/>
        </p:nvSpPr>
        <p:spPr>
          <a:xfrm>
            <a:off x="9937790" y="5005030"/>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404155"/>
                </a:solidFill>
                <a:latin typeface="Alexandria" pitchFamily="34" charset="0"/>
                <a:ea typeface="Alexandria" pitchFamily="34" charset="-122"/>
                <a:cs typeface="Alexandria" pitchFamily="34" charset="-120"/>
              </a:rPr>
              <a:t>Yêu nước</a:t>
            </a:r>
            <a:endParaRPr lang="en-US" sz="2200" dirty="0"/>
          </a:p>
        </p:txBody>
      </p:sp>
      <p:sp>
        <p:nvSpPr>
          <p:cNvPr id="12" name="Text 8"/>
          <p:cNvSpPr/>
          <p:nvPr/>
        </p:nvSpPr>
        <p:spPr>
          <a:xfrm>
            <a:off x="9937790" y="5495449"/>
            <a:ext cx="3898821" cy="725805"/>
          </a:xfrm>
          <a:prstGeom prst="rect">
            <a:avLst/>
          </a:prstGeom>
          <a:noFill/>
          <a:ln/>
        </p:spPr>
        <p:txBody>
          <a:bodyPr wrap="square" lIns="0" tIns="0" rIns="0" bIns="0" rtlCol="0" anchor="t"/>
          <a:lstStyle/>
          <a:p>
            <a:pPr algn="l" indent="0" marL="0">
              <a:lnSpc>
                <a:spcPts val="2850"/>
              </a:lnSpc>
              <a:buNone/>
            </a:pPr>
            <a:r>
              <a:rPr lang="en-US" sz="1750" dirty="0">
                <a:solidFill>
                  <a:srgbClr val="404155"/>
                </a:solidFill>
                <a:latin typeface="Nobile" pitchFamily="34" charset="0"/>
                <a:ea typeface="Nobile" pitchFamily="34" charset="-122"/>
                <a:cs typeface="Nobile" pitchFamily="34" charset="-120"/>
              </a:rPr>
              <a:t>Nhắc nhở tinh thần yêu nước, biết ơn chú bộ đội.</a:t>
            </a:r>
            <a:endParaRPr lang="en-US" sz="1750" dirty="0"/>
          </a:p>
        </p:txBody>
      </p:sp>
      <p:pic>
        <p:nvPicPr>
          <p:cNvPr id="13" name="Image 2" descr="preencoded.png">    </p:cNvPr>
          <p:cNvPicPr>
            <a:picLocks noChangeAspect="1"/>
          </p:cNvPicPr>
          <p:nvPr/>
        </p:nvPicPr>
        <p:blipFill>
          <a:blip r:embed="rId3"/>
          <a:stretch>
            <a:fillRect/>
          </a:stretch>
        </p:blipFill>
        <p:spPr>
          <a:xfrm>
            <a:off x="5032653" y="2104430"/>
            <a:ext cx="4564975" cy="4564975"/>
          </a:xfrm>
          <a:prstGeom prst="rect">
            <a:avLst/>
          </a:prstGeom>
        </p:spPr>
      </p:pic>
      <p:sp>
        <p:nvSpPr>
          <p:cNvPr id="14" name="Text 9"/>
          <p:cNvSpPr/>
          <p:nvPr/>
        </p:nvSpPr>
        <p:spPr>
          <a:xfrm>
            <a:off x="7694533" y="5675114"/>
            <a:ext cx="339328" cy="424220"/>
          </a:xfrm>
          <a:prstGeom prst="rect">
            <a:avLst/>
          </a:prstGeom>
          <a:noFill/>
          <a:ln/>
        </p:spPr>
        <p:txBody>
          <a:bodyPr wrap="none" lIns="0" tIns="0" rIns="0" bIns="0" rtlCol="0" anchor="t"/>
          <a:lstStyle/>
          <a:p>
            <a:pPr algn="l" indent="0" marL="0">
              <a:lnSpc>
                <a:spcPts val="4250"/>
              </a:lnSpc>
              <a:buNone/>
            </a:pPr>
            <a:r>
              <a:rPr lang="en-US" sz="2650" dirty="0">
                <a:solidFill>
                  <a:srgbClr val="404155"/>
                </a:solidFill>
                <a:latin typeface="Alexandria" pitchFamily="34" charset="0"/>
                <a:ea typeface="Alexandria" pitchFamily="34" charset="-122"/>
                <a:cs typeface="Alexandria" pitchFamily="34" charset="-120"/>
              </a:rPr>
              <a:t>3</a:t>
            </a:r>
            <a:endParaRPr lang="en-US" sz="2650" dirty="0"/>
          </a:p>
        </p:txBody>
      </p:sp>
      <p:sp>
        <p:nvSpPr>
          <p:cNvPr id="15" name="Text 10"/>
          <p:cNvSpPr/>
          <p:nvPr/>
        </p:nvSpPr>
        <p:spPr>
          <a:xfrm>
            <a:off x="793790" y="6924556"/>
            <a:ext cx="13042821" cy="362903"/>
          </a:xfrm>
          <a:prstGeom prst="rect">
            <a:avLst/>
          </a:prstGeom>
          <a:noFill/>
          <a:ln/>
        </p:spPr>
        <p:txBody>
          <a:bodyPr wrap="none" lIns="0" tIns="0" rIns="0" bIns="0" rtlCol="0" anchor="t"/>
          <a:lstStyle/>
          <a:p>
            <a:pPr algn="l" indent="0" marL="0">
              <a:lnSpc>
                <a:spcPts val="2850"/>
              </a:lnSpc>
              <a:buNone/>
            </a:pPr>
            <a:r>
              <a:rPr lang="en-US" sz="1750" dirty="0">
                <a:solidFill>
                  <a:srgbClr val="404155"/>
                </a:solidFill>
                <a:latin typeface="Nobile" pitchFamily="34" charset="0"/>
                <a:ea typeface="Nobile" pitchFamily="34" charset="-122"/>
                <a:cs typeface="Nobile" pitchFamily="34" charset="-120"/>
              </a:rPr>
              <a:t>Hẹn gặp lại các con trong những buổi học sau!</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2412325"/>
            <a:ext cx="10161984" cy="708779"/>
          </a:xfrm>
          <a:prstGeom prst="rect">
            <a:avLst/>
          </a:prstGeom>
          <a:noFill/>
          <a:ln/>
        </p:spPr>
        <p:txBody>
          <a:bodyPr wrap="none" lIns="0" tIns="0" rIns="0" bIns="0" rtlCol="0" anchor="t"/>
          <a:lstStyle/>
          <a:p>
            <a:pPr algn="l" indent="0" marL="0">
              <a:lnSpc>
                <a:spcPts val="5550"/>
              </a:lnSpc>
              <a:buNone/>
            </a:pPr>
            <a:r>
              <a:rPr lang="en-US" sz="4450" dirty="0">
                <a:solidFill>
                  <a:srgbClr val="1B1B27"/>
                </a:solidFill>
                <a:latin typeface="Alexandria" pitchFamily="34" charset="0"/>
                <a:ea typeface="Alexandria" pitchFamily="34" charset="-122"/>
                <a:cs typeface="Alexandria" pitchFamily="34" charset="-120"/>
              </a:rPr>
              <a:t>Thảo Luận Về Người Bảo Vệ Tổ Quốc</a:t>
            </a:r>
            <a:endParaRPr lang="en-US" sz="4450" dirty="0"/>
          </a:p>
        </p:txBody>
      </p:sp>
      <p:sp>
        <p:nvSpPr>
          <p:cNvPr id="3" name="Text 1"/>
          <p:cNvSpPr/>
          <p:nvPr/>
        </p:nvSpPr>
        <p:spPr>
          <a:xfrm>
            <a:off x="793790" y="3688080"/>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1B1B27"/>
                </a:solidFill>
                <a:latin typeface="Alexandria" pitchFamily="34" charset="0"/>
                <a:ea typeface="Alexandria" pitchFamily="34" charset="-122"/>
                <a:cs typeface="Alexandria" pitchFamily="34" charset="-120"/>
              </a:rPr>
              <a:t>Ai bảo vệ đất nước?</a:t>
            </a:r>
            <a:endParaRPr lang="en-US" sz="2200" dirty="0"/>
          </a:p>
        </p:txBody>
      </p:sp>
      <p:sp>
        <p:nvSpPr>
          <p:cNvPr id="4" name="Text 2"/>
          <p:cNvSpPr/>
          <p:nvPr/>
        </p:nvSpPr>
        <p:spPr>
          <a:xfrm>
            <a:off x="793790" y="4269224"/>
            <a:ext cx="6244709" cy="725805"/>
          </a:xfrm>
          <a:prstGeom prst="rect">
            <a:avLst/>
          </a:prstGeom>
          <a:noFill/>
          <a:ln/>
        </p:spPr>
        <p:txBody>
          <a:bodyPr wrap="square" lIns="0" tIns="0" rIns="0" bIns="0" rtlCol="0" anchor="t"/>
          <a:lstStyle/>
          <a:p>
            <a:pPr algn="l" indent="0" marL="0">
              <a:lnSpc>
                <a:spcPts val="2850"/>
              </a:lnSpc>
              <a:buNone/>
            </a:pPr>
            <a:r>
              <a:rPr lang="en-US" sz="1750" dirty="0">
                <a:solidFill>
                  <a:srgbClr val="404155"/>
                </a:solidFill>
                <a:latin typeface="Nobile" pitchFamily="34" charset="0"/>
                <a:ea typeface="Nobile" pitchFamily="34" charset="-122"/>
                <a:cs typeface="Nobile" pitchFamily="34" charset="-120"/>
              </a:rPr>
              <a:t>Các con có biết ai là người bảo vệ đất nước không? Đó chính là các chú bộ đội.</a:t>
            </a:r>
            <a:endParaRPr lang="en-US" sz="1750" dirty="0"/>
          </a:p>
        </p:txBody>
      </p:sp>
      <p:sp>
        <p:nvSpPr>
          <p:cNvPr id="5" name="Text 3"/>
          <p:cNvSpPr/>
          <p:nvPr/>
        </p:nvSpPr>
        <p:spPr>
          <a:xfrm>
            <a:off x="7599521" y="3688080"/>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1B1B27"/>
                </a:solidFill>
                <a:latin typeface="Alexandria" pitchFamily="34" charset="0"/>
                <a:ea typeface="Alexandria" pitchFamily="34" charset="-122"/>
                <a:cs typeface="Alexandria" pitchFamily="34" charset="-120"/>
              </a:rPr>
              <a:t>Biên giới, biển đảo</a:t>
            </a:r>
            <a:endParaRPr lang="en-US" sz="2200" dirty="0"/>
          </a:p>
        </p:txBody>
      </p:sp>
      <p:sp>
        <p:nvSpPr>
          <p:cNvPr id="6" name="Text 4"/>
          <p:cNvSpPr/>
          <p:nvPr/>
        </p:nvSpPr>
        <p:spPr>
          <a:xfrm>
            <a:off x="7599521" y="4269224"/>
            <a:ext cx="6244709" cy="725805"/>
          </a:xfrm>
          <a:prstGeom prst="rect">
            <a:avLst/>
          </a:prstGeom>
          <a:noFill/>
          <a:ln/>
        </p:spPr>
        <p:txBody>
          <a:bodyPr wrap="square" lIns="0" tIns="0" rIns="0" bIns="0" rtlCol="0" anchor="t"/>
          <a:lstStyle/>
          <a:p>
            <a:pPr algn="l" indent="0" marL="0">
              <a:lnSpc>
                <a:spcPts val="2850"/>
              </a:lnSpc>
              <a:buNone/>
            </a:pPr>
            <a:r>
              <a:rPr lang="en-US" sz="1750" dirty="0">
                <a:solidFill>
                  <a:srgbClr val="404155"/>
                </a:solidFill>
                <a:latin typeface="Nobile" pitchFamily="34" charset="0"/>
                <a:ea typeface="Nobile" pitchFamily="34" charset="-122"/>
                <a:cs typeface="Nobile" pitchFamily="34" charset="-120"/>
              </a:rPr>
              <a:t>Ai giữ gìn biên giới, biển đảo cho chúng ta được sống bình yên? Cũng là các chú bộ đội đấy!</a:t>
            </a:r>
            <a:endParaRPr lang="en-US" sz="1750" dirty="0"/>
          </a:p>
        </p:txBody>
      </p:sp>
      <p:sp>
        <p:nvSpPr>
          <p:cNvPr id="7" name="Text 5"/>
          <p:cNvSpPr/>
          <p:nvPr/>
        </p:nvSpPr>
        <p:spPr>
          <a:xfrm>
            <a:off x="793790" y="5454253"/>
            <a:ext cx="13042821" cy="362903"/>
          </a:xfrm>
          <a:prstGeom prst="rect">
            <a:avLst/>
          </a:prstGeom>
          <a:noFill/>
          <a:ln/>
        </p:spPr>
        <p:txBody>
          <a:bodyPr wrap="none" lIns="0" tIns="0" rIns="0" bIns="0" rtlCol="0" anchor="t"/>
          <a:lstStyle/>
          <a:p>
            <a:pPr algn="l" indent="0" marL="0">
              <a:lnSpc>
                <a:spcPts val="2850"/>
              </a:lnSpc>
              <a:buNone/>
            </a:pPr>
            <a:r>
              <a:rPr lang="en-US" sz="1750" dirty="0">
                <a:solidFill>
                  <a:srgbClr val="404155"/>
                </a:solidFill>
                <a:latin typeface="Nobile" pitchFamily="34" charset="0"/>
                <a:ea typeface="Nobile" pitchFamily="34" charset="-122"/>
                <a:cs typeface="Nobile" pitchFamily="34" charset="-120"/>
              </a:rPr>
              <a:t>Hãy cùng nhau tìm hiểu về những người lính quả cảm này nhé!</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280190" y="1877973"/>
            <a:ext cx="7354848" cy="708779"/>
          </a:xfrm>
          <a:prstGeom prst="rect">
            <a:avLst/>
          </a:prstGeom>
          <a:noFill/>
          <a:ln/>
        </p:spPr>
        <p:txBody>
          <a:bodyPr wrap="none" lIns="0" tIns="0" rIns="0" bIns="0" rtlCol="0" anchor="t"/>
          <a:lstStyle/>
          <a:p>
            <a:pPr algn="l" indent="0" marL="0">
              <a:lnSpc>
                <a:spcPts val="5550"/>
              </a:lnSpc>
              <a:buNone/>
            </a:pPr>
            <a:r>
              <a:rPr lang="en-US" sz="4450" dirty="0">
                <a:solidFill>
                  <a:srgbClr val="1B1B27"/>
                </a:solidFill>
                <a:latin typeface="Alexandria" pitchFamily="34" charset="0"/>
                <a:ea typeface="Alexandria" pitchFamily="34" charset="-122"/>
                <a:cs typeface="Alexandria" pitchFamily="34" charset="-120"/>
              </a:rPr>
              <a:t>Giới Thiệu Về Nghề Bộ Đội</a:t>
            </a:r>
            <a:endParaRPr lang="en-US" sz="4450" dirty="0"/>
          </a:p>
        </p:txBody>
      </p:sp>
      <p:sp>
        <p:nvSpPr>
          <p:cNvPr id="4" name="Shape 1"/>
          <p:cNvSpPr/>
          <p:nvPr/>
        </p:nvSpPr>
        <p:spPr>
          <a:xfrm>
            <a:off x="6280190" y="3182064"/>
            <a:ext cx="510302" cy="510302"/>
          </a:xfrm>
          <a:prstGeom prst="roundRect">
            <a:avLst>
              <a:gd name="adj" fmla="val 18669"/>
            </a:avLst>
          </a:prstGeom>
          <a:solidFill>
            <a:srgbClr val="D2DDF9"/>
          </a:solidFill>
          <a:ln w="7620">
            <a:solidFill>
              <a:srgbClr val="B8C3DF"/>
            </a:solidFill>
            <a:prstDash val="solid"/>
          </a:ln>
        </p:spPr>
      </p:sp>
      <p:sp>
        <p:nvSpPr>
          <p:cNvPr id="5" name="Text 2"/>
          <p:cNvSpPr/>
          <p:nvPr/>
        </p:nvSpPr>
        <p:spPr>
          <a:xfrm>
            <a:off x="7017306" y="3182064"/>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404155"/>
                </a:solidFill>
                <a:latin typeface="Alexandria" pitchFamily="34" charset="0"/>
                <a:ea typeface="Alexandria" pitchFamily="34" charset="-122"/>
                <a:cs typeface="Alexandria" pitchFamily="34" charset="-120"/>
              </a:rPr>
              <a:t>Nghề bộ đội</a:t>
            </a:r>
            <a:endParaRPr lang="en-US" sz="2200" dirty="0"/>
          </a:p>
        </p:txBody>
      </p:sp>
      <p:sp>
        <p:nvSpPr>
          <p:cNvPr id="6" name="Text 3"/>
          <p:cNvSpPr/>
          <p:nvPr/>
        </p:nvSpPr>
        <p:spPr>
          <a:xfrm>
            <a:off x="7017306" y="3672483"/>
            <a:ext cx="6819305" cy="362903"/>
          </a:xfrm>
          <a:prstGeom prst="rect">
            <a:avLst/>
          </a:prstGeom>
          <a:noFill/>
          <a:ln/>
        </p:spPr>
        <p:txBody>
          <a:bodyPr wrap="none" lIns="0" tIns="0" rIns="0" bIns="0" rtlCol="0" anchor="t"/>
          <a:lstStyle/>
          <a:p>
            <a:pPr algn="l" indent="0" marL="0">
              <a:lnSpc>
                <a:spcPts val="2850"/>
              </a:lnSpc>
              <a:buNone/>
            </a:pPr>
            <a:r>
              <a:rPr lang="en-US" sz="1750" dirty="0">
                <a:solidFill>
                  <a:srgbClr val="404155"/>
                </a:solidFill>
                <a:latin typeface="Nobile" pitchFamily="34" charset="0"/>
                <a:ea typeface="Nobile" pitchFamily="34" charset="-122"/>
                <a:cs typeface="Nobile" pitchFamily="34" charset="-120"/>
              </a:rPr>
              <a:t>Hôm nay, cô và các con sẽ cùng nhau khám phá nghề bộ đội.</a:t>
            </a:r>
            <a:endParaRPr lang="en-US" sz="1750" dirty="0"/>
          </a:p>
        </p:txBody>
      </p:sp>
      <p:sp>
        <p:nvSpPr>
          <p:cNvPr id="7" name="Shape 4"/>
          <p:cNvSpPr/>
          <p:nvPr/>
        </p:nvSpPr>
        <p:spPr>
          <a:xfrm>
            <a:off x="6280190" y="4517350"/>
            <a:ext cx="510302" cy="510302"/>
          </a:xfrm>
          <a:prstGeom prst="roundRect">
            <a:avLst>
              <a:gd name="adj" fmla="val 18669"/>
            </a:avLst>
          </a:prstGeom>
          <a:solidFill>
            <a:srgbClr val="D2DDF9"/>
          </a:solidFill>
          <a:ln w="7620">
            <a:solidFill>
              <a:srgbClr val="B8C3DF"/>
            </a:solidFill>
            <a:prstDash val="solid"/>
          </a:ln>
        </p:spPr>
      </p:sp>
      <p:sp>
        <p:nvSpPr>
          <p:cNvPr id="8" name="Text 5"/>
          <p:cNvSpPr/>
          <p:nvPr/>
        </p:nvSpPr>
        <p:spPr>
          <a:xfrm>
            <a:off x="7017306" y="4517350"/>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404155"/>
                </a:solidFill>
                <a:latin typeface="Alexandria" pitchFamily="34" charset="0"/>
                <a:ea typeface="Alexandria" pitchFamily="34" charset="-122"/>
                <a:cs typeface="Alexandria" pitchFamily="34" charset="-120"/>
              </a:rPr>
              <a:t>Anh hùng</a:t>
            </a:r>
            <a:endParaRPr lang="en-US" sz="2200" dirty="0"/>
          </a:p>
        </p:txBody>
      </p:sp>
      <p:sp>
        <p:nvSpPr>
          <p:cNvPr id="9" name="Text 6"/>
          <p:cNvSpPr/>
          <p:nvPr/>
        </p:nvSpPr>
        <p:spPr>
          <a:xfrm>
            <a:off x="7017306" y="5007769"/>
            <a:ext cx="6819305" cy="362903"/>
          </a:xfrm>
          <a:prstGeom prst="rect">
            <a:avLst/>
          </a:prstGeom>
          <a:noFill/>
          <a:ln/>
        </p:spPr>
        <p:txBody>
          <a:bodyPr wrap="none" lIns="0" tIns="0" rIns="0" bIns="0" rtlCol="0" anchor="t"/>
          <a:lstStyle/>
          <a:p>
            <a:pPr algn="l" indent="0" marL="0">
              <a:lnSpc>
                <a:spcPts val="2850"/>
              </a:lnSpc>
              <a:buNone/>
            </a:pPr>
            <a:r>
              <a:rPr lang="en-US" sz="1750" dirty="0">
                <a:solidFill>
                  <a:srgbClr val="404155"/>
                </a:solidFill>
                <a:latin typeface="Nobile" pitchFamily="34" charset="0"/>
                <a:ea typeface="Nobile" pitchFamily="34" charset="-122"/>
                <a:cs typeface="Nobile" pitchFamily="34" charset="-120"/>
              </a:rPr>
              <a:t>Các chú bộ đội là những người anh hùng bảo vệ Tổ quốc.</a:t>
            </a:r>
            <a:endParaRPr lang="en-US" sz="1750" dirty="0"/>
          </a:p>
        </p:txBody>
      </p:sp>
      <p:sp>
        <p:nvSpPr>
          <p:cNvPr id="10" name="Text 7"/>
          <p:cNvSpPr/>
          <p:nvPr/>
        </p:nvSpPr>
        <p:spPr>
          <a:xfrm>
            <a:off x="6280190" y="5625822"/>
            <a:ext cx="7556421" cy="725805"/>
          </a:xfrm>
          <a:prstGeom prst="rect">
            <a:avLst/>
          </a:prstGeom>
          <a:noFill/>
          <a:ln/>
        </p:spPr>
        <p:txBody>
          <a:bodyPr wrap="square" lIns="0" tIns="0" rIns="0" bIns="0" rtlCol="0" anchor="t"/>
          <a:lstStyle/>
          <a:p>
            <a:pPr algn="l" indent="0" marL="0">
              <a:lnSpc>
                <a:spcPts val="2850"/>
              </a:lnSpc>
              <a:buNone/>
            </a:pPr>
            <a:r>
              <a:rPr lang="en-US" sz="1750" dirty="0">
                <a:solidFill>
                  <a:srgbClr val="404155"/>
                </a:solidFill>
                <a:latin typeface="Nobile" pitchFamily="34" charset="0"/>
                <a:ea typeface="Nobile" pitchFamily="34" charset="-122"/>
                <a:cs typeface="Nobile" pitchFamily="34" charset="-120"/>
              </a:rPr>
              <a:t>Chúng ta sẽ cùng nhau tìm hiểu về những công việc và sự hy sinh của họ.</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2788801"/>
          </a:xfrm>
          <a:prstGeom prst="rect">
            <a:avLst/>
          </a:prstGeom>
        </p:spPr>
      </p:pic>
      <p:sp>
        <p:nvSpPr>
          <p:cNvPr id="3" name="Text 0"/>
          <p:cNvSpPr/>
          <p:nvPr/>
        </p:nvSpPr>
        <p:spPr>
          <a:xfrm>
            <a:off x="780812" y="3402806"/>
            <a:ext cx="7630358" cy="697230"/>
          </a:xfrm>
          <a:prstGeom prst="rect">
            <a:avLst/>
          </a:prstGeom>
          <a:noFill/>
          <a:ln/>
        </p:spPr>
        <p:txBody>
          <a:bodyPr wrap="none" lIns="0" tIns="0" rIns="0" bIns="0" rtlCol="0" anchor="t"/>
          <a:lstStyle/>
          <a:p>
            <a:pPr algn="l" indent="0" marL="0">
              <a:lnSpc>
                <a:spcPts val="5450"/>
              </a:lnSpc>
              <a:buNone/>
            </a:pPr>
            <a:r>
              <a:rPr lang="en-US" sz="4350" dirty="0">
                <a:solidFill>
                  <a:srgbClr val="1B1B27"/>
                </a:solidFill>
                <a:latin typeface="Alexandria" pitchFamily="34" charset="0"/>
                <a:ea typeface="Alexandria" pitchFamily="34" charset="-122"/>
                <a:cs typeface="Alexandria" pitchFamily="34" charset="-120"/>
              </a:rPr>
              <a:t>Trang Phục Của Chú Bộ Đội</a:t>
            </a:r>
            <a:endParaRPr lang="en-US" sz="4350" dirty="0"/>
          </a:p>
        </p:txBody>
      </p:sp>
      <p:sp>
        <p:nvSpPr>
          <p:cNvPr id="4" name="Shape 1"/>
          <p:cNvSpPr/>
          <p:nvPr/>
        </p:nvSpPr>
        <p:spPr>
          <a:xfrm>
            <a:off x="780812" y="4434602"/>
            <a:ext cx="6422946" cy="1657469"/>
          </a:xfrm>
          <a:prstGeom prst="roundRect">
            <a:avLst>
              <a:gd name="adj" fmla="val 5654"/>
            </a:avLst>
          </a:prstGeom>
          <a:solidFill>
            <a:srgbClr val="D2DDF9"/>
          </a:solidFill>
          <a:ln w="7620">
            <a:solidFill>
              <a:srgbClr val="B8C3DF"/>
            </a:solidFill>
            <a:prstDash val="solid"/>
          </a:ln>
        </p:spPr>
      </p:sp>
      <p:sp>
        <p:nvSpPr>
          <p:cNvPr id="5" name="Text 2"/>
          <p:cNvSpPr/>
          <p:nvPr/>
        </p:nvSpPr>
        <p:spPr>
          <a:xfrm>
            <a:off x="1011436" y="4665226"/>
            <a:ext cx="2788801" cy="348496"/>
          </a:xfrm>
          <a:prstGeom prst="rect">
            <a:avLst/>
          </a:prstGeom>
          <a:noFill/>
          <a:ln/>
        </p:spPr>
        <p:txBody>
          <a:bodyPr wrap="none" lIns="0" tIns="0" rIns="0" bIns="0" rtlCol="0" anchor="t"/>
          <a:lstStyle/>
          <a:p>
            <a:pPr algn="l" indent="0" marL="0">
              <a:lnSpc>
                <a:spcPts val="2700"/>
              </a:lnSpc>
              <a:buNone/>
            </a:pPr>
            <a:r>
              <a:rPr lang="en-US" sz="2150" dirty="0">
                <a:solidFill>
                  <a:srgbClr val="404155"/>
                </a:solidFill>
                <a:latin typeface="Alexandria" pitchFamily="34" charset="0"/>
                <a:ea typeface="Alexandria" pitchFamily="34" charset="-122"/>
                <a:cs typeface="Alexandria" pitchFamily="34" charset="-120"/>
              </a:rPr>
              <a:t>Áo lính</a:t>
            </a:r>
            <a:endParaRPr lang="en-US" sz="2150" dirty="0"/>
          </a:p>
        </p:txBody>
      </p:sp>
      <p:sp>
        <p:nvSpPr>
          <p:cNvPr id="6" name="Text 3"/>
          <p:cNvSpPr/>
          <p:nvPr/>
        </p:nvSpPr>
        <p:spPr>
          <a:xfrm>
            <a:off x="1011436" y="5147548"/>
            <a:ext cx="5961698" cy="713899"/>
          </a:xfrm>
          <a:prstGeom prst="rect">
            <a:avLst/>
          </a:prstGeom>
          <a:noFill/>
          <a:ln/>
        </p:spPr>
        <p:txBody>
          <a:bodyPr wrap="square" lIns="0" tIns="0" rIns="0" bIns="0" rtlCol="0" anchor="t"/>
          <a:lstStyle/>
          <a:p>
            <a:pPr algn="l" indent="0" marL="0">
              <a:lnSpc>
                <a:spcPts val="2800"/>
              </a:lnSpc>
              <a:buNone/>
            </a:pPr>
            <a:r>
              <a:rPr lang="en-US" sz="1750" dirty="0">
                <a:solidFill>
                  <a:srgbClr val="404155"/>
                </a:solidFill>
                <a:latin typeface="Nobile" pitchFamily="34" charset="0"/>
                <a:ea typeface="Nobile" pitchFamily="34" charset="-122"/>
                <a:cs typeface="Nobile" pitchFamily="34" charset="-120"/>
              </a:rPr>
              <a:t>Áo lính màu xanh, tượng trưng cho sự mạnh mẽ và kiên cường.</a:t>
            </a:r>
            <a:endParaRPr lang="en-US" sz="1750" dirty="0"/>
          </a:p>
        </p:txBody>
      </p:sp>
      <p:sp>
        <p:nvSpPr>
          <p:cNvPr id="7" name="Shape 4"/>
          <p:cNvSpPr/>
          <p:nvPr/>
        </p:nvSpPr>
        <p:spPr>
          <a:xfrm>
            <a:off x="7426762" y="4434602"/>
            <a:ext cx="6422946" cy="1657469"/>
          </a:xfrm>
          <a:prstGeom prst="roundRect">
            <a:avLst>
              <a:gd name="adj" fmla="val 5654"/>
            </a:avLst>
          </a:prstGeom>
          <a:solidFill>
            <a:srgbClr val="D2DDF9"/>
          </a:solidFill>
          <a:ln w="7620">
            <a:solidFill>
              <a:srgbClr val="B8C3DF"/>
            </a:solidFill>
            <a:prstDash val="solid"/>
          </a:ln>
        </p:spPr>
      </p:sp>
      <p:sp>
        <p:nvSpPr>
          <p:cNvPr id="8" name="Text 5"/>
          <p:cNvSpPr/>
          <p:nvPr/>
        </p:nvSpPr>
        <p:spPr>
          <a:xfrm>
            <a:off x="7657386" y="4665226"/>
            <a:ext cx="2788801" cy="348496"/>
          </a:xfrm>
          <a:prstGeom prst="rect">
            <a:avLst/>
          </a:prstGeom>
          <a:noFill/>
          <a:ln/>
        </p:spPr>
        <p:txBody>
          <a:bodyPr wrap="none" lIns="0" tIns="0" rIns="0" bIns="0" rtlCol="0" anchor="t"/>
          <a:lstStyle/>
          <a:p>
            <a:pPr algn="l" indent="0" marL="0">
              <a:lnSpc>
                <a:spcPts val="2700"/>
              </a:lnSpc>
              <a:buNone/>
            </a:pPr>
            <a:r>
              <a:rPr lang="en-US" sz="2150" dirty="0">
                <a:solidFill>
                  <a:srgbClr val="404155"/>
                </a:solidFill>
                <a:latin typeface="Alexandria" pitchFamily="34" charset="0"/>
                <a:ea typeface="Alexandria" pitchFamily="34" charset="-122"/>
                <a:cs typeface="Alexandria" pitchFamily="34" charset="-120"/>
              </a:rPr>
              <a:t>Mũ cối</a:t>
            </a:r>
            <a:endParaRPr lang="en-US" sz="2150" dirty="0"/>
          </a:p>
        </p:txBody>
      </p:sp>
      <p:sp>
        <p:nvSpPr>
          <p:cNvPr id="9" name="Text 6"/>
          <p:cNvSpPr/>
          <p:nvPr/>
        </p:nvSpPr>
        <p:spPr>
          <a:xfrm>
            <a:off x="7657386" y="5147548"/>
            <a:ext cx="5961698" cy="356949"/>
          </a:xfrm>
          <a:prstGeom prst="rect">
            <a:avLst/>
          </a:prstGeom>
          <a:noFill/>
          <a:ln/>
        </p:spPr>
        <p:txBody>
          <a:bodyPr wrap="none" lIns="0" tIns="0" rIns="0" bIns="0" rtlCol="0" anchor="t"/>
          <a:lstStyle/>
          <a:p>
            <a:pPr algn="l" indent="0" marL="0">
              <a:lnSpc>
                <a:spcPts val="2800"/>
              </a:lnSpc>
              <a:buNone/>
            </a:pPr>
            <a:r>
              <a:rPr lang="en-US" sz="1750" dirty="0">
                <a:solidFill>
                  <a:srgbClr val="404155"/>
                </a:solidFill>
                <a:latin typeface="Nobile" pitchFamily="34" charset="0"/>
                <a:ea typeface="Nobile" pitchFamily="34" charset="-122"/>
                <a:cs typeface="Nobile" pitchFamily="34" charset="-120"/>
              </a:rPr>
              <a:t>Mũ cối che nắng mưa, bảo vệ các chú bộ đội.</a:t>
            </a:r>
            <a:endParaRPr lang="en-US" sz="1750" dirty="0"/>
          </a:p>
        </p:txBody>
      </p:sp>
      <p:sp>
        <p:nvSpPr>
          <p:cNvPr id="10" name="Shape 7"/>
          <p:cNvSpPr/>
          <p:nvPr/>
        </p:nvSpPr>
        <p:spPr>
          <a:xfrm>
            <a:off x="780812" y="6315075"/>
            <a:ext cx="6422946" cy="1300520"/>
          </a:xfrm>
          <a:prstGeom prst="roundRect">
            <a:avLst>
              <a:gd name="adj" fmla="val 7205"/>
            </a:avLst>
          </a:prstGeom>
          <a:solidFill>
            <a:srgbClr val="D2DDF9"/>
          </a:solidFill>
          <a:ln w="7620">
            <a:solidFill>
              <a:srgbClr val="B8C3DF"/>
            </a:solidFill>
            <a:prstDash val="solid"/>
          </a:ln>
        </p:spPr>
      </p:sp>
      <p:sp>
        <p:nvSpPr>
          <p:cNvPr id="11" name="Text 8"/>
          <p:cNvSpPr/>
          <p:nvPr/>
        </p:nvSpPr>
        <p:spPr>
          <a:xfrm>
            <a:off x="1011436" y="6545699"/>
            <a:ext cx="2788801" cy="348496"/>
          </a:xfrm>
          <a:prstGeom prst="rect">
            <a:avLst/>
          </a:prstGeom>
          <a:noFill/>
          <a:ln/>
        </p:spPr>
        <p:txBody>
          <a:bodyPr wrap="none" lIns="0" tIns="0" rIns="0" bIns="0" rtlCol="0" anchor="t"/>
          <a:lstStyle/>
          <a:p>
            <a:pPr algn="l" indent="0" marL="0">
              <a:lnSpc>
                <a:spcPts val="2700"/>
              </a:lnSpc>
              <a:buNone/>
            </a:pPr>
            <a:r>
              <a:rPr lang="en-US" sz="2150" dirty="0">
                <a:solidFill>
                  <a:srgbClr val="404155"/>
                </a:solidFill>
                <a:latin typeface="Alexandria" pitchFamily="34" charset="0"/>
                <a:ea typeface="Alexandria" pitchFamily="34" charset="-122"/>
                <a:cs typeface="Alexandria" pitchFamily="34" charset="-120"/>
              </a:rPr>
              <a:t>Giày</a:t>
            </a:r>
            <a:endParaRPr lang="en-US" sz="2150" dirty="0"/>
          </a:p>
        </p:txBody>
      </p:sp>
      <p:sp>
        <p:nvSpPr>
          <p:cNvPr id="12" name="Text 9"/>
          <p:cNvSpPr/>
          <p:nvPr/>
        </p:nvSpPr>
        <p:spPr>
          <a:xfrm>
            <a:off x="1011436" y="7028021"/>
            <a:ext cx="5961698" cy="356949"/>
          </a:xfrm>
          <a:prstGeom prst="rect">
            <a:avLst/>
          </a:prstGeom>
          <a:noFill/>
          <a:ln/>
        </p:spPr>
        <p:txBody>
          <a:bodyPr wrap="none" lIns="0" tIns="0" rIns="0" bIns="0" rtlCol="0" anchor="t"/>
          <a:lstStyle/>
          <a:p>
            <a:pPr algn="l" indent="0" marL="0">
              <a:lnSpc>
                <a:spcPts val="2800"/>
              </a:lnSpc>
              <a:buNone/>
            </a:pPr>
            <a:r>
              <a:rPr lang="en-US" sz="1750" dirty="0">
                <a:solidFill>
                  <a:srgbClr val="404155"/>
                </a:solidFill>
                <a:latin typeface="Nobile" pitchFamily="34" charset="0"/>
                <a:ea typeface="Nobile" pitchFamily="34" charset="-122"/>
                <a:cs typeface="Nobile" pitchFamily="34" charset="-120"/>
              </a:rPr>
              <a:t>Giày giúp các chú đi lại dễ dàng trên mọi địa hình.</a:t>
            </a:r>
            <a:endParaRPr lang="en-US" sz="1750" dirty="0"/>
          </a:p>
        </p:txBody>
      </p:sp>
      <p:sp>
        <p:nvSpPr>
          <p:cNvPr id="13" name="Shape 10"/>
          <p:cNvSpPr/>
          <p:nvPr/>
        </p:nvSpPr>
        <p:spPr>
          <a:xfrm>
            <a:off x="7426762" y="6315075"/>
            <a:ext cx="6422946" cy="1300520"/>
          </a:xfrm>
          <a:prstGeom prst="roundRect">
            <a:avLst>
              <a:gd name="adj" fmla="val 7205"/>
            </a:avLst>
          </a:prstGeom>
          <a:solidFill>
            <a:srgbClr val="D2DDF9"/>
          </a:solidFill>
          <a:ln w="7620">
            <a:solidFill>
              <a:srgbClr val="B8C3DF"/>
            </a:solidFill>
            <a:prstDash val="solid"/>
          </a:ln>
        </p:spPr>
      </p:sp>
      <p:sp>
        <p:nvSpPr>
          <p:cNvPr id="14" name="Text 11"/>
          <p:cNvSpPr/>
          <p:nvPr/>
        </p:nvSpPr>
        <p:spPr>
          <a:xfrm>
            <a:off x="7657386" y="6545699"/>
            <a:ext cx="2788801" cy="348496"/>
          </a:xfrm>
          <a:prstGeom prst="rect">
            <a:avLst/>
          </a:prstGeom>
          <a:noFill/>
          <a:ln/>
        </p:spPr>
        <p:txBody>
          <a:bodyPr wrap="none" lIns="0" tIns="0" rIns="0" bIns="0" rtlCol="0" anchor="t"/>
          <a:lstStyle/>
          <a:p>
            <a:pPr algn="l" indent="0" marL="0">
              <a:lnSpc>
                <a:spcPts val="2700"/>
              </a:lnSpc>
              <a:buNone/>
            </a:pPr>
            <a:r>
              <a:rPr lang="en-US" sz="2150" dirty="0">
                <a:solidFill>
                  <a:srgbClr val="404155"/>
                </a:solidFill>
                <a:latin typeface="Alexandria" pitchFamily="34" charset="0"/>
                <a:ea typeface="Alexandria" pitchFamily="34" charset="-122"/>
                <a:cs typeface="Alexandria" pitchFamily="34" charset="-120"/>
              </a:rPr>
              <a:t>Ba lô</a:t>
            </a:r>
            <a:endParaRPr lang="en-US" sz="2150" dirty="0"/>
          </a:p>
        </p:txBody>
      </p:sp>
      <p:sp>
        <p:nvSpPr>
          <p:cNvPr id="15" name="Text 12"/>
          <p:cNvSpPr/>
          <p:nvPr/>
        </p:nvSpPr>
        <p:spPr>
          <a:xfrm>
            <a:off x="7657386" y="7028021"/>
            <a:ext cx="5961698" cy="356949"/>
          </a:xfrm>
          <a:prstGeom prst="rect">
            <a:avLst/>
          </a:prstGeom>
          <a:noFill/>
          <a:ln/>
        </p:spPr>
        <p:txBody>
          <a:bodyPr wrap="none" lIns="0" tIns="0" rIns="0" bIns="0" rtlCol="0" anchor="t"/>
          <a:lstStyle/>
          <a:p>
            <a:pPr algn="l" indent="0" marL="0">
              <a:lnSpc>
                <a:spcPts val="2800"/>
              </a:lnSpc>
              <a:buNone/>
            </a:pPr>
            <a:r>
              <a:rPr lang="en-US" sz="1750" dirty="0">
                <a:solidFill>
                  <a:srgbClr val="404155"/>
                </a:solidFill>
                <a:latin typeface="Nobile" pitchFamily="34" charset="0"/>
                <a:ea typeface="Nobile" pitchFamily="34" charset="-122"/>
                <a:cs typeface="Nobile" pitchFamily="34" charset="-120"/>
              </a:rPr>
              <a:t>Ba lô đựng đồ dùng cần thiết cho các chú bộ đội.</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280190" y="2276237"/>
            <a:ext cx="7402473" cy="708779"/>
          </a:xfrm>
          <a:prstGeom prst="rect">
            <a:avLst/>
          </a:prstGeom>
          <a:noFill/>
          <a:ln/>
        </p:spPr>
        <p:txBody>
          <a:bodyPr wrap="none" lIns="0" tIns="0" rIns="0" bIns="0" rtlCol="0" anchor="t"/>
          <a:lstStyle/>
          <a:p>
            <a:pPr algn="l" indent="0" marL="0">
              <a:lnSpc>
                <a:spcPts val="5550"/>
              </a:lnSpc>
              <a:buNone/>
            </a:pPr>
            <a:r>
              <a:rPr lang="en-US" sz="4450" dirty="0">
                <a:solidFill>
                  <a:srgbClr val="1B1B27"/>
                </a:solidFill>
                <a:latin typeface="Alexandria" pitchFamily="34" charset="0"/>
                <a:ea typeface="Alexandria" pitchFamily="34" charset="-122"/>
                <a:cs typeface="Alexandria" pitchFamily="34" charset="-120"/>
              </a:rPr>
              <a:t>Công Việc Của Chú Bộ Đội</a:t>
            </a:r>
            <a:endParaRPr lang="en-US" sz="4450" dirty="0"/>
          </a:p>
        </p:txBody>
      </p:sp>
      <p:pic>
        <p:nvPicPr>
          <p:cNvPr id="4" name="Image 1" descr="preencoded.png">    </p:cNvPr>
          <p:cNvPicPr>
            <a:picLocks noChangeAspect="1"/>
          </p:cNvPicPr>
          <p:nvPr/>
        </p:nvPicPr>
        <p:blipFill>
          <a:blip r:embed="rId2"/>
          <a:stretch>
            <a:fillRect/>
          </a:stretch>
        </p:blipFill>
        <p:spPr>
          <a:xfrm>
            <a:off x="6280190" y="3325178"/>
            <a:ext cx="566976" cy="566976"/>
          </a:xfrm>
          <a:prstGeom prst="rect">
            <a:avLst/>
          </a:prstGeom>
        </p:spPr>
      </p:pic>
      <p:sp>
        <p:nvSpPr>
          <p:cNvPr id="5" name="Text 1"/>
          <p:cNvSpPr/>
          <p:nvPr/>
        </p:nvSpPr>
        <p:spPr>
          <a:xfrm>
            <a:off x="6280190" y="4118967"/>
            <a:ext cx="2291953" cy="354330"/>
          </a:xfrm>
          <a:prstGeom prst="rect">
            <a:avLst/>
          </a:prstGeom>
          <a:noFill/>
          <a:ln/>
        </p:spPr>
        <p:txBody>
          <a:bodyPr wrap="none" lIns="0" tIns="0" rIns="0" bIns="0" rtlCol="0" anchor="t"/>
          <a:lstStyle/>
          <a:p>
            <a:pPr algn="l" indent="0" marL="0">
              <a:lnSpc>
                <a:spcPts val="2750"/>
              </a:lnSpc>
              <a:buNone/>
            </a:pPr>
            <a:r>
              <a:rPr lang="en-US" sz="2200" dirty="0">
                <a:solidFill>
                  <a:srgbClr val="404155"/>
                </a:solidFill>
                <a:latin typeface="Alexandria" pitchFamily="34" charset="0"/>
                <a:ea typeface="Alexandria" pitchFamily="34" charset="-122"/>
                <a:cs typeface="Alexandria" pitchFamily="34" charset="-120"/>
              </a:rPr>
              <a:t>Bảo vệ</a:t>
            </a:r>
            <a:endParaRPr lang="en-US" sz="2200" dirty="0"/>
          </a:p>
        </p:txBody>
      </p:sp>
      <p:sp>
        <p:nvSpPr>
          <p:cNvPr id="6" name="Text 2"/>
          <p:cNvSpPr/>
          <p:nvPr/>
        </p:nvSpPr>
        <p:spPr>
          <a:xfrm>
            <a:off x="6280190" y="4609386"/>
            <a:ext cx="2291953" cy="725805"/>
          </a:xfrm>
          <a:prstGeom prst="rect">
            <a:avLst/>
          </a:prstGeom>
          <a:noFill/>
          <a:ln/>
        </p:spPr>
        <p:txBody>
          <a:bodyPr wrap="square" lIns="0" tIns="0" rIns="0" bIns="0" rtlCol="0" anchor="t"/>
          <a:lstStyle/>
          <a:p>
            <a:pPr algn="l" indent="0" marL="0">
              <a:lnSpc>
                <a:spcPts val="2850"/>
              </a:lnSpc>
              <a:buNone/>
            </a:pPr>
            <a:r>
              <a:rPr lang="en-US" sz="1750" dirty="0">
                <a:solidFill>
                  <a:srgbClr val="404155"/>
                </a:solidFill>
                <a:latin typeface="Nobile" pitchFamily="34" charset="0"/>
                <a:ea typeface="Nobile" pitchFamily="34" charset="-122"/>
                <a:cs typeface="Nobile" pitchFamily="34" charset="-120"/>
              </a:rPr>
              <a:t>Bảo vệ biên giới, biển đảo.</a:t>
            </a:r>
            <a:endParaRPr lang="en-US" sz="1750" dirty="0"/>
          </a:p>
        </p:txBody>
      </p:sp>
      <p:pic>
        <p:nvPicPr>
          <p:cNvPr id="7" name="Image 2" descr="preencoded.png">    </p:cNvPr>
          <p:cNvPicPr>
            <a:picLocks noChangeAspect="1"/>
          </p:cNvPicPr>
          <p:nvPr/>
        </p:nvPicPr>
        <p:blipFill>
          <a:blip r:embed="rId3"/>
          <a:stretch>
            <a:fillRect/>
          </a:stretch>
        </p:blipFill>
        <p:spPr>
          <a:xfrm>
            <a:off x="8912304" y="3325178"/>
            <a:ext cx="566976" cy="566976"/>
          </a:xfrm>
          <a:prstGeom prst="rect">
            <a:avLst/>
          </a:prstGeom>
        </p:spPr>
      </p:pic>
      <p:sp>
        <p:nvSpPr>
          <p:cNvPr id="8" name="Text 3"/>
          <p:cNvSpPr/>
          <p:nvPr/>
        </p:nvSpPr>
        <p:spPr>
          <a:xfrm>
            <a:off x="8912304" y="4118967"/>
            <a:ext cx="2292072" cy="354330"/>
          </a:xfrm>
          <a:prstGeom prst="rect">
            <a:avLst/>
          </a:prstGeom>
          <a:noFill/>
          <a:ln/>
        </p:spPr>
        <p:txBody>
          <a:bodyPr wrap="none" lIns="0" tIns="0" rIns="0" bIns="0" rtlCol="0" anchor="t"/>
          <a:lstStyle/>
          <a:p>
            <a:pPr algn="l" indent="0" marL="0">
              <a:lnSpc>
                <a:spcPts val="2750"/>
              </a:lnSpc>
              <a:buNone/>
            </a:pPr>
            <a:r>
              <a:rPr lang="en-US" sz="2200" dirty="0">
                <a:solidFill>
                  <a:srgbClr val="404155"/>
                </a:solidFill>
                <a:latin typeface="Alexandria" pitchFamily="34" charset="0"/>
                <a:ea typeface="Alexandria" pitchFamily="34" charset="-122"/>
                <a:cs typeface="Alexandria" pitchFamily="34" charset="-120"/>
              </a:rPr>
              <a:t>Bình yên</a:t>
            </a:r>
            <a:endParaRPr lang="en-US" sz="2200" dirty="0"/>
          </a:p>
        </p:txBody>
      </p:sp>
      <p:sp>
        <p:nvSpPr>
          <p:cNvPr id="9" name="Text 4"/>
          <p:cNvSpPr/>
          <p:nvPr/>
        </p:nvSpPr>
        <p:spPr>
          <a:xfrm>
            <a:off x="8912304" y="4609386"/>
            <a:ext cx="2292072" cy="725805"/>
          </a:xfrm>
          <a:prstGeom prst="rect">
            <a:avLst/>
          </a:prstGeom>
          <a:noFill/>
          <a:ln/>
        </p:spPr>
        <p:txBody>
          <a:bodyPr wrap="square" lIns="0" tIns="0" rIns="0" bIns="0" rtlCol="0" anchor="t"/>
          <a:lstStyle/>
          <a:p>
            <a:pPr algn="l" indent="0" marL="0">
              <a:lnSpc>
                <a:spcPts val="2850"/>
              </a:lnSpc>
              <a:buNone/>
            </a:pPr>
            <a:r>
              <a:rPr lang="en-US" sz="1750" dirty="0">
                <a:solidFill>
                  <a:srgbClr val="404155"/>
                </a:solidFill>
                <a:latin typeface="Nobile" pitchFamily="34" charset="0"/>
                <a:ea typeface="Nobile" pitchFamily="34" charset="-122"/>
                <a:cs typeface="Nobile" pitchFamily="34" charset="-120"/>
              </a:rPr>
              <a:t>Bảo vệ bình yên cho đất nước.</a:t>
            </a:r>
            <a:endParaRPr lang="en-US" sz="1750" dirty="0"/>
          </a:p>
        </p:txBody>
      </p:sp>
      <p:pic>
        <p:nvPicPr>
          <p:cNvPr id="10" name="Image 3" descr="preencoded.png">    </p:cNvPr>
          <p:cNvPicPr>
            <a:picLocks noChangeAspect="1"/>
          </p:cNvPicPr>
          <p:nvPr/>
        </p:nvPicPr>
        <p:blipFill>
          <a:blip r:embed="rId4"/>
          <a:stretch>
            <a:fillRect/>
          </a:stretch>
        </p:blipFill>
        <p:spPr>
          <a:xfrm>
            <a:off x="11544538" y="3325178"/>
            <a:ext cx="566976" cy="566976"/>
          </a:xfrm>
          <a:prstGeom prst="rect">
            <a:avLst/>
          </a:prstGeom>
        </p:spPr>
      </p:pic>
      <p:sp>
        <p:nvSpPr>
          <p:cNvPr id="11" name="Text 5"/>
          <p:cNvSpPr/>
          <p:nvPr/>
        </p:nvSpPr>
        <p:spPr>
          <a:xfrm>
            <a:off x="11544538" y="4118967"/>
            <a:ext cx="2291953" cy="354330"/>
          </a:xfrm>
          <a:prstGeom prst="rect">
            <a:avLst/>
          </a:prstGeom>
          <a:noFill/>
          <a:ln/>
        </p:spPr>
        <p:txBody>
          <a:bodyPr wrap="none" lIns="0" tIns="0" rIns="0" bIns="0" rtlCol="0" anchor="t"/>
          <a:lstStyle/>
          <a:p>
            <a:pPr algn="l" indent="0" marL="0">
              <a:lnSpc>
                <a:spcPts val="2750"/>
              </a:lnSpc>
              <a:buNone/>
            </a:pPr>
            <a:r>
              <a:rPr lang="en-US" sz="2200" dirty="0">
                <a:solidFill>
                  <a:srgbClr val="404155"/>
                </a:solidFill>
                <a:latin typeface="Alexandria" pitchFamily="34" charset="0"/>
                <a:ea typeface="Alexandria" pitchFamily="34" charset="-122"/>
                <a:cs typeface="Alexandria" pitchFamily="34" charset="-120"/>
              </a:rPr>
              <a:t>Tổ quốc</a:t>
            </a:r>
            <a:endParaRPr lang="en-US" sz="2200" dirty="0"/>
          </a:p>
        </p:txBody>
      </p:sp>
      <p:sp>
        <p:nvSpPr>
          <p:cNvPr id="12" name="Text 6"/>
          <p:cNvSpPr/>
          <p:nvPr/>
        </p:nvSpPr>
        <p:spPr>
          <a:xfrm>
            <a:off x="11544538" y="4609386"/>
            <a:ext cx="2291953" cy="725805"/>
          </a:xfrm>
          <a:prstGeom prst="rect">
            <a:avLst/>
          </a:prstGeom>
          <a:noFill/>
          <a:ln/>
        </p:spPr>
        <p:txBody>
          <a:bodyPr wrap="square" lIns="0" tIns="0" rIns="0" bIns="0" rtlCol="0" anchor="t"/>
          <a:lstStyle/>
          <a:p>
            <a:pPr algn="l" indent="0" marL="0">
              <a:lnSpc>
                <a:spcPts val="2850"/>
              </a:lnSpc>
              <a:buNone/>
            </a:pPr>
            <a:r>
              <a:rPr lang="en-US" sz="1750" dirty="0">
                <a:solidFill>
                  <a:srgbClr val="404155"/>
                </a:solidFill>
                <a:latin typeface="Nobile" pitchFamily="34" charset="0"/>
                <a:ea typeface="Nobile" pitchFamily="34" charset="-122"/>
                <a:cs typeface="Nobile" pitchFamily="34" charset="-120"/>
              </a:rPr>
              <a:t>Canh giữ, xây dựng Tổ quốc.</a:t>
            </a:r>
            <a:endParaRPr lang="en-US" sz="1750" dirty="0"/>
          </a:p>
        </p:txBody>
      </p:sp>
      <p:sp>
        <p:nvSpPr>
          <p:cNvPr id="13" name="Text 7"/>
          <p:cNvSpPr/>
          <p:nvPr/>
        </p:nvSpPr>
        <p:spPr>
          <a:xfrm>
            <a:off x="6280190" y="5590342"/>
            <a:ext cx="7556421" cy="362903"/>
          </a:xfrm>
          <a:prstGeom prst="rect">
            <a:avLst/>
          </a:prstGeom>
          <a:noFill/>
          <a:ln/>
        </p:spPr>
        <p:txBody>
          <a:bodyPr wrap="none" lIns="0" tIns="0" rIns="0" bIns="0" rtlCol="0" anchor="t"/>
          <a:lstStyle/>
          <a:p>
            <a:pPr algn="l" indent="0" marL="0">
              <a:lnSpc>
                <a:spcPts val="2850"/>
              </a:lnSpc>
              <a:buNone/>
            </a:pPr>
            <a:r>
              <a:rPr lang="en-US" sz="1750" dirty="0">
                <a:solidFill>
                  <a:srgbClr val="404155"/>
                </a:solidFill>
                <a:latin typeface="Nobile" pitchFamily="34" charset="0"/>
                <a:ea typeface="Nobile" pitchFamily="34" charset="-122"/>
                <a:cs typeface="Nobile" pitchFamily="34" charset="-120"/>
              </a:rPr>
              <a:t>Các chú bộ đội luôn sẵn sàng hy sinh để bảo vệ Tổ quốc.</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2401610"/>
          </a:xfrm>
          <a:prstGeom prst="rect">
            <a:avLst/>
          </a:prstGeom>
        </p:spPr>
      </p:pic>
      <p:sp>
        <p:nvSpPr>
          <p:cNvPr id="3" name="Text 0"/>
          <p:cNvSpPr/>
          <p:nvPr/>
        </p:nvSpPr>
        <p:spPr>
          <a:xfrm>
            <a:off x="672465" y="2929890"/>
            <a:ext cx="8130897" cy="600313"/>
          </a:xfrm>
          <a:prstGeom prst="rect">
            <a:avLst/>
          </a:prstGeom>
          <a:noFill/>
          <a:ln/>
        </p:spPr>
        <p:txBody>
          <a:bodyPr wrap="none" lIns="0" tIns="0" rIns="0" bIns="0" rtlCol="0" anchor="t"/>
          <a:lstStyle/>
          <a:p>
            <a:pPr algn="l" indent="0" marL="0">
              <a:lnSpc>
                <a:spcPts val="4700"/>
              </a:lnSpc>
              <a:buNone/>
            </a:pPr>
            <a:r>
              <a:rPr lang="en-US" sz="3750" dirty="0">
                <a:solidFill>
                  <a:srgbClr val="1B1B27"/>
                </a:solidFill>
                <a:latin typeface="Alexandria" pitchFamily="34" charset="0"/>
                <a:ea typeface="Alexandria" pitchFamily="34" charset="-122"/>
                <a:cs typeface="Alexandria" pitchFamily="34" charset="-120"/>
              </a:rPr>
              <a:t>Các Hoạt Động Cụ Thể Của Bộ Đội</a:t>
            </a:r>
            <a:endParaRPr lang="en-US" sz="3750" dirty="0"/>
          </a:p>
        </p:txBody>
      </p:sp>
      <p:sp>
        <p:nvSpPr>
          <p:cNvPr id="4" name="Shape 1"/>
          <p:cNvSpPr/>
          <p:nvPr/>
        </p:nvSpPr>
        <p:spPr>
          <a:xfrm>
            <a:off x="7303770" y="3818334"/>
            <a:ext cx="22860" cy="3361968"/>
          </a:xfrm>
          <a:prstGeom prst="roundRect">
            <a:avLst>
              <a:gd name="adj" fmla="val 353007"/>
            </a:avLst>
          </a:prstGeom>
          <a:solidFill>
            <a:srgbClr val="B8C3DF"/>
          </a:solidFill>
          <a:ln/>
        </p:spPr>
      </p:sp>
      <p:sp>
        <p:nvSpPr>
          <p:cNvPr id="5" name="Shape 2"/>
          <p:cNvSpPr/>
          <p:nvPr/>
        </p:nvSpPr>
        <p:spPr>
          <a:xfrm>
            <a:off x="6545580" y="4239101"/>
            <a:ext cx="576382" cy="22860"/>
          </a:xfrm>
          <a:prstGeom prst="roundRect">
            <a:avLst>
              <a:gd name="adj" fmla="val 353007"/>
            </a:avLst>
          </a:prstGeom>
          <a:solidFill>
            <a:srgbClr val="B8C3DF"/>
          </a:solidFill>
          <a:ln/>
        </p:spPr>
      </p:sp>
      <p:sp>
        <p:nvSpPr>
          <p:cNvPr id="6" name="Shape 3"/>
          <p:cNvSpPr/>
          <p:nvPr/>
        </p:nvSpPr>
        <p:spPr>
          <a:xfrm>
            <a:off x="7099102" y="4034433"/>
            <a:ext cx="432197" cy="432197"/>
          </a:xfrm>
          <a:prstGeom prst="roundRect">
            <a:avLst>
              <a:gd name="adj" fmla="val 18671"/>
            </a:avLst>
          </a:prstGeom>
          <a:solidFill>
            <a:srgbClr val="D2DDF9"/>
          </a:solidFill>
          <a:ln w="7620">
            <a:solidFill>
              <a:srgbClr val="B8C3DF"/>
            </a:solidFill>
            <a:prstDash val="solid"/>
          </a:ln>
        </p:spPr>
      </p:sp>
      <p:sp>
        <p:nvSpPr>
          <p:cNvPr id="7" name="Text 4"/>
          <p:cNvSpPr/>
          <p:nvPr/>
        </p:nvSpPr>
        <p:spPr>
          <a:xfrm>
            <a:off x="7171134" y="4070449"/>
            <a:ext cx="288131" cy="360164"/>
          </a:xfrm>
          <a:prstGeom prst="rect">
            <a:avLst/>
          </a:prstGeom>
          <a:noFill/>
          <a:ln/>
        </p:spPr>
        <p:txBody>
          <a:bodyPr wrap="none" lIns="0" tIns="0" rIns="0" bIns="0" rtlCol="0" anchor="t"/>
          <a:lstStyle/>
          <a:p>
            <a:pPr algn="ctr" indent="0" marL="0">
              <a:lnSpc>
                <a:spcPts val="2250"/>
              </a:lnSpc>
              <a:buNone/>
            </a:pPr>
            <a:r>
              <a:rPr lang="en-US" sz="2250" dirty="0">
                <a:solidFill>
                  <a:srgbClr val="404155"/>
                </a:solidFill>
                <a:latin typeface="Alexandria" pitchFamily="34" charset="0"/>
                <a:ea typeface="Alexandria" pitchFamily="34" charset="-122"/>
                <a:cs typeface="Alexandria" pitchFamily="34" charset="-120"/>
              </a:rPr>
              <a:t>1</a:t>
            </a:r>
            <a:endParaRPr lang="en-US" sz="2250" dirty="0"/>
          </a:p>
        </p:txBody>
      </p:sp>
      <p:sp>
        <p:nvSpPr>
          <p:cNvPr id="8" name="Text 5"/>
          <p:cNvSpPr/>
          <p:nvPr/>
        </p:nvSpPr>
        <p:spPr>
          <a:xfrm>
            <a:off x="3952994" y="4010382"/>
            <a:ext cx="2401610" cy="300157"/>
          </a:xfrm>
          <a:prstGeom prst="rect">
            <a:avLst/>
          </a:prstGeom>
          <a:noFill/>
          <a:ln/>
        </p:spPr>
        <p:txBody>
          <a:bodyPr wrap="none" lIns="0" tIns="0" rIns="0" bIns="0" rtlCol="0" anchor="t"/>
          <a:lstStyle/>
          <a:p>
            <a:pPr algn="r" indent="0" marL="0">
              <a:lnSpc>
                <a:spcPts val="2350"/>
              </a:lnSpc>
              <a:buNone/>
            </a:pPr>
            <a:r>
              <a:rPr lang="en-US" sz="1850" dirty="0">
                <a:solidFill>
                  <a:srgbClr val="404155"/>
                </a:solidFill>
                <a:latin typeface="Alexandria" pitchFamily="34" charset="0"/>
                <a:ea typeface="Alexandria" pitchFamily="34" charset="-122"/>
                <a:cs typeface="Alexandria" pitchFamily="34" charset="-120"/>
              </a:rPr>
              <a:t>Tuần tra</a:t>
            </a:r>
            <a:endParaRPr lang="en-US" sz="1850" dirty="0"/>
          </a:p>
        </p:txBody>
      </p:sp>
      <p:sp>
        <p:nvSpPr>
          <p:cNvPr id="9" name="Text 6"/>
          <p:cNvSpPr/>
          <p:nvPr/>
        </p:nvSpPr>
        <p:spPr>
          <a:xfrm>
            <a:off x="672465" y="4425791"/>
            <a:ext cx="5682139" cy="307419"/>
          </a:xfrm>
          <a:prstGeom prst="rect">
            <a:avLst/>
          </a:prstGeom>
          <a:noFill/>
          <a:ln/>
        </p:spPr>
        <p:txBody>
          <a:bodyPr wrap="none" lIns="0" tIns="0" rIns="0" bIns="0" rtlCol="0" anchor="t"/>
          <a:lstStyle/>
          <a:p>
            <a:pPr algn="r" indent="0" marL="0">
              <a:lnSpc>
                <a:spcPts val="2400"/>
              </a:lnSpc>
              <a:buNone/>
            </a:pPr>
            <a:r>
              <a:rPr lang="en-US" sz="1500" dirty="0">
                <a:solidFill>
                  <a:srgbClr val="404155"/>
                </a:solidFill>
                <a:latin typeface="Nobile" pitchFamily="34" charset="0"/>
                <a:ea typeface="Nobile" pitchFamily="34" charset="-122"/>
                <a:cs typeface="Nobile" pitchFamily="34" charset="-120"/>
              </a:rPr>
              <a:t>Đi tuần tra, quan sát biên giới.</a:t>
            </a:r>
            <a:endParaRPr lang="en-US" sz="1500" dirty="0"/>
          </a:p>
        </p:txBody>
      </p:sp>
      <p:sp>
        <p:nvSpPr>
          <p:cNvPr id="10" name="Shape 7"/>
          <p:cNvSpPr/>
          <p:nvPr/>
        </p:nvSpPr>
        <p:spPr>
          <a:xfrm>
            <a:off x="7508438" y="5199578"/>
            <a:ext cx="576382" cy="22860"/>
          </a:xfrm>
          <a:prstGeom prst="roundRect">
            <a:avLst>
              <a:gd name="adj" fmla="val 353007"/>
            </a:avLst>
          </a:prstGeom>
          <a:solidFill>
            <a:srgbClr val="B8C3DF"/>
          </a:solidFill>
          <a:ln/>
        </p:spPr>
      </p:sp>
      <p:sp>
        <p:nvSpPr>
          <p:cNvPr id="11" name="Shape 8"/>
          <p:cNvSpPr/>
          <p:nvPr/>
        </p:nvSpPr>
        <p:spPr>
          <a:xfrm>
            <a:off x="7099102" y="4994910"/>
            <a:ext cx="432197" cy="432197"/>
          </a:xfrm>
          <a:prstGeom prst="roundRect">
            <a:avLst>
              <a:gd name="adj" fmla="val 18671"/>
            </a:avLst>
          </a:prstGeom>
          <a:solidFill>
            <a:srgbClr val="D2DDF9"/>
          </a:solidFill>
          <a:ln w="7620">
            <a:solidFill>
              <a:srgbClr val="B8C3DF"/>
            </a:solidFill>
            <a:prstDash val="solid"/>
          </a:ln>
        </p:spPr>
      </p:sp>
      <p:sp>
        <p:nvSpPr>
          <p:cNvPr id="12" name="Text 9"/>
          <p:cNvSpPr/>
          <p:nvPr/>
        </p:nvSpPr>
        <p:spPr>
          <a:xfrm>
            <a:off x="7171134" y="5030926"/>
            <a:ext cx="288131" cy="360164"/>
          </a:xfrm>
          <a:prstGeom prst="rect">
            <a:avLst/>
          </a:prstGeom>
          <a:noFill/>
          <a:ln/>
        </p:spPr>
        <p:txBody>
          <a:bodyPr wrap="none" lIns="0" tIns="0" rIns="0" bIns="0" rtlCol="0" anchor="t"/>
          <a:lstStyle/>
          <a:p>
            <a:pPr algn="ctr" indent="0" marL="0">
              <a:lnSpc>
                <a:spcPts val="2250"/>
              </a:lnSpc>
              <a:buNone/>
            </a:pPr>
            <a:r>
              <a:rPr lang="en-US" sz="2250" dirty="0">
                <a:solidFill>
                  <a:srgbClr val="404155"/>
                </a:solidFill>
                <a:latin typeface="Alexandria" pitchFamily="34" charset="0"/>
                <a:ea typeface="Alexandria" pitchFamily="34" charset="-122"/>
                <a:cs typeface="Alexandria" pitchFamily="34" charset="-120"/>
              </a:rPr>
              <a:t>2</a:t>
            </a:r>
            <a:endParaRPr lang="en-US" sz="2250" dirty="0"/>
          </a:p>
        </p:txBody>
      </p:sp>
      <p:sp>
        <p:nvSpPr>
          <p:cNvPr id="13" name="Text 10"/>
          <p:cNvSpPr/>
          <p:nvPr/>
        </p:nvSpPr>
        <p:spPr>
          <a:xfrm>
            <a:off x="8275796" y="4970859"/>
            <a:ext cx="2401610" cy="300157"/>
          </a:xfrm>
          <a:prstGeom prst="rect">
            <a:avLst/>
          </a:prstGeom>
          <a:noFill/>
          <a:ln/>
        </p:spPr>
        <p:txBody>
          <a:bodyPr wrap="none" lIns="0" tIns="0" rIns="0" bIns="0" rtlCol="0" anchor="t"/>
          <a:lstStyle/>
          <a:p>
            <a:pPr algn="l" indent="0" marL="0">
              <a:lnSpc>
                <a:spcPts val="2350"/>
              </a:lnSpc>
              <a:buNone/>
            </a:pPr>
            <a:r>
              <a:rPr lang="en-US" sz="1850" dirty="0">
                <a:solidFill>
                  <a:srgbClr val="404155"/>
                </a:solidFill>
                <a:latin typeface="Alexandria" pitchFamily="34" charset="0"/>
                <a:ea typeface="Alexandria" pitchFamily="34" charset="-122"/>
                <a:cs typeface="Alexandria" pitchFamily="34" charset="-120"/>
              </a:rPr>
              <a:t>Giúp dân</a:t>
            </a:r>
            <a:endParaRPr lang="en-US" sz="1850" dirty="0"/>
          </a:p>
        </p:txBody>
      </p:sp>
      <p:sp>
        <p:nvSpPr>
          <p:cNvPr id="14" name="Text 11"/>
          <p:cNvSpPr/>
          <p:nvPr/>
        </p:nvSpPr>
        <p:spPr>
          <a:xfrm>
            <a:off x="8275796" y="5386268"/>
            <a:ext cx="5682139" cy="307419"/>
          </a:xfrm>
          <a:prstGeom prst="rect">
            <a:avLst/>
          </a:prstGeom>
          <a:noFill/>
          <a:ln/>
        </p:spPr>
        <p:txBody>
          <a:bodyPr wrap="none" lIns="0" tIns="0" rIns="0" bIns="0" rtlCol="0" anchor="t"/>
          <a:lstStyle/>
          <a:p>
            <a:pPr algn="l" indent="0" marL="0">
              <a:lnSpc>
                <a:spcPts val="2400"/>
              </a:lnSpc>
              <a:buNone/>
            </a:pPr>
            <a:r>
              <a:rPr lang="en-US" sz="1500" dirty="0">
                <a:solidFill>
                  <a:srgbClr val="404155"/>
                </a:solidFill>
                <a:latin typeface="Nobile" pitchFamily="34" charset="0"/>
                <a:ea typeface="Nobile" pitchFamily="34" charset="-122"/>
                <a:cs typeface="Nobile" pitchFamily="34" charset="-120"/>
              </a:rPr>
              <a:t>Giúp đỡ dân khi gặp thiên tai.</a:t>
            </a:r>
            <a:endParaRPr lang="en-US" sz="1500" dirty="0"/>
          </a:p>
        </p:txBody>
      </p:sp>
      <p:sp>
        <p:nvSpPr>
          <p:cNvPr id="15" name="Shape 12"/>
          <p:cNvSpPr/>
          <p:nvPr/>
        </p:nvSpPr>
        <p:spPr>
          <a:xfrm>
            <a:off x="6545580" y="6064091"/>
            <a:ext cx="576382" cy="22860"/>
          </a:xfrm>
          <a:prstGeom prst="roundRect">
            <a:avLst>
              <a:gd name="adj" fmla="val 353007"/>
            </a:avLst>
          </a:prstGeom>
          <a:solidFill>
            <a:srgbClr val="B8C3DF"/>
          </a:solidFill>
          <a:ln/>
        </p:spPr>
      </p:sp>
      <p:sp>
        <p:nvSpPr>
          <p:cNvPr id="16" name="Shape 13"/>
          <p:cNvSpPr/>
          <p:nvPr/>
        </p:nvSpPr>
        <p:spPr>
          <a:xfrm>
            <a:off x="7099102" y="5859423"/>
            <a:ext cx="432197" cy="432197"/>
          </a:xfrm>
          <a:prstGeom prst="roundRect">
            <a:avLst>
              <a:gd name="adj" fmla="val 18671"/>
            </a:avLst>
          </a:prstGeom>
          <a:solidFill>
            <a:srgbClr val="D2DDF9"/>
          </a:solidFill>
          <a:ln w="7620">
            <a:solidFill>
              <a:srgbClr val="B8C3DF"/>
            </a:solidFill>
            <a:prstDash val="solid"/>
          </a:ln>
        </p:spPr>
      </p:sp>
      <p:sp>
        <p:nvSpPr>
          <p:cNvPr id="17" name="Text 14"/>
          <p:cNvSpPr/>
          <p:nvPr/>
        </p:nvSpPr>
        <p:spPr>
          <a:xfrm>
            <a:off x="7171134" y="5895439"/>
            <a:ext cx="288131" cy="360164"/>
          </a:xfrm>
          <a:prstGeom prst="rect">
            <a:avLst/>
          </a:prstGeom>
          <a:noFill/>
          <a:ln/>
        </p:spPr>
        <p:txBody>
          <a:bodyPr wrap="none" lIns="0" tIns="0" rIns="0" bIns="0" rtlCol="0" anchor="t"/>
          <a:lstStyle/>
          <a:p>
            <a:pPr algn="ctr" indent="0" marL="0">
              <a:lnSpc>
                <a:spcPts val="2250"/>
              </a:lnSpc>
              <a:buNone/>
            </a:pPr>
            <a:r>
              <a:rPr lang="en-US" sz="2250" dirty="0">
                <a:solidFill>
                  <a:srgbClr val="404155"/>
                </a:solidFill>
                <a:latin typeface="Alexandria" pitchFamily="34" charset="0"/>
                <a:ea typeface="Alexandria" pitchFamily="34" charset="-122"/>
                <a:cs typeface="Alexandria" pitchFamily="34" charset="-120"/>
              </a:rPr>
              <a:t>3</a:t>
            </a:r>
            <a:endParaRPr lang="en-US" sz="2250" dirty="0"/>
          </a:p>
        </p:txBody>
      </p:sp>
      <p:sp>
        <p:nvSpPr>
          <p:cNvPr id="18" name="Text 15"/>
          <p:cNvSpPr/>
          <p:nvPr/>
        </p:nvSpPr>
        <p:spPr>
          <a:xfrm>
            <a:off x="3952994" y="5835372"/>
            <a:ext cx="2401610" cy="300157"/>
          </a:xfrm>
          <a:prstGeom prst="rect">
            <a:avLst/>
          </a:prstGeom>
          <a:noFill/>
          <a:ln/>
        </p:spPr>
        <p:txBody>
          <a:bodyPr wrap="none" lIns="0" tIns="0" rIns="0" bIns="0" rtlCol="0" anchor="t"/>
          <a:lstStyle/>
          <a:p>
            <a:pPr algn="r" indent="0" marL="0">
              <a:lnSpc>
                <a:spcPts val="2350"/>
              </a:lnSpc>
              <a:buNone/>
            </a:pPr>
            <a:r>
              <a:rPr lang="en-US" sz="1850" dirty="0">
                <a:solidFill>
                  <a:srgbClr val="404155"/>
                </a:solidFill>
                <a:latin typeface="Alexandria" pitchFamily="34" charset="0"/>
                <a:ea typeface="Alexandria" pitchFamily="34" charset="-122"/>
                <a:cs typeface="Alexandria" pitchFamily="34" charset="-120"/>
              </a:rPr>
              <a:t>Huấn luyện</a:t>
            </a:r>
            <a:endParaRPr lang="en-US" sz="1850" dirty="0"/>
          </a:p>
        </p:txBody>
      </p:sp>
      <p:sp>
        <p:nvSpPr>
          <p:cNvPr id="19" name="Text 16"/>
          <p:cNvSpPr/>
          <p:nvPr/>
        </p:nvSpPr>
        <p:spPr>
          <a:xfrm>
            <a:off x="672465" y="6250781"/>
            <a:ext cx="5682139" cy="307419"/>
          </a:xfrm>
          <a:prstGeom prst="rect">
            <a:avLst/>
          </a:prstGeom>
          <a:noFill/>
          <a:ln/>
        </p:spPr>
        <p:txBody>
          <a:bodyPr wrap="none" lIns="0" tIns="0" rIns="0" bIns="0" rtlCol="0" anchor="t"/>
          <a:lstStyle/>
          <a:p>
            <a:pPr algn="r" indent="0" marL="0">
              <a:lnSpc>
                <a:spcPts val="2400"/>
              </a:lnSpc>
              <a:buNone/>
            </a:pPr>
            <a:r>
              <a:rPr lang="en-US" sz="1500" dirty="0">
                <a:solidFill>
                  <a:srgbClr val="404155"/>
                </a:solidFill>
                <a:latin typeface="Nobile" pitchFamily="34" charset="0"/>
                <a:ea typeface="Nobile" pitchFamily="34" charset="-122"/>
                <a:cs typeface="Nobile" pitchFamily="34" charset="-120"/>
              </a:rPr>
              <a:t>Huấn luyện thường xuyên.</a:t>
            </a:r>
            <a:endParaRPr lang="en-US" sz="1500" dirty="0"/>
          </a:p>
        </p:txBody>
      </p:sp>
      <p:sp>
        <p:nvSpPr>
          <p:cNvPr id="20" name="Text 17"/>
          <p:cNvSpPr/>
          <p:nvPr/>
        </p:nvSpPr>
        <p:spPr>
          <a:xfrm>
            <a:off x="672465" y="7396401"/>
            <a:ext cx="13285470" cy="307419"/>
          </a:xfrm>
          <a:prstGeom prst="rect">
            <a:avLst/>
          </a:prstGeom>
          <a:noFill/>
          <a:ln/>
        </p:spPr>
        <p:txBody>
          <a:bodyPr wrap="none" lIns="0" tIns="0" rIns="0" bIns="0" rtlCol="0" anchor="t"/>
          <a:lstStyle/>
          <a:p>
            <a:pPr algn="l" indent="0" marL="0">
              <a:lnSpc>
                <a:spcPts val="2400"/>
              </a:lnSpc>
              <a:buNone/>
            </a:pPr>
            <a:r>
              <a:rPr lang="en-US" sz="1500" dirty="0">
                <a:solidFill>
                  <a:srgbClr val="404155"/>
                </a:solidFill>
                <a:latin typeface="Nobile" pitchFamily="34" charset="0"/>
                <a:ea typeface="Nobile" pitchFamily="34" charset="-122"/>
                <a:cs typeface="Nobile" pitchFamily="34" charset="-120"/>
              </a:rPr>
              <a:t>Công việc của các chú bộ đội rất vất vả và nguy hiểm.</a:t>
            </a:r>
            <a:endParaRPr lang="en-US" sz="15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793790" y="885587"/>
            <a:ext cx="7556421" cy="1417558"/>
          </a:xfrm>
          <a:prstGeom prst="rect">
            <a:avLst/>
          </a:prstGeom>
          <a:noFill/>
          <a:ln/>
        </p:spPr>
        <p:txBody>
          <a:bodyPr wrap="square" lIns="0" tIns="0" rIns="0" bIns="0" rtlCol="0" anchor="t"/>
          <a:lstStyle/>
          <a:p>
            <a:pPr algn="l" indent="0" marL="0">
              <a:lnSpc>
                <a:spcPts val="5550"/>
              </a:lnSpc>
              <a:buNone/>
            </a:pPr>
            <a:r>
              <a:rPr lang="en-US" sz="4450" dirty="0">
                <a:solidFill>
                  <a:srgbClr val="1B1B27"/>
                </a:solidFill>
                <a:latin typeface="Alexandria" pitchFamily="34" charset="0"/>
                <a:ea typeface="Alexandria" pitchFamily="34" charset="-122"/>
                <a:cs typeface="Alexandria" pitchFamily="34" charset="-120"/>
              </a:rPr>
              <a:t>Giá Trị Và Ý Nghĩa Của Nghề Bộ Đội</a:t>
            </a:r>
            <a:endParaRPr lang="en-US" sz="4450" dirty="0"/>
          </a:p>
        </p:txBody>
      </p:sp>
      <p:pic>
        <p:nvPicPr>
          <p:cNvPr id="4" name="Image 1" descr="preencoded.png">    </p:cNvPr>
          <p:cNvPicPr>
            <a:picLocks noChangeAspect="1"/>
          </p:cNvPicPr>
          <p:nvPr/>
        </p:nvPicPr>
        <p:blipFill>
          <a:blip r:embed="rId2"/>
          <a:stretch>
            <a:fillRect/>
          </a:stretch>
        </p:blipFill>
        <p:spPr>
          <a:xfrm>
            <a:off x="793790" y="2643307"/>
            <a:ext cx="1134070" cy="1360884"/>
          </a:xfrm>
          <a:prstGeom prst="rect">
            <a:avLst/>
          </a:prstGeom>
        </p:spPr>
      </p:pic>
      <p:sp>
        <p:nvSpPr>
          <p:cNvPr id="5" name="Text 1"/>
          <p:cNvSpPr/>
          <p:nvPr/>
        </p:nvSpPr>
        <p:spPr>
          <a:xfrm>
            <a:off x="2268022" y="2870121"/>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404155"/>
                </a:solidFill>
                <a:latin typeface="Alexandria" pitchFamily="34" charset="0"/>
                <a:ea typeface="Alexandria" pitchFamily="34" charset="-122"/>
                <a:cs typeface="Alexandria" pitchFamily="34" charset="-120"/>
              </a:rPr>
              <a:t>Yêu nước</a:t>
            </a:r>
            <a:endParaRPr lang="en-US" sz="2200" dirty="0"/>
          </a:p>
        </p:txBody>
      </p:sp>
      <p:sp>
        <p:nvSpPr>
          <p:cNvPr id="6" name="Text 2"/>
          <p:cNvSpPr/>
          <p:nvPr/>
        </p:nvSpPr>
        <p:spPr>
          <a:xfrm>
            <a:off x="2268022" y="3360539"/>
            <a:ext cx="6082189" cy="362903"/>
          </a:xfrm>
          <a:prstGeom prst="rect">
            <a:avLst/>
          </a:prstGeom>
          <a:noFill/>
          <a:ln/>
        </p:spPr>
        <p:txBody>
          <a:bodyPr wrap="none" lIns="0" tIns="0" rIns="0" bIns="0" rtlCol="0" anchor="t"/>
          <a:lstStyle/>
          <a:p>
            <a:pPr algn="l" indent="0" marL="0">
              <a:lnSpc>
                <a:spcPts val="2850"/>
              </a:lnSpc>
              <a:buNone/>
            </a:pPr>
            <a:r>
              <a:rPr lang="en-US" sz="1750" dirty="0">
                <a:solidFill>
                  <a:srgbClr val="404155"/>
                </a:solidFill>
                <a:latin typeface="Nobile" pitchFamily="34" charset="0"/>
                <a:ea typeface="Nobile" pitchFamily="34" charset="-122"/>
                <a:cs typeface="Nobile" pitchFamily="34" charset="-120"/>
              </a:rPr>
              <a:t>Tinh thần yêu nước, trách nhiệm cao.</a:t>
            </a:r>
            <a:endParaRPr lang="en-US" sz="1750" dirty="0"/>
          </a:p>
        </p:txBody>
      </p:sp>
      <p:pic>
        <p:nvPicPr>
          <p:cNvPr id="7" name="Image 2" descr="preencoded.png">    </p:cNvPr>
          <p:cNvPicPr>
            <a:picLocks noChangeAspect="1"/>
          </p:cNvPicPr>
          <p:nvPr/>
        </p:nvPicPr>
        <p:blipFill>
          <a:blip r:embed="rId3"/>
          <a:stretch>
            <a:fillRect/>
          </a:stretch>
        </p:blipFill>
        <p:spPr>
          <a:xfrm>
            <a:off x="793790" y="4004191"/>
            <a:ext cx="1134070" cy="1360884"/>
          </a:xfrm>
          <a:prstGeom prst="rect">
            <a:avLst/>
          </a:prstGeom>
        </p:spPr>
      </p:pic>
      <p:sp>
        <p:nvSpPr>
          <p:cNvPr id="8" name="Text 3"/>
          <p:cNvSpPr/>
          <p:nvPr/>
        </p:nvSpPr>
        <p:spPr>
          <a:xfrm>
            <a:off x="2268022" y="4231005"/>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404155"/>
                </a:solidFill>
                <a:latin typeface="Alexandria" pitchFamily="34" charset="0"/>
                <a:ea typeface="Alexandria" pitchFamily="34" charset="-122"/>
                <a:cs typeface="Alexandria" pitchFamily="34" charset="-120"/>
              </a:rPr>
              <a:t>Hy sinh</a:t>
            </a:r>
            <a:endParaRPr lang="en-US" sz="2200" dirty="0"/>
          </a:p>
        </p:txBody>
      </p:sp>
      <p:sp>
        <p:nvSpPr>
          <p:cNvPr id="9" name="Text 4"/>
          <p:cNvSpPr/>
          <p:nvPr/>
        </p:nvSpPr>
        <p:spPr>
          <a:xfrm>
            <a:off x="2268022" y="4721423"/>
            <a:ext cx="6082189" cy="362903"/>
          </a:xfrm>
          <a:prstGeom prst="rect">
            <a:avLst/>
          </a:prstGeom>
          <a:noFill/>
          <a:ln/>
        </p:spPr>
        <p:txBody>
          <a:bodyPr wrap="none" lIns="0" tIns="0" rIns="0" bIns="0" rtlCol="0" anchor="t"/>
          <a:lstStyle/>
          <a:p>
            <a:pPr algn="l" indent="0" marL="0">
              <a:lnSpc>
                <a:spcPts val="2850"/>
              </a:lnSpc>
              <a:buNone/>
            </a:pPr>
            <a:r>
              <a:rPr lang="en-US" sz="1750" dirty="0">
                <a:solidFill>
                  <a:srgbClr val="404155"/>
                </a:solidFill>
                <a:latin typeface="Nobile" pitchFamily="34" charset="0"/>
                <a:ea typeface="Nobile" pitchFamily="34" charset="-122"/>
                <a:cs typeface="Nobile" pitchFamily="34" charset="-120"/>
              </a:rPr>
              <a:t>Sự hy sinh, cống hiến vì Tổ quốc.</a:t>
            </a:r>
            <a:endParaRPr lang="en-US" sz="1750" dirty="0"/>
          </a:p>
        </p:txBody>
      </p:sp>
      <p:pic>
        <p:nvPicPr>
          <p:cNvPr id="10" name="Image 3" descr="preencoded.png">    </p:cNvPr>
          <p:cNvPicPr>
            <a:picLocks noChangeAspect="1"/>
          </p:cNvPicPr>
          <p:nvPr/>
        </p:nvPicPr>
        <p:blipFill>
          <a:blip r:embed="rId4"/>
          <a:stretch>
            <a:fillRect/>
          </a:stretch>
        </p:blipFill>
        <p:spPr>
          <a:xfrm>
            <a:off x="793790" y="5365075"/>
            <a:ext cx="1134070" cy="1360884"/>
          </a:xfrm>
          <a:prstGeom prst="rect">
            <a:avLst/>
          </a:prstGeom>
        </p:spPr>
      </p:pic>
      <p:sp>
        <p:nvSpPr>
          <p:cNvPr id="11" name="Text 5"/>
          <p:cNvSpPr/>
          <p:nvPr/>
        </p:nvSpPr>
        <p:spPr>
          <a:xfrm>
            <a:off x="2268022" y="5591889"/>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404155"/>
                </a:solidFill>
                <a:latin typeface="Alexandria" pitchFamily="34" charset="0"/>
                <a:ea typeface="Alexandria" pitchFamily="34" charset="-122"/>
                <a:cs typeface="Alexandria" pitchFamily="34" charset="-120"/>
              </a:rPr>
              <a:t>Bình yên</a:t>
            </a:r>
            <a:endParaRPr lang="en-US" sz="2200" dirty="0"/>
          </a:p>
        </p:txBody>
      </p:sp>
      <p:sp>
        <p:nvSpPr>
          <p:cNvPr id="12" name="Text 6"/>
          <p:cNvSpPr/>
          <p:nvPr/>
        </p:nvSpPr>
        <p:spPr>
          <a:xfrm>
            <a:off x="2268022" y="6082308"/>
            <a:ext cx="6082189" cy="362903"/>
          </a:xfrm>
          <a:prstGeom prst="rect">
            <a:avLst/>
          </a:prstGeom>
          <a:noFill/>
          <a:ln/>
        </p:spPr>
        <p:txBody>
          <a:bodyPr wrap="none" lIns="0" tIns="0" rIns="0" bIns="0" rtlCol="0" anchor="t"/>
          <a:lstStyle/>
          <a:p>
            <a:pPr algn="l" indent="0" marL="0">
              <a:lnSpc>
                <a:spcPts val="2850"/>
              </a:lnSpc>
              <a:buNone/>
            </a:pPr>
            <a:r>
              <a:rPr lang="en-US" sz="1750" dirty="0">
                <a:solidFill>
                  <a:srgbClr val="404155"/>
                </a:solidFill>
                <a:latin typeface="Nobile" pitchFamily="34" charset="0"/>
                <a:ea typeface="Nobile" pitchFamily="34" charset="-122"/>
                <a:cs typeface="Nobile" pitchFamily="34" charset="-120"/>
              </a:rPr>
              <a:t>Mang lại bình yên, ổn định.</a:t>
            </a:r>
            <a:endParaRPr lang="en-US" sz="1750" dirty="0"/>
          </a:p>
        </p:txBody>
      </p:sp>
      <p:sp>
        <p:nvSpPr>
          <p:cNvPr id="13" name="Text 7"/>
          <p:cNvSpPr/>
          <p:nvPr/>
        </p:nvSpPr>
        <p:spPr>
          <a:xfrm>
            <a:off x="793790" y="6981111"/>
            <a:ext cx="7556421" cy="362903"/>
          </a:xfrm>
          <a:prstGeom prst="rect">
            <a:avLst/>
          </a:prstGeom>
          <a:noFill/>
          <a:ln/>
        </p:spPr>
        <p:txBody>
          <a:bodyPr wrap="none" lIns="0" tIns="0" rIns="0" bIns="0" rtlCol="0" anchor="t"/>
          <a:lstStyle/>
          <a:p>
            <a:pPr algn="l" indent="0" marL="0">
              <a:lnSpc>
                <a:spcPts val="2850"/>
              </a:lnSpc>
              <a:buNone/>
            </a:pPr>
            <a:r>
              <a:rPr lang="en-US" sz="1750" dirty="0">
                <a:solidFill>
                  <a:srgbClr val="404155"/>
                </a:solidFill>
                <a:latin typeface="Nobile" pitchFamily="34" charset="0"/>
                <a:ea typeface="Nobile" pitchFamily="34" charset="-122"/>
                <a:cs typeface="Nobile" pitchFamily="34" charset="-120"/>
              </a:rPr>
              <a:t>Chúng ta cần trân trọng những giá trị mà các chú bộ đội mang lại.</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93790" y="1955959"/>
            <a:ext cx="9852422" cy="708779"/>
          </a:xfrm>
          <a:prstGeom prst="rect">
            <a:avLst/>
          </a:prstGeom>
          <a:noFill/>
          <a:ln/>
        </p:spPr>
        <p:txBody>
          <a:bodyPr wrap="none" lIns="0" tIns="0" rIns="0" bIns="0" rtlCol="0" anchor="t"/>
          <a:lstStyle/>
          <a:p>
            <a:pPr algn="l" indent="0" marL="0">
              <a:lnSpc>
                <a:spcPts val="5550"/>
              </a:lnSpc>
              <a:buNone/>
            </a:pPr>
            <a:r>
              <a:rPr lang="en-US" sz="4450" dirty="0">
                <a:solidFill>
                  <a:srgbClr val="1B1B27"/>
                </a:solidFill>
                <a:latin typeface="Alexandria" pitchFamily="34" charset="0"/>
                <a:ea typeface="Alexandria" pitchFamily="34" charset="-122"/>
                <a:cs typeface="Alexandria" pitchFamily="34" charset="-120"/>
              </a:rPr>
              <a:t>Khám Phá Qua Trò Chơi Tương Tác</a:t>
            </a:r>
            <a:endParaRPr lang="en-US" sz="4450" dirty="0"/>
          </a:p>
        </p:txBody>
      </p:sp>
      <p:pic>
        <p:nvPicPr>
          <p:cNvPr id="3" name="Image 0" descr="preencoded.png">    </p:cNvPr>
          <p:cNvPicPr>
            <a:picLocks noChangeAspect="1"/>
          </p:cNvPicPr>
          <p:nvPr/>
        </p:nvPicPr>
        <p:blipFill>
          <a:blip r:embed="rId1"/>
          <a:stretch>
            <a:fillRect/>
          </a:stretch>
        </p:blipFill>
        <p:spPr>
          <a:xfrm>
            <a:off x="2978348" y="3118366"/>
            <a:ext cx="2152055" cy="807958"/>
          </a:xfrm>
          <a:prstGeom prst="rect">
            <a:avLst/>
          </a:prstGeom>
        </p:spPr>
      </p:pic>
      <p:sp>
        <p:nvSpPr>
          <p:cNvPr id="4" name="Text 1"/>
          <p:cNvSpPr/>
          <p:nvPr/>
        </p:nvSpPr>
        <p:spPr>
          <a:xfrm>
            <a:off x="3894892" y="3410188"/>
            <a:ext cx="318968" cy="398621"/>
          </a:xfrm>
          <a:prstGeom prst="rect">
            <a:avLst/>
          </a:prstGeom>
          <a:noFill/>
          <a:ln/>
        </p:spPr>
        <p:txBody>
          <a:bodyPr wrap="none" lIns="0" tIns="0" rIns="0" bIns="0" rtlCol="0" anchor="t"/>
          <a:lstStyle/>
          <a:p>
            <a:pPr algn="ctr" indent="0" marL="0">
              <a:lnSpc>
                <a:spcPts val="4000"/>
              </a:lnSpc>
              <a:buNone/>
            </a:pPr>
            <a:r>
              <a:rPr lang="en-US" sz="2500" dirty="0">
                <a:solidFill>
                  <a:srgbClr val="404155"/>
                </a:solidFill>
                <a:latin typeface="Alexandria" pitchFamily="34" charset="0"/>
                <a:ea typeface="Alexandria" pitchFamily="34" charset="-122"/>
                <a:cs typeface="Alexandria" pitchFamily="34" charset="-120"/>
              </a:rPr>
              <a:t>1</a:t>
            </a:r>
            <a:endParaRPr lang="en-US" sz="2500" dirty="0"/>
          </a:p>
        </p:txBody>
      </p:sp>
      <p:sp>
        <p:nvSpPr>
          <p:cNvPr id="5" name="Text 2"/>
          <p:cNvSpPr/>
          <p:nvPr/>
        </p:nvSpPr>
        <p:spPr>
          <a:xfrm>
            <a:off x="5357217" y="3345180"/>
            <a:ext cx="3002399" cy="354330"/>
          </a:xfrm>
          <a:prstGeom prst="rect">
            <a:avLst/>
          </a:prstGeom>
          <a:noFill/>
          <a:ln/>
        </p:spPr>
        <p:txBody>
          <a:bodyPr wrap="none" lIns="0" tIns="0" rIns="0" bIns="0" rtlCol="0" anchor="t"/>
          <a:lstStyle/>
          <a:p>
            <a:pPr algn="l" indent="0" marL="0">
              <a:lnSpc>
                <a:spcPts val="2750"/>
              </a:lnSpc>
              <a:buNone/>
            </a:pPr>
            <a:r>
              <a:rPr lang="en-US" sz="2200" dirty="0">
                <a:solidFill>
                  <a:srgbClr val="404155"/>
                </a:solidFill>
                <a:latin typeface="Alexandria" pitchFamily="34" charset="0"/>
                <a:ea typeface="Alexandria" pitchFamily="34" charset="-122"/>
                <a:cs typeface="Alexandria" pitchFamily="34" charset="-120"/>
              </a:rPr>
              <a:t>Phân biệt trang phục</a:t>
            </a:r>
            <a:endParaRPr lang="en-US" sz="2200" dirty="0"/>
          </a:p>
        </p:txBody>
      </p:sp>
      <p:sp>
        <p:nvSpPr>
          <p:cNvPr id="6" name="Shape 3"/>
          <p:cNvSpPr/>
          <p:nvPr/>
        </p:nvSpPr>
        <p:spPr>
          <a:xfrm>
            <a:off x="5187077" y="3939421"/>
            <a:ext cx="8592860" cy="15240"/>
          </a:xfrm>
          <a:prstGeom prst="roundRect">
            <a:avLst>
              <a:gd name="adj" fmla="val 625116"/>
            </a:avLst>
          </a:prstGeom>
          <a:solidFill>
            <a:srgbClr val="B8C3DF"/>
          </a:solidFill>
          <a:ln/>
        </p:spPr>
      </p:sp>
      <p:pic>
        <p:nvPicPr>
          <p:cNvPr id="7" name="Image 1" descr="preencoded.png">    </p:cNvPr>
          <p:cNvPicPr>
            <a:picLocks noChangeAspect="1"/>
          </p:cNvPicPr>
          <p:nvPr/>
        </p:nvPicPr>
        <p:blipFill>
          <a:blip r:embed="rId2"/>
          <a:stretch>
            <a:fillRect/>
          </a:stretch>
        </p:blipFill>
        <p:spPr>
          <a:xfrm>
            <a:off x="1902381" y="3982998"/>
            <a:ext cx="4304109" cy="807958"/>
          </a:xfrm>
          <a:prstGeom prst="rect">
            <a:avLst/>
          </a:prstGeom>
        </p:spPr>
      </p:pic>
      <p:sp>
        <p:nvSpPr>
          <p:cNvPr id="8" name="Text 4"/>
          <p:cNvSpPr/>
          <p:nvPr/>
        </p:nvSpPr>
        <p:spPr>
          <a:xfrm>
            <a:off x="3894892" y="4187666"/>
            <a:ext cx="318968" cy="398621"/>
          </a:xfrm>
          <a:prstGeom prst="rect">
            <a:avLst/>
          </a:prstGeom>
          <a:noFill/>
          <a:ln/>
        </p:spPr>
        <p:txBody>
          <a:bodyPr wrap="none" lIns="0" tIns="0" rIns="0" bIns="0" rtlCol="0" anchor="t"/>
          <a:lstStyle/>
          <a:p>
            <a:pPr algn="ctr" indent="0" marL="0">
              <a:lnSpc>
                <a:spcPts val="4000"/>
              </a:lnSpc>
              <a:buNone/>
            </a:pPr>
            <a:r>
              <a:rPr lang="en-US" sz="2500" dirty="0">
                <a:solidFill>
                  <a:srgbClr val="404155"/>
                </a:solidFill>
                <a:latin typeface="Alexandria" pitchFamily="34" charset="0"/>
                <a:ea typeface="Alexandria" pitchFamily="34" charset="-122"/>
                <a:cs typeface="Alexandria" pitchFamily="34" charset="-120"/>
              </a:rPr>
              <a:t>2</a:t>
            </a:r>
            <a:endParaRPr lang="en-US" sz="2500" dirty="0"/>
          </a:p>
        </p:txBody>
      </p:sp>
      <p:sp>
        <p:nvSpPr>
          <p:cNvPr id="9" name="Text 5"/>
          <p:cNvSpPr/>
          <p:nvPr/>
        </p:nvSpPr>
        <p:spPr>
          <a:xfrm>
            <a:off x="6433304" y="4209812"/>
            <a:ext cx="1600557" cy="354330"/>
          </a:xfrm>
          <a:prstGeom prst="rect">
            <a:avLst/>
          </a:prstGeom>
          <a:noFill/>
          <a:ln/>
        </p:spPr>
        <p:txBody>
          <a:bodyPr wrap="none" lIns="0" tIns="0" rIns="0" bIns="0" rtlCol="0" anchor="t"/>
          <a:lstStyle/>
          <a:p>
            <a:pPr algn="l" indent="0" marL="0">
              <a:lnSpc>
                <a:spcPts val="2750"/>
              </a:lnSpc>
              <a:buNone/>
            </a:pPr>
            <a:r>
              <a:rPr lang="en-US" sz="2200" dirty="0">
                <a:solidFill>
                  <a:srgbClr val="404155"/>
                </a:solidFill>
                <a:latin typeface="Alexandria" pitchFamily="34" charset="0"/>
                <a:ea typeface="Alexandria" pitchFamily="34" charset="-122"/>
                <a:cs typeface="Alexandria" pitchFamily="34" charset="-120"/>
              </a:rPr>
              <a:t>Hành trang</a:t>
            </a:r>
            <a:endParaRPr lang="en-US" sz="2200" dirty="0"/>
          </a:p>
        </p:txBody>
      </p:sp>
      <p:sp>
        <p:nvSpPr>
          <p:cNvPr id="10" name="Shape 6"/>
          <p:cNvSpPr/>
          <p:nvPr/>
        </p:nvSpPr>
        <p:spPr>
          <a:xfrm>
            <a:off x="6263164" y="4804053"/>
            <a:ext cx="7516773" cy="15240"/>
          </a:xfrm>
          <a:prstGeom prst="roundRect">
            <a:avLst>
              <a:gd name="adj" fmla="val 625116"/>
            </a:avLst>
          </a:prstGeom>
          <a:solidFill>
            <a:srgbClr val="B8C3DF"/>
          </a:solidFill>
          <a:ln/>
        </p:spPr>
      </p:sp>
      <p:pic>
        <p:nvPicPr>
          <p:cNvPr id="11" name="Image 2" descr="preencoded.png">    </p:cNvPr>
          <p:cNvPicPr>
            <a:picLocks noChangeAspect="1"/>
          </p:cNvPicPr>
          <p:nvPr/>
        </p:nvPicPr>
        <p:blipFill>
          <a:blip r:embed="rId3"/>
          <a:stretch>
            <a:fillRect/>
          </a:stretch>
        </p:blipFill>
        <p:spPr>
          <a:xfrm>
            <a:off x="826294" y="4847630"/>
            <a:ext cx="6456164" cy="807958"/>
          </a:xfrm>
          <a:prstGeom prst="rect">
            <a:avLst/>
          </a:prstGeom>
        </p:spPr>
      </p:pic>
      <p:sp>
        <p:nvSpPr>
          <p:cNvPr id="12" name="Text 7"/>
          <p:cNvSpPr/>
          <p:nvPr/>
        </p:nvSpPr>
        <p:spPr>
          <a:xfrm>
            <a:off x="3894773" y="5052298"/>
            <a:ext cx="318968" cy="398621"/>
          </a:xfrm>
          <a:prstGeom prst="rect">
            <a:avLst/>
          </a:prstGeom>
          <a:noFill/>
          <a:ln/>
        </p:spPr>
        <p:txBody>
          <a:bodyPr wrap="none" lIns="0" tIns="0" rIns="0" bIns="0" rtlCol="0" anchor="t"/>
          <a:lstStyle/>
          <a:p>
            <a:pPr algn="ctr" indent="0" marL="0">
              <a:lnSpc>
                <a:spcPts val="4000"/>
              </a:lnSpc>
              <a:buNone/>
            </a:pPr>
            <a:r>
              <a:rPr lang="en-US" sz="2500" dirty="0">
                <a:solidFill>
                  <a:srgbClr val="404155"/>
                </a:solidFill>
                <a:latin typeface="Alexandria" pitchFamily="34" charset="0"/>
                <a:ea typeface="Alexandria" pitchFamily="34" charset="-122"/>
                <a:cs typeface="Alexandria" pitchFamily="34" charset="-120"/>
              </a:rPr>
              <a:t>3</a:t>
            </a:r>
            <a:endParaRPr lang="en-US" sz="2500" dirty="0"/>
          </a:p>
        </p:txBody>
      </p:sp>
      <p:sp>
        <p:nvSpPr>
          <p:cNvPr id="13" name="Text 8"/>
          <p:cNvSpPr/>
          <p:nvPr/>
        </p:nvSpPr>
        <p:spPr>
          <a:xfrm>
            <a:off x="7509272" y="5074444"/>
            <a:ext cx="1261943" cy="354330"/>
          </a:xfrm>
          <a:prstGeom prst="rect">
            <a:avLst/>
          </a:prstGeom>
          <a:noFill/>
          <a:ln/>
        </p:spPr>
        <p:txBody>
          <a:bodyPr wrap="none" lIns="0" tIns="0" rIns="0" bIns="0" rtlCol="0" anchor="t"/>
          <a:lstStyle/>
          <a:p>
            <a:pPr algn="l" indent="0" marL="0">
              <a:lnSpc>
                <a:spcPts val="2750"/>
              </a:lnSpc>
              <a:buNone/>
            </a:pPr>
            <a:r>
              <a:rPr lang="en-US" sz="2200" dirty="0">
                <a:solidFill>
                  <a:srgbClr val="404155"/>
                </a:solidFill>
                <a:latin typeface="Alexandria" pitchFamily="34" charset="0"/>
                <a:ea typeface="Alexandria" pitchFamily="34" charset="-122"/>
                <a:cs typeface="Alexandria" pitchFamily="34" charset="-120"/>
              </a:rPr>
              <a:t>Quan sát</a:t>
            </a:r>
            <a:endParaRPr lang="en-US" sz="2200" dirty="0"/>
          </a:p>
        </p:txBody>
      </p:sp>
      <p:sp>
        <p:nvSpPr>
          <p:cNvPr id="14" name="Text 9"/>
          <p:cNvSpPr/>
          <p:nvPr/>
        </p:nvSpPr>
        <p:spPr>
          <a:xfrm>
            <a:off x="793790" y="5910739"/>
            <a:ext cx="13042821" cy="362903"/>
          </a:xfrm>
          <a:prstGeom prst="rect">
            <a:avLst/>
          </a:prstGeom>
          <a:noFill/>
          <a:ln/>
        </p:spPr>
        <p:txBody>
          <a:bodyPr wrap="none" lIns="0" tIns="0" rIns="0" bIns="0" rtlCol="0" anchor="t"/>
          <a:lstStyle/>
          <a:p>
            <a:pPr algn="l" indent="0" marL="0">
              <a:lnSpc>
                <a:spcPts val="2850"/>
              </a:lnSpc>
              <a:buNone/>
            </a:pPr>
            <a:r>
              <a:rPr lang="en-US" sz="1750" dirty="0">
                <a:solidFill>
                  <a:srgbClr val="404155"/>
                </a:solidFill>
                <a:latin typeface="Nobile" pitchFamily="34" charset="0"/>
                <a:ea typeface="Nobile" pitchFamily="34" charset="-122"/>
                <a:cs typeface="Nobile" pitchFamily="34" charset="-120"/>
              </a:rPr>
              <a:t>Trò chơi giúp các con hiểu rõ hơn về nghề bộ đội. Các bé hãy cùng nhau chơi thật vui nhé.</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93790" y="1860947"/>
            <a:ext cx="5670590" cy="708779"/>
          </a:xfrm>
          <a:prstGeom prst="rect">
            <a:avLst/>
          </a:prstGeom>
          <a:noFill/>
          <a:ln/>
        </p:spPr>
        <p:txBody>
          <a:bodyPr wrap="none" lIns="0" tIns="0" rIns="0" bIns="0" rtlCol="0" anchor="t"/>
          <a:lstStyle/>
          <a:p>
            <a:pPr algn="l" indent="0" marL="0">
              <a:lnSpc>
                <a:spcPts val="5550"/>
              </a:lnSpc>
              <a:buNone/>
            </a:pPr>
            <a:r>
              <a:rPr lang="en-US" sz="4450" dirty="0">
                <a:solidFill>
                  <a:srgbClr val="1B1B27"/>
                </a:solidFill>
                <a:latin typeface="Alexandria" pitchFamily="34" charset="0"/>
                <a:ea typeface="Alexandria" pitchFamily="34" charset="-122"/>
                <a:cs typeface="Alexandria" pitchFamily="34" charset="-120"/>
              </a:rPr>
              <a:t>Chia Sẻ Cảm Nhận</a:t>
            </a:r>
            <a:endParaRPr lang="en-US" sz="4450" dirty="0"/>
          </a:p>
        </p:txBody>
      </p:sp>
      <p:sp>
        <p:nvSpPr>
          <p:cNvPr id="3" name="Shape 1"/>
          <p:cNvSpPr/>
          <p:nvPr/>
        </p:nvSpPr>
        <p:spPr>
          <a:xfrm>
            <a:off x="793790" y="3023354"/>
            <a:ext cx="3260646" cy="1306949"/>
          </a:xfrm>
          <a:prstGeom prst="roundRect">
            <a:avLst>
              <a:gd name="adj" fmla="val 7289"/>
            </a:avLst>
          </a:prstGeom>
          <a:solidFill>
            <a:srgbClr val="D2DDF9"/>
          </a:solidFill>
          <a:ln w="7620">
            <a:solidFill>
              <a:srgbClr val="B8C3DF"/>
            </a:solidFill>
            <a:prstDash val="solid"/>
          </a:ln>
        </p:spPr>
      </p:sp>
      <p:sp>
        <p:nvSpPr>
          <p:cNvPr id="4" name="Text 2"/>
          <p:cNvSpPr/>
          <p:nvPr/>
        </p:nvSpPr>
        <p:spPr>
          <a:xfrm>
            <a:off x="2264569" y="3477458"/>
            <a:ext cx="318968" cy="398621"/>
          </a:xfrm>
          <a:prstGeom prst="rect">
            <a:avLst/>
          </a:prstGeom>
          <a:noFill/>
          <a:ln/>
        </p:spPr>
        <p:txBody>
          <a:bodyPr wrap="none" lIns="0" tIns="0" rIns="0" bIns="0" rtlCol="0" anchor="t"/>
          <a:lstStyle/>
          <a:p>
            <a:pPr algn="ctr" indent="0" marL="0">
              <a:lnSpc>
                <a:spcPts val="4000"/>
              </a:lnSpc>
              <a:buNone/>
            </a:pPr>
            <a:r>
              <a:rPr lang="en-US" sz="2500" dirty="0">
                <a:solidFill>
                  <a:srgbClr val="404155"/>
                </a:solidFill>
                <a:latin typeface="Alexandria" pitchFamily="34" charset="0"/>
                <a:ea typeface="Alexandria" pitchFamily="34" charset="-122"/>
                <a:cs typeface="Alexandria" pitchFamily="34" charset="-120"/>
              </a:rPr>
              <a:t>1</a:t>
            </a:r>
            <a:endParaRPr lang="en-US" sz="2500" dirty="0"/>
          </a:p>
        </p:txBody>
      </p:sp>
      <p:sp>
        <p:nvSpPr>
          <p:cNvPr id="5" name="Text 3"/>
          <p:cNvSpPr/>
          <p:nvPr/>
        </p:nvSpPr>
        <p:spPr>
          <a:xfrm>
            <a:off x="4281249" y="3250168"/>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404155"/>
                </a:solidFill>
                <a:latin typeface="Alexandria" pitchFamily="34" charset="0"/>
                <a:ea typeface="Alexandria" pitchFamily="34" charset="-122"/>
                <a:cs typeface="Alexandria" pitchFamily="34" charset="-120"/>
              </a:rPr>
              <a:t>Cảm nghĩ</a:t>
            </a:r>
            <a:endParaRPr lang="en-US" sz="2200" dirty="0"/>
          </a:p>
        </p:txBody>
      </p:sp>
      <p:sp>
        <p:nvSpPr>
          <p:cNvPr id="6" name="Text 4"/>
          <p:cNvSpPr/>
          <p:nvPr/>
        </p:nvSpPr>
        <p:spPr>
          <a:xfrm>
            <a:off x="4281249" y="3740587"/>
            <a:ext cx="4661773" cy="362903"/>
          </a:xfrm>
          <a:prstGeom prst="rect">
            <a:avLst/>
          </a:prstGeom>
          <a:noFill/>
          <a:ln/>
        </p:spPr>
        <p:txBody>
          <a:bodyPr wrap="none" lIns="0" tIns="0" rIns="0" bIns="0" rtlCol="0" anchor="t"/>
          <a:lstStyle/>
          <a:p>
            <a:pPr algn="l" indent="0" marL="0">
              <a:lnSpc>
                <a:spcPts val="2850"/>
              </a:lnSpc>
              <a:buNone/>
            </a:pPr>
            <a:r>
              <a:rPr lang="en-US" sz="1750" dirty="0">
                <a:solidFill>
                  <a:srgbClr val="404155"/>
                </a:solidFill>
                <a:latin typeface="Nobile" pitchFamily="34" charset="0"/>
                <a:ea typeface="Nobile" pitchFamily="34" charset="-122"/>
                <a:cs typeface="Nobile" pitchFamily="34" charset="-120"/>
              </a:rPr>
              <a:t>Các con cảm thấy thế nào về chú bộ đội?</a:t>
            </a:r>
            <a:endParaRPr lang="en-US" sz="1750" dirty="0"/>
          </a:p>
        </p:txBody>
      </p:sp>
      <p:sp>
        <p:nvSpPr>
          <p:cNvPr id="7" name="Shape 5"/>
          <p:cNvSpPr/>
          <p:nvPr/>
        </p:nvSpPr>
        <p:spPr>
          <a:xfrm>
            <a:off x="4167783" y="4315063"/>
            <a:ext cx="9555480" cy="15240"/>
          </a:xfrm>
          <a:prstGeom prst="roundRect">
            <a:avLst>
              <a:gd name="adj" fmla="val 625116"/>
            </a:avLst>
          </a:prstGeom>
          <a:solidFill>
            <a:srgbClr val="B8C3DF"/>
          </a:solidFill>
          <a:ln/>
        </p:spPr>
      </p:sp>
      <p:sp>
        <p:nvSpPr>
          <p:cNvPr id="8" name="Shape 6"/>
          <p:cNvSpPr/>
          <p:nvPr/>
        </p:nvSpPr>
        <p:spPr>
          <a:xfrm>
            <a:off x="793790" y="4443651"/>
            <a:ext cx="6521410" cy="1306949"/>
          </a:xfrm>
          <a:prstGeom prst="roundRect">
            <a:avLst>
              <a:gd name="adj" fmla="val 7289"/>
            </a:avLst>
          </a:prstGeom>
          <a:solidFill>
            <a:srgbClr val="D2DDF9"/>
          </a:solidFill>
          <a:ln w="7620">
            <a:solidFill>
              <a:srgbClr val="B8C3DF"/>
            </a:solidFill>
            <a:prstDash val="solid"/>
          </a:ln>
        </p:spPr>
      </p:sp>
      <p:sp>
        <p:nvSpPr>
          <p:cNvPr id="9" name="Text 7"/>
          <p:cNvSpPr/>
          <p:nvPr/>
        </p:nvSpPr>
        <p:spPr>
          <a:xfrm>
            <a:off x="3895011" y="4897755"/>
            <a:ext cx="318968" cy="398621"/>
          </a:xfrm>
          <a:prstGeom prst="rect">
            <a:avLst/>
          </a:prstGeom>
          <a:noFill/>
          <a:ln/>
        </p:spPr>
        <p:txBody>
          <a:bodyPr wrap="none" lIns="0" tIns="0" rIns="0" bIns="0" rtlCol="0" anchor="t"/>
          <a:lstStyle/>
          <a:p>
            <a:pPr algn="ctr" indent="0" marL="0">
              <a:lnSpc>
                <a:spcPts val="4000"/>
              </a:lnSpc>
              <a:buNone/>
            </a:pPr>
            <a:r>
              <a:rPr lang="en-US" sz="2500" dirty="0">
                <a:solidFill>
                  <a:srgbClr val="404155"/>
                </a:solidFill>
                <a:latin typeface="Alexandria" pitchFamily="34" charset="0"/>
                <a:ea typeface="Alexandria" pitchFamily="34" charset="-122"/>
                <a:cs typeface="Alexandria" pitchFamily="34" charset="-120"/>
              </a:rPr>
              <a:t>2</a:t>
            </a:r>
            <a:endParaRPr lang="en-US" sz="2500" dirty="0"/>
          </a:p>
        </p:txBody>
      </p:sp>
      <p:sp>
        <p:nvSpPr>
          <p:cNvPr id="10" name="Text 8"/>
          <p:cNvSpPr/>
          <p:nvPr/>
        </p:nvSpPr>
        <p:spPr>
          <a:xfrm>
            <a:off x="7542014" y="4670465"/>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404155"/>
                </a:solidFill>
                <a:latin typeface="Alexandria" pitchFamily="34" charset="0"/>
                <a:ea typeface="Alexandria" pitchFamily="34" charset="-122"/>
                <a:cs typeface="Alexandria" pitchFamily="34" charset="-120"/>
              </a:rPr>
              <a:t>Lắng nghe</a:t>
            </a:r>
            <a:endParaRPr lang="en-US" sz="2200" dirty="0"/>
          </a:p>
        </p:txBody>
      </p:sp>
      <p:sp>
        <p:nvSpPr>
          <p:cNvPr id="11" name="Text 9"/>
          <p:cNvSpPr/>
          <p:nvPr/>
        </p:nvSpPr>
        <p:spPr>
          <a:xfrm>
            <a:off x="7542014" y="5160883"/>
            <a:ext cx="4791551" cy="362903"/>
          </a:xfrm>
          <a:prstGeom prst="rect">
            <a:avLst/>
          </a:prstGeom>
          <a:noFill/>
          <a:ln/>
        </p:spPr>
        <p:txBody>
          <a:bodyPr wrap="none" lIns="0" tIns="0" rIns="0" bIns="0" rtlCol="0" anchor="t"/>
          <a:lstStyle/>
          <a:p>
            <a:pPr algn="l" indent="0" marL="0">
              <a:lnSpc>
                <a:spcPts val="2850"/>
              </a:lnSpc>
              <a:buNone/>
            </a:pPr>
            <a:r>
              <a:rPr lang="en-US" sz="1750" dirty="0">
                <a:solidFill>
                  <a:srgbClr val="404155"/>
                </a:solidFill>
                <a:latin typeface="Nobile" pitchFamily="34" charset="0"/>
                <a:ea typeface="Nobile" pitchFamily="34" charset="-122"/>
                <a:cs typeface="Nobile" pitchFamily="34" charset="-120"/>
              </a:rPr>
              <a:t>Cô lắng nghe ý kiến, cảm nhận của các bé.</a:t>
            </a:r>
            <a:endParaRPr lang="en-US" sz="1750" dirty="0"/>
          </a:p>
        </p:txBody>
      </p:sp>
      <p:sp>
        <p:nvSpPr>
          <p:cNvPr id="12" name="Text 10"/>
          <p:cNvSpPr/>
          <p:nvPr/>
        </p:nvSpPr>
        <p:spPr>
          <a:xfrm>
            <a:off x="793790" y="6005751"/>
            <a:ext cx="13042821" cy="362903"/>
          </a:xfrm>
          <a:prstGeom prst="rect">
            <a:avLst/>
          </a:prstGeom>
          <a:noFill/>
          <a:ln/>
        </p:spPr>
        <p:txBody>
          <a:bodyPr wrap="none" lIns="0" tIns="0" rIns="0" bIns="0" rtlCol="0" anchor="t"/>
          <a:lstStyle/>
          <a:p>
            <a:pPr algn="l" indent="0" marL="0">
              <a:lnSpc>
                <a:spcPts val="2850"/>
              </a:lnSpc>
              <a:buNone/>
            </a:pPr>
            <a:r>
              <a:rPr lang="en-US" sz="1750" dirty="0">
                <a:solidFill>
                  <a:srgbClr val="404155"/>
                </a:solidFill>
                <a:latin typeface="Nobile" pitchFamily="34" charset="0"/>
                <a:ea typeface="Nobile" pitchFamily="34" charset="-122"/>
                <a:cs typeface="Nobile" pitchFamily="34" charset="-120"/>
              </a:rPr>
              <a:t>Hãy chia sẻ những suy nghĩ của các con về các chú bộ đội nhé!</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2025-04-13T08:13:12Z</dcterms:created>
  <dcterms:modified xsi:type="dcterms:W3CDTF">2025-04-13T08:13:12Z</dcterms:modified>
</cp:coreProperties>
</file>