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Syne"/>
      <p:regular r:id="rId15"/>
    </p:embeddedFont>
    <p:embeddedFont>
      <p:font typeface="Syne"/>
      <p:regular r:id="rId16"/>
    </p:embeddedFont>
    <p:embeddedFont>
      <p:font typeface="Arimo"/>
      <p:regular r:id="rId17"/>
    </p:embeddedFont>
    <p:embeddedFont>
      <p:font typeface="Arimo"/>
      <p:regular r:id="rId18"/>
    </p:embeddedFont>
    <p:embeddedFont>
      <p:font typeface="Arimo"/>
      <p:regular r:id="rId19"/>
    </p:embeddedFont>
    <p:embeddedFont>
      <p:font typeface="Arimo"/>
      <p:regular r:id="rId2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634609"/>
            <a:ext cx="7468553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Chào mừng đến với thế giới sắc màu và quy luật!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4105632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Chào mừng các bé đến với buổi học hôm nay! Chúng ta sẽ cùng nhau khám phá những điều thú vị về màu sắc và cách sắp xếp đồ vật.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837724" y="5140881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Các con có thích lớp mình không? Hôm nay, chúng ta sẽ cùng nhau học cách sắp xếp theo quy tắc 1 – 1 – 1 nhé!</a:t>
            </a:r>
            <a:endParaRPr lang="en-US" sz="1850" dirty="0"/>
          </a:p>
        </p:txBody>
      </p:sp>
      <p:sp>
        <p:nvSpPr>
          <p:cNvPr id="6" name="Shape 3"/>
          <p:cNvSpPr/>
          <p:nvPr/>
        </p:nvSpPr>
        <p:spPr>
          <a:xfrm>
            <a:off x="837724" y="6193988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3C3838"/>
            </a:solidFill>
            <a:prstDash val="solid"/>
          </a:ln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44" y="6201608"/>
            <a:ext cx="367665" cy="36766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340287" y="6176129"/>
            <a:ext cx="2177058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D9E1FF"/>
                </a:solidFill>
                <a:latin typeface="Arimo Bold" pitchFamily="34" charset="0"/>
                <a:ea typeface="Arimo Bold" pitchFamily="34" charset="-122"/>
                <a:cs typeface="Arimo Bold" pitchFamily="34" charset="-120"/>
              </a:rPr>
              <a:t>by Hòa Nguyễn</a:t>
            </a:r>
            <a:endParaRPr lang="en-US" sz="2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254681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Khám phá quy tắc 1 – 1 – 1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3021687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Hôm nay, cô sẽ giới thiệu cho các con một quy tắc sắp xếp đặc biệt, đó là quy tắc 1 – 1 – 1. Chúng ta cũng sẽ hát bài hát “Tập đếm” thật vui nhộn!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837724" y="4709160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B2952"/>
          </a:solidFill>
          <a:ln/>
        </p:spPr>
      </p:sp>
      <p:sp>
        <p:nvSpPr>
          <p:cNvPr id="6" name="Text 3"/>
          <p:cNvSpPr/>
          <p:nvPr/>
        </p:nvSpPr>
        <p:spPr>
          <a:xfrm>
            <a:off x="1615559" y="470916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Chủ đề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615559" y="5204698"/>
            <a:ext cx="6690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Học cách sắp xếp theo quy tắc 1 – 1 – 1.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837724" y="6096238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B2952"/>
          </a:solidFill>
          <a:ln/>
        </p:spPr>
      </p:sp>
      <p:sp>
        <p:nvSpPr>
          <p:cNvPr id="9" name="Text 6"/>
          <p:cNvSpPr/>
          <p:nvPr/>
        </p:nvSpPr>
        <p:spPr>
          <a:xfrm>
            <a:off x="1615559" y="609623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Bài hát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1615559" y="6591776"/>
            <a:ext cx="6690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Cùng hát bài "Tập đếm" hoặc "Một hai ba".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485787"/>
            <a:ext cx="615315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Quy tắc 1 – 1 – 1 là gì?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Giải thích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379357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Quy tắc 1 – 1 – 1 là quy tắc sắp xếp lặp lại các đối tượng theo một trình tự nhất định. Ví dụ: đỏ - xanh - vàng, rồi lại đỏ - xanh - vàng.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7614761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Ví dụ minh họa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614761" y="4379357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Cô có một dãy màu: đỏ – xanh – vàng – đỏ – xanh – vàng… Các con có nhận thấy điều gì đặc biệt không?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924878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Thực hành sắp xếp cùng cô nào!</a:t>
            </a:r>
            <a:endParaRPr lang="en-US" sz="44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124" y="2691884"/>
            <a:ext cx="1196816" cy="14362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879913" y="293120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Bước 1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879913" y="3426738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Cô đưa ra các hình ảnh hoặc đồ chơi để minh họa.</a:t>
            </a:r>
            <a:endParaRPr lang="en-US" sz="18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124" y="4128135"/>
            <a:ext cx="1196816" cy="174021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879913" y="436745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Bước 2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879913" y="4862989"/>
            <a:ext cx="59127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Các con hãy xếp màu đỏ - xanh - vàng theo quy tắc nhé!</a:t>
            </a:r>
            <a:endParaRPr lang="en-US" sz="18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24" y="5868352"/>
            <a:ext cx="1196816" cy="143625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879913" y="610766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Bước 3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879913" y="6603206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Các con tự tạo một quy tắc khác được không?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863000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Vừa học vừa chơi với bài hát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753195" y="407539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Hát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570928"/>
            <a:ext cx="373165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Cùng hát vang bài "Tập đếm" hoặc "Một hai ba".</a:t>
            </a:r>
            <a:endParaRPr lang="en-US" sz="18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572720" y="4209455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28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9941243" y="285202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Vận động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41243" y="3347561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Vận động theo bài hát để cảm nhận quy luật.</a:t>
            </a:r>
            <a:endParaRPr lang="en-US" sz="1850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153995" y="3264813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28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</a:t>
            </a:r>
            <a:endParaRPr lang="en-US" sz="2800" dirty="0"/>
          </a:p>
        </p:txBody>
      </p:sp>
      <p:sp>
        <p:nvSpPr>
          <p:cNvPr id="11" name="Text 7"/>
          <p:cNvSpPr/>
          <p:nvPr/>
        </p:nvSpPr>
        <p:spPr>
          <a:xfrm>
            <a:off x="9941243" y="529863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Sáng tạo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41243" y="5794177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Vừa hát vừa xếp đồ chơi, các con có thích không?</a:t>
            </a:r>
            <a:endParaRPr lang="en-US" sz="1850" dirty="0"/>
          </a:p>
        </p:txBody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681436" y="5972532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28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367909"/>
            <a:ext cx="805434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Nâng cao khả năng tư duy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2550676"/>
            <a:ext cx="2159079" cy="1357193"/>
          </a:xfrm>
          <a:prstGeom prst="roundRect">
            <a:avLst>
              <a:gd name="adj" fmla="val 2646"/>
            </a:avLst>
          </a:prstGeom>
          <a:solidFill>
            <a:srgbClr val="2B2952"/>
          </a:solidFill>
          <a:ln/>
        </p:spPr>
      </p:sp>
      <p:sp>
        <p:nvSpPr>
          <p:cNvPr id="4" name="Text 2"/>
          <p:cNvSpPr/>
          <p:nvPr/>
        </p:nvSpPr>
        <p:spPr>
          <a:xfrm>
            <a:off x="1748909" y="3018830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200"/>
              </a:lnSpc>
              <a:buNone/>
            </a:pPr>
            <a:r>
              <a:rPr lang="en-US" sz="265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2650" dirty="0"/>
          </a:p>
        </p:txBody>
      </p:sp>
      <p:sp>
        <p:nvSpPr>
          <p:cNvPr id="5" name="Text 3"/>
          <p:cNvSpPr/>
          <p:nvPr/>
        </p:nvSpPr>
        <p:spPr>
          <a:xfrm>
            <a:off x="3236119" y="278999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Bước 1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236119" y="3285530"/>
            <a:ext cx="333910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Quan sát các dãy đồ vật lặp lại.</a:t>
            </a:r>
            <a:endParaRPr lang="en-US" sz="1850" dirty="0"/>
          </a:p>
        </p:txBody>
      </p:sp>
      <p:sp>
        <p:nvSpPr>
          <p:cNvPr id="7" name="Shape 5"/>
          <p:cNvSpPr/>
          <p:nvPr/>
        </p:nvSpPr>
        <p:spPr>
          <a:xfrm>
            <a:off x="3116461" y="3892629"/>
            <a:ext cx="10556558" cy="15240"/>
          </a:xfrm>
          <a:prstGeom prst="roundRect">
            <a:avLst>
              <a:gd name="adj" fmla="val 235611"/>
            </a:avLst>
          </a:prstGeom>
          <a:solidFill>
            <a:srgbClr val="44426B"/>
          </a:solidFill>
          <a:ln/>
        </p:spPr>
      </p:sp>
      <p:sp>
        <p:nvSpPr>
          <p:cNvPr id="8" name="Shape 6"/>
          <p:cNvSpPr/>
          <p:nvPr/>
        </p:nvSpPr>
        <p:spPr>
          <a:xfrm>
            <a:off x="837724" y="4027527"/>
            <a:ext cx="4318278" cy="1357193"/>
          </a:xfrm>
          <a:prstGeom prst="roundRect">
            <a:avLst>
              <a:gd name="adj" fmla="val 2646"/>
            </a:avLst>
          </a:prstGeom>
          <a:solidFill>
            <a:srgbClr val="2B2952"/>
          </a:solidFill>
          <a:ln/>
        </p:spPr>
      </p:sp>
      <p:sp>
        <p:nvSpPr>
          <p:cNvPr id="9" name="Text 7"/>
          <p:cNvSpPr/>
          <p:nvPr/>
        </p:nvSpPr>
        <p:spPr>
          <a:xfrm>
            <a:off x="2828568" y="4495681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200"/>
              </a:lnSpc>
              <a:buNone/>
            </a:pPr>
            <a:r>
              <a:rPr lang="en-US" sz="265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8"/>
          <p:cNvSpPr/>
          <p:nvPr/>
        </p:nvSpPr>
        <p:spPr>
          <a:xfrm>
            <a:off x="5395317" y="426684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Bước 2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95317" y="4762381"/>
            <a:ext cx="417778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Nếu thêm một màu nữa thì sẽ thế nào?</a:t>
            </a:r>
            <a:endParaRPr lang="en-US" sz="1850" dirty="0"/>
          </a:p>
        </p:txBody>
      </p:sp>
      <p:sp>
        <p:nvSpPr>
          <p:cNvPr id="12" name="Shape 10"/>
          <p:cNvSpPr/>
          <p:nvPr/>
        </p:nvSpPr>
        <p:spPr>
          <a:xfrm>
            <a:off x="5275659" y="5369481"/>
            <a:ext cx="8397359" cy="15240"/>
          </a:xfrm>
          <a:prstGeom prst="roundRect">
            <a:avLst>
              <a:gd name="adj" fmla="val 235611"/>
            </a:avLst>
          </a:prstGeom>
          <a:solidFill>
            <a:srgbClr val="44426B"/>
          </a:solidFill>
          <a:ln/>
        </p:spPr>
      </p:sp>
      <p:sp>
        <p:nvSpPr>
          <p:cNvPr id="13" name="Shape 11"/>
          <p:cNvSpPr/>
          <p:nvPr/>
        </p:nvSpPr>
        <p:spPr>
          <a:xfrm>
            <a:off x="837724" y="5504378"/>
            <a:ext cx="6477476" cy="1357193"/>
          </a:xfrm>
          <a:prstGeom prst="roundRect">
            <a:avLst>
              <a:gd name="adj" fmla="val 2646"/>
            </a:avLst>
          </a:prstGeom>
          <a:solidFill>
            <a:srgbClr val="2B2952"/>
          </a:solidFill>
          <a:ln/>
        </p:spPr>
      </p:sp>
      <p:sp>
        <p:nvSpPr>
          <p:cNvPr id="14" name="Text 12"/>
          <p:cNvSpPr/>
          <p:nvPr/>
        </p:nvSpPr>
        <p:spPr>
          <a:xfrm>
            <a:off x="3908107" y="5972532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200"/>
              </a:lnSpc>
              <a:buNone/>
            </a:pPr>
            <a:r>
              <a:rPr lang="en-US" sz="265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3"/>
          <p:cNvSpPr/>
          <p:nvPr/>
        </p:nvSpPr>
        <p:spPr>
          <a:xfrm>
            <a:off x="7554516" y="574369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Bước 3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54516" y="6239232"/>
            <a:ext cx="370927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Làm sao để sắp xếp đẹp mắt hơn?</a:t>
            </a:r>
            <a:endParaRPr lang="en-US" sz="1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754386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Chúng ta đã học được gì?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3521393"/>
            <a:ext cx="3614618" cy="1357193"/>
          </a:xfrm>
          <a:prstGeom prst="roundRect">
            <a:avLst>
              <a:gd name="adj" fmla="val 2646"/>
            </a:avLst>
          </a:prstGeom>
          <a:solidFill>
            <a:srgbClr val="2B2952"/>
          </a:solidFill>
          <a:ln/>
        </p:spPr>
      </p:sp>
      <p:sp>
        <p:nvSpPr>
          <p:cNvPr id="5" name="Text 2"/>
          <p:cNvSpPr/>
          <p:nvPr/>
        </p:nvSpPr>
        <p:spPr>
          <a:xfrm>
            <a:off x="1077039" y="376070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Quy tắc 1 - 1 - 1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77039" y="4256246"/>
            <a:ext cx="313598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Sắp xếp lặp lại theo trình tự.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4691658" y="3521393"/>
            <a:ext cx="3614618" cy="1357193"/>
          </a:xfrm>
          <a:prstGeom prst="roundRect">
            <a:avLst>
              <a:gd name="adj" fmla="val 2646"/>
            </a:avLst>
          </a:prstGeom>
          <a:solidFill>
            <a:srgbClr val="2B2952"/>
          </a:solidFill>
          <a:ln/>
        </p:spPr>
      </p:sp>
      <p:sp>
        <p:nvSpPr>
          <p:cNvPr id="8" name="Text 5"/>
          <p:cNvSpPr/>
          <p:nvPr/>
        </p:nvSpPr>
        <p:spPr>
          <a:xfrm>
            <a:off x="4930973" y="376070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Áp dụng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30973" y="4256246"/>
            <a:ext cx="313598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Áp dụng quy tắc vào thực tế.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4" y="5117902"/>
            <a:ext cx="7468553" cy="1357193"/>
          </a:xfrm>
          <a:prstGeom prst="roundRect">
            <a:avLst>
              <a:gd name="adj" fmla="val 2646"/>
            </a:avLst>
          </a:prstGeom>
          <a:solidFill>
            <a:srgbClr val="2B2952"/>
          </a:solidFill>
          <a:ln/>
        </p:spPr>
      </p:sp>
      <p:sp>
        <p:nvSpPr>
          <p:cNvPr id="11" name="Text 8"/>
          <p:cNvSpPr/>
          <p:nvPr/>
        </p:nvSpPr>
        <p:spPr>
          <a:xfrm>
            <a:off x="1077039" y="535721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Khen ngợi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77039" y="5852755"/>
            <a:ext cx="698992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Cô khen các con rất giỏi!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3957399"/>
            <a:ext cx="7014091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Tạm biệt và hẹn gặp lại!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5020389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Về nhà, các con hãy thực hành sắp xếp cùng gia đình nhé! Chúc các con có thật nhiều niềm vui và sáng tạo!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837724" y="5792272"/>
            <a:ext cx="6297930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6200"/>
              </a:lnSpc>
              <a:buNone/>
            </a:pPr>
            <a:r>
              <a:rPr lang="en-US" sz="62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100%</a:t>
            </a:r>
            <a:endParaRPr lang="en-US" sz="6200" dirty="0"/>
          </a:p>
        </p:txBody>
      </p:sp>
      <p:sp>
        <p:nvSpPr>
          <p:cNvPr id="6" name="Text 3"/>
          <p:cNvSpPr/>
          <p:nvPr/>
        </p:nvSpPr>
        <p:spPr>
          <a:xfrm>
            <a:off x="837724" y="6881217"/>
            <a:ext cx="6297930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Niềm vui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7494627" y="5792272"/>
            <a:ext cx="6298049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6200"/>
              </a:lnSpc>
              <a:buNone/>
            </a:pPr>
            <a:r>
              <a:rPr lang="en-US" sz="62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100%</a:t>
            </a:r>
            <a:endParaRPr lang="en-US" sz="6200" dirty="0"/>
          </a:p>
        </p:txBody>
      </p:sp>
      <p:sp>
        <p:nvSpPr>
          <p:cNvPr id="8" name="Text 5"/>
          <p:cNvSpPr/>
          <p:nvPr/>
        </p:nvSpPr>
        <p:spPr>
          <a:xfrm>
            <a:off x="7494627" y="6881217"/>
            <a:ext cx="629804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Sáng tạo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2025-04-13T08:04:14Z</dcterms:created>
  <dcterms:modified xsi:type="dcterms:W3CDTF">2025-04-13T08:04:14Z</dcterms:modified>
</cp:coreProperties>
</file>