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Unbounded"/>
      <p:regular r:id="rId17"/>
    </p:embeddedFont>
    <p:embeddedFont>
      <p:font typeface="Unbounded"/>
      <p:regular r:id="rId18"/>
    </p:embeddedFont>
    <p:embeddedFont>
      <p:font typeface="Cabin"/>
      <p:regular r:id="rId19"/>
    </p:embeddedFont>
    <p:embeddedFont>
      <p:font typeface="Cabin"/>
      <p:regular r:id="rId20"/>
    </p:embeddedFont>
    <p:embeddedFont>
      <p:font typeface="Cabin"/>
      <p:regular r:id="rId21"/>
    </p:embeddedFont>
    <p:embeddedFont>
      <p:font typeface="Cabin"/>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312670"/>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Chào mừng đến với thế giới giác quan!</a:t>
            </a:r>
            <a:endParaRPr lang="en-US" sz="4400" dirty="0"/>
          </a:p>
        </p:txBody>
      </p:sp>
      <p:sp>
        <p:nvSpPr>
          <p:cNvPr id="4" name="Text 1"/>
          <p:cNvSpPr/>
          <p:nvPr/>
        </p:nvSpPr>
        <p:spPr>
          <a:xfrm>
            <a:off x="6324124" y="4079677"/>
            <a:ext cx="7468553" cy="1149072"/>
          </a:xfrm>
          <a:prstGeom prst="rect">
            <a:avLst/>
          </a:prstGeom>
          <a:noFill/>
          <a:ln/>
        </p:spPr>
        <p:txBody>
          <a:bodyPr wrap="squar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Chào các bạn nhỏ! Hôm nay, chúng ta sẽ cùng nhau khám phá những điều kỳ diệu mà cơ thể mang lại. Các giác quan sẽ giúp chúng ta cảm nhận thế giới xung quanh đấy!</a:t>
            </a:r>
            <a:endParaRPr lang="en-US" sz="1850" dirty="0"/>
          </a:p>
        </p:txBody>
      </p:sp>
      <p:sp>
        <p:nvSpPr>
          <p:cNvPr id="5" name="Shape 2"/>
          <p:cNvSpPr/>
          <p:nvPr/>
        </p:nvSpPr>
        <p:spPr>
          <a:xfrm>
            <a:off x="6324124" y="5515808"/>
            <a:ext cx="382905" cy="382905"/>
          </a:xfrm>
          <a:prstGeom prst="roundRect">
            <a:avLst>
              <a:gd name="adj" fmla="val 23878209"/>
            </a:avLst>
          </a:prstGeom>
          <a:noFill/>
          <a:ln w="7620">
            <a:solidFill>
              <a:srgbClr val="3C3838"/>
            </a:solidFill>
            <a:prstDash val="solid"/>
          </a:ln>
        </p:spPr>
      </p:sp>
      <p:pic>
        <p:nvPicPr>
          <p:cNvPr id="6" name="Image 1" descr="preencoded.png">    </p:cNvPr>
          <p:cNvPicPr>
            <a:picLocks noChangeAspect="1"/>
          </p:cNvPicPr>
          <p:nvPr/>
        </p:nvPicPr>
        <p:blipFill>
          <a:blip r:embed="rId2"/>
          <a:stretch>
            <a:fillRect/>
          </a:stretch>
        </p:blipFill>
        <p:spPr>
          <a:xfrm>
            <a:off x="6331744" y="5523428"/>
            <a:ext cx="367665" cy="367665"/>
          </a:xfrm>
          <a:prstGeom prst="rect">
            <a:avLst/>
          </a:prstGeom>
        </p:spPr>
      </p:pic>
      <p:sp>
        <p:nvSpPr>
          <p:cNvPr id="7" name="Text 3"/>
          <p:cNvSpPr/>
          <p:nvPr/>
        </p:nvSpPr>
        <p:spPr>
          <a:xfrm>
            <a:off x="6826687" y="5497949"/>
            <a:ext cx="1994654" cy="418862"/>
          </a:xfrm>
          <a:prstGeom prst="rect">
            <a:avLst/>
          </a:prstGeom>
          <a:noFill/>
          <a:ln/>
        </p:spPr>
        <p:txBody>
          <a:bodyPr wrap="none" lIns="0" tIns="0" rIns="0" bIns="0" rtlCol="0" anchor="t"/>
          <a:lstStyle/>
          <a:p>
            <a:pPr algn="l" indent="0" marL="0">
              <a:lnSpc>
                <a:spcPts val="3250"/>
              </a:lnSpc>
              <a:buNone/>
            </a:pPr>
            <a:r>
              <a:rPr lang="en-US" sz="2350" b="1" dirty="0">
                <a:solidFill>
                  <a:srgbClr val="CAD6DE"/>
                </a:solidFill>
                <a:latin typeface="Cabin Bold" pitchFamily="34" charset="0"/>
                <a:ea typeface="Cabin Bold" pitchFamily="34" charset="-122"/>
                <a:cs typeface="Cabin Bold" pitchFamily="34" charset="-120"/>
              </a:rPr>
              <a:t>by Hòa Nguyễn</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848213"/>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Tạm biệt và hẹn gặp lại!</a:t>
            </a:r>
            <a:endParaRPr lang="en-US" sz="4400" dirty="0"/>
          </a:p>
        </p:txBody>
      </p:sp>
      <p:sp>
        <p:nvSpPr>
          <p:cNvPr id="4" name="Text 1"/>
          <p:cNvSpPr/>
          <p:nvPr/>
        </p:nvSpPr>
        <p:spPr>
          <a:xfrm>
            <a:off x="837724" y="4615220"/>
            <a:ext cx="7468553" cy="766048"/>
          </a:xfrm>
          <a:prstGeom prst="rect">
            <a:avLst/>
          </a:prstGeom>
          <a:noFill/>
          <a:ln/>
        </p:spPr>
        <p:txBody>
          <a:bodyPr wrap="squar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Buổi học của chúng ta đến đây là kết thúc. Cảm ơn các con đã tham gia và khám phá thế giới giác quan. Hẹn gặp lại các con trong buổi học sau!</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236821"/>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Khám phá 5 giác quan kỳ diệu</a:t>
            </a:r>
            <a:endParaRPr lang="en-US" sz="4400" dirty="0"/>
          </a:p>
        </p:txBody>
      </p:sp>
      <p:sp>
        <p:nvSpPr>
          <p:cNvPr id="4" name="Text 1"/>
          <p:cNvSpPr/>
          <p:nvPr/>
        </p:nvSpPr>
        <p:spPr>
          <a:xfrm>
            <a:off x="6324124" y="3003828"/>
            <a:ext cx="7468553" cy="766048"/>
          </a:xfrm>
          <a:prstGeom prst="rect">
            <a:avLst/>
          </a:prstGeom>
          <a:noFill/>
          <a:ln/>
        </p:spPr>
        <p:txBody>
          <a:bodyPr wrap="squar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Cơ thể chúng ta có 5 giác quan vô cùng quan trọng. Chúng giúp ta nhìn, nghe, ngửi, nếm và cảm nhận mọi thứ.</a:t>
            </a:r>
            <a:endParaRPr lang="en-US" sz="1850" dirty="0"/>
          </a:p>
        </p:txBody>
      </p:sp>
      <p:sp>
        <p:nvSpPr>
          <p:cNvPr id="5" name="Shape 2"/>
          <p:cNvSpPr/>
          <p:nvPr/>
        </p:nvSpPr>
        <p:spPr>
          <a:xfrm>
            <a:off x="6324124" y="4039076"/>
            <a:ext cx="3614618" cy="1357193"/>
          </a:xfrm>
          <a:prstGeom prst="roundRect">
            <a:avLst>
              <a:gd name="adj" fmla="val 2646"/>
            </a:avLst>
          </a:prstGeom>
          <a:solidFill>
            <a:srgbClr val="304755"/>
          </a:solidFill>
          <a:ln/>
        </p:spPr>
      </p:sp>
      <p:sp>
        <p:nvSpPr>
          <p:cNvPr id="6" name="Text 3"/>
          <p:cNvSpPr/>
          <p:nvPr/>
        </p:nvSpPr>
        <p:spPr>
          <a:xfrm>
            <a:off x="6563439" y="427839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Thị giác</a:t>
            </a:r>
            <a:endParaRPr lang="en-US" sz="2200" dirty="0"/>
          </a:p>
        </p:txBody>
      </p:sp>
      <p:sp>
        <p:nvSpPr>
          <p:cNvPr id="7" name="Text 4"/>
          <p:cNvSpPr/>
          <p:nvPr/>
        </p:nvSpPr>
        <p:spPr>
          <a:xfrm>
            <a:off x="6563439" y="4773930"/>
            <a:ext cx="3135987"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Nhìn ngắm thế giới.</a:t>
            </a:r>
            <a:endParaRPr lang="en-US" sz="1850" dirty="0"/>
          </a:p>
        </p:txBody>
      </p:sp>
      <p:sp>
        <p:nvSpPr>
          <p:cNvPr id="8" name="Shape 5"/>
          <p:cNvSpPr/>
          <p:nvPr/>
        </p:nvSpPr>
        <p:spPr>
          <a:xfrm>
            <a:off x="10178058" y="4039076"/>
            <a:ext cx="3614618" cy="1357193"/>
          </a:xfrm>
          <a:prstGeom prst="roundRect">
            <a:avLst>
              <a:gd name="adj" fmla="val 2646"/>
            </a:avLst>
          </a:prstGeom>
          <a:solidFill>
            <a:srgbClr val="304755"/>
          </a:solidFill>
          <a:ln/>
        </p:spPr>
      </p:sp>
      <p:sp>
        <p:nvSpPr>
          <p:cNvPr id="9" name="Text 6"/>
          <p:cNvSpPr/>
          <p:nvPr/>
        </p:nvSpPr>
        <p:spPr>
          <a:xfrm>
            <a:off x="10417373" y="427839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Thính giác</a:t>
            </a:r>
            <a:endParaRPr lang="en-US" sz="2200" dirty="0"/>
          </a:p>
        </p:txBody>
      </p:sp>
      <p:sp>
        <p:nvSpPr>
          <p:cNvPr id="10" name="Text 7"/>
          <p:cNvSpPr/>
          <p:nvPr/>
        </p:nvSpPr>
        <p:spPr>
          <a:xfrm>
            <a:off x="10417373" y="4773930"/>
            <a:ext cx="3135987"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Lắng nghe âm thanh.</a:t>
            </a:r>
            <a:endParaRPr lang="en-US" sz="1850" dirty="0"/>
          </a:p>
        </p:txBody>
      </p:sp>
      <p:sp>
        <p:nvSpPr>
          <p:cNvPr id="11" name="Shape 8"/>
          <p:cNvSpPr/>
          <p:nvPr/>
        </p:nvSpPr>
        <p:spPr>
          <a:xfrm>
            <a:off x="6324124" y="5635585"/>
            <a:ext cx="7468553" cy="1357193"/>
          </a:xfrm>
          <a:prstGeom prst="roundRect">
            <a:avLst>
              <a:gd name="adj" fmla="val 2646"/>
            </a:avLst>
          </a:prstGeom>
          <a:solidFill>
            <a:srgbClr val="304755"/>
          </a:solidFill>
          <a:ln/>
        </p:spPr>
      </p:sp>
      <p:sp>
        <p:nvSpPr>
          <p:cNvPr id="12" name="Text 9"/>
          <p:cNvSpPr/>
          <p:nvPr/>
        </p:nvSpPr>
        <p:spPr>
          <a:xfrm>
            <a:off x="6563439" y="5874901"/>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Khứu giác</a:t>
            </a:r>
            <a:endParaRPr lang="en-US" sz="2200" dirty="0"/>
          </a:p>
        </p:txBody>
      </p:sp>
      <p:sp>
        <p:nvSpPr>
          <p:cNvPr id="13" name="Text 10"/>
          <p:cNvSpPr/>
          <p:nvPr/>
        </p:nvSpPr>
        <p:spPr>
          <a:xfrm>
            <a:off x="6563439" y="6370439"/>
            <a:ext cx="6989921"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Cảm nhận mùi hương.</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798201"/>
            <a:ext cx="7381994"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Mắt – Cửa sổ tâm hồn</a:t>
            </a:r>
            <a:endParaRPr lang="en-US" sz="4400" dirty="0"/>
          </a:p>
        </p:txBody>
      </p:sp>
      <p:sp>
        <p:nvSpPr>
          <p:cNvPr id="4" name="Text 1"/>
          <p:cNvSpPr/>
          <p:nvPr/>
        </p:nvSpPr>
        <p:spPr>
          <a:xfrm>
            <a:off x="837724" y="2861191"/>
            <a:ext cx="7468553" cy="766048"/>
          </a:xfrm>
          <a:prstGeom prst="rect">
            <a:avLst/>
          </a:prstGeom>
          <a:noFill/>
          <a:ln/>
        </p:spPr>
        <p:txBody>
          <a:bodyPr wrap="squar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Đôi mắt giúp chúng ta nhìn thấy mọi thứ xung quanh. Nhờ có thị giác, chúng ta có thể quan sát màu sắc, hình dạng và đồ vật.</a:t>
            </a:r>
            <a:endParaRPr lang="en-US" sz="1850" dirty="0"/>
          </a:p>
        </p:txBody>
      </p:sp>
      <p:sp>
        <p:nvSpPr>
          <p:cNvPr id="5" name="Shape 2"/>
          <p:cNvSpPr/>
          <p:nvPr/>
        </p:nvSpPr>
        <p:spPr>
          <a:xfrm>
            <a:off x="837724" y="4165640"/>
            <a:ext cx="538520" cy="538520"/>
          </a:xfrm>
          <a:prstGeom prst="roundRect">
            <a:avLst>
              <a:gd name="adj" fmla="val 6668"/>
            </a:avLst>
          </a:prstGeom>
          <a:solidFill>
            <a:srgbClr val="304755"/>
          </a:solidFill>
          <a:ln/>
        </p:spPr>
      </p:sp>
      <p:pic>
        <p:nvPicPr>
          <p:cNvPr id="6" name="Image 1" descr="preencoded.png">    </p:cNvPr>
          <p:cNvPicPr>
            <a:picLocks noChangeAspect="1"/>
          </p:cNvPicPr>
          <p:nvPr/>
        </p:nvPicPr>
        <p:blipFill>
          <a:blip r:embed="rId2"/>
          <a:stretch>
            <a:fillRect/>
          </a:stretch>
        </p:blipFill>
        <p:spPr>
          <a:xfrm>
            <a:off x="937974" y="4223623"/>
            <a:ext cx="337899" cy="422434"/>
          </a:xfrm>
          <a:prstGeom prst="rect">
            <a:avLst/>
          </a:prstGeom>
        </p:spPr>
      </p:pic>
      <p:sp>
        <p:nvSpPr>
          <p:cNvPr id="7" name="Text 3"/>
          <p:cNvSpPr/>
          <p:nvPr/>
        </p:nvSpPr>
        <p:spPr>
          <a:xfrm>
            <a:off x="1615559" y="4165640"/>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Nhìn rõ mọi vật</a:t>
            </a:r>
            <a:endParaRPr lang="en-US" sz="2200" dirty="0"/>
          </a:p>
        </p:txBody>
      </p:sp>
      <p:sp>
        <p:nvSpPr>
          <p:cNvPr id="8" name="Text 4"/>
          <p:cNvSpPr/>
          <p:nvPr/>
        </p:nvSpPr>
        <p:spPr>
          <a:xfrm>
            <a:off x="1615559" y="4661178"/>
            <a:ext cx="6690717"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Nhận biết hình dáng, màu sắc.</a:t>
            </a:r>
            <a:endParaRPr lang="en-US" sz="1850" dirty="0"/>
          </a:p>
        </p:txBody>
      </p:sp>
      <p:sp>
        <p:nvSpPr>
          <p:cNvPr id="9" name="Shape 5"/>
          <p:cNvSpPr/>
          <p:nvPr/>
        </p:nvSpPr>
        <p:spPr>
          <a:xfrm>
            <a:off x="837724" y="5552718"/>
            <a:ext cx="538520" cy="538520"/>
          </a:xfrm>
          <a:prstGeom prst="roundRect">
            <a:avLst>
              <a:gd name="adj" fmla="val 6668"/>
            </a:avLst>
          </a:prstGeom>
          <a:solidFill>
            <a:srgbClr val="304755"/>
          </a:solidFill>
          <a:ln/>
        </p:spPr>
      </p:sp>
      <p:pic>
        <p:nvPicPr>
          <p:cNvPr id="10" name="Image 2" descr="preencoded.png">    </p:cNvPr>
          <p:cNvPicPr>
            <a:picLocks noChangeAspect="1"/>
          </p:cNvPicPr>
          <p:nvPr/>
        </p:nvPicPr>
        <p:blipFill>
          <a:blip r:embed="rId3"/>
          <a:stretch>
            <a:fillRect/>
          </a:stretch>
        </p:blipFill>
        <p:spPr>
          <a:xfrm>
            <a:off x="937974" y="5610701"/>
            <a:ext cx="337899" cy="422434"/>
          </a:xfrm>
          <a:prstGeom prst="rect">
            <a:avLst/>
          </a:prstGeom>
        </p:spPr>
      </p:pic>
      <p:sp>
        <p:nvSpPr>
          <p:cNvPr id="11" name="Text 6"/>
          <p:cNvSpPr/>
          <p:nvPr/>
        </p:nvSpPr>
        <p:spPr>
          <a:xfrm>
            <a:off x="1615559" y="5552718"/>
            <a:ext cx="2842260"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Quan sát thế giới</a:t>
            </a:r>
            <a:endParaRPr lang="en-US" sz="2200" dirty="0"/>
          </a:p>
        </p:txBody>
      </p:sp>
      <p:sp>
        <p:nvSpPr>
          <p:cNvPr id="12" name="Text 7"/>
          <p:cNvSpPr/>
          <p:nvPr/>
        </p:nvSpPr>
        <p:spPr>
          <a:xfrm>
            <a:off x="1615559" y="6048256"/>
            <a:ext cx="6690717"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Thấy được vẻ đẹp xung quanh.</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2482810"/>
            <a:ext cx="7708106"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Tai – Lắng nghe thế giới</a:t>
            </a:r>
            <a:endParaRPr lang="en-US" sz="4400" dirty="0"/>
          </a:p>
        </p:txBody>
      </p:sp>
      <p:sp>
        <p:nvSpPr>
          <p:cNvPr id="3" name="Text 1"/>
          <p:cNvSpPr/>
          <p:nvPr/>
        </p:nvSpPr>
        <p:spPr>
          <a:xfrm>
            <a:off x="837724" y="3665577"/>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Đôi tai giúp chúng ta nghe được âm thanh từ môi trường. Chúng ta có thể nghe nhạc, tiếng nói chuyện và nhiều âm thanh khác.</a:t>
            </a:r>
            <a:endParaRPr lang="en-US" sz="1850" dirty="0"/>
          </a:p>
        </p:txBody>
      </p:sp>
      <p:sp>
        <p:nvSpPr>
          <p:cNvPr id="4" name="Text 2"/>
          <p:cNvSpPr/>
          <p:nvPr/>
        </p:nvSpPr>
        <p:spPr>
          <a:xfrm>
            <a:off x="837724" y="455711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Unbounded" pitchFamily="34" charset="0"/>
                <a:ea typeface="Unbounded" pitchFamily="34" charset="-122"/>
                <a:cs typeface="Unbounded" pitchFamily="34" charset="-120"/>
              </a:rPr>
              <a:t>Nghe nhạc</a:t>
            </a:r>
            <a:endParaRPr lang="en-US" sz="2200" dirty="0"/>
          </a:p>
        </p:txBody>
      </p:sp>
      <p:sp>
        <p:nvSpPr>
          <p:cNvPr id="5" name="Text 3"/>
          <p:cNvSpPr/>
          <p:nvPr/>
        </p:nvSpPr>
        <p:spPr>
          <a:xfrm>
            <a:off x="837724" y="5148382"/>
            <a:ext cx="6185535"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Thưởng thức giai điệu.</a:t>
            </a:r>
            <a:endParaRPr lang="en-US" sz="1850" dirty="0"/>
          </a:p>
        </p:txBody>
      </p:sp>
      <p:sp>
        <p:nvSpPr>
          <p:cNvPr id="6" name="Text 4"/>
          <p:cNvSpPr/>
          <p:nvPr/>
        </p:nvSpPr>
        <p:spPr>
          <a:xfrm>
            <a:off x="7614761" y="4557117"/>
            <a:ext cx="3351967"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Unbounded" pitchFamily="34" charset="0"/>
                <a:ea typeface="Unbounded" pitchFamily="34" charset="-122"/>
                <a:cs typeface="Unbounded" pitchFamily="34" charset="-120"/>
              </a:rPr>
              <a:t>Nghe tiếng chim hót</a:t>
            </a:r>
            <a:endParaRPr lang="en-US" sz="2200" dirty="0"/>
          </a:p>
        </p:txBody>
      </p:sp>
      <p:sp>
        <p:nvSpPr>
          <p:cNvPr id="7" name="Text 5"/>
          <p:cNvSpPr/>
          <p:nvPr/>
        </p:nvSpPr>
        <p:spPr>
          <a:xfrm>
            <a:off x="7614761" y="5148382"/>
            <a:ext cx="6185535"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Cảm nhận thiên nhiên.</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891665"/>
            <a:ext cx="9564886"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Mũi – Cảm nhận hương thơm</a:t>
            </a:r>
            <a:endParaRPr lang="en-US" sz="4400" dirty="0"/>
          </a:p>
        </p:txBody>
      </p:sp>
      <p:sp>
        <p:nvSpPr>
          <p:cNvPr id="3" name="Text 1"/>
          <p:cNvSpPr/>
          <p:nvPr/>
        </p:nvSpPr>
        <p:spPr>
          <a:xfrm>
            <a:off x="837724" y="3074432"/>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Chiếc mũi giúp chúng ta cảm nhận được mùi hương. Các con có ngửi thấy mùi thơm của hoa không?</a:t>
            </a:r>
            <a:endParaRPr lang="en-US" sz="1850" dirty="0"/>
          </a:p>
        </p:txBody>
      </p:sp>
      <p:pic>
        <p:nvPicPr>
          <p:cNvPr id="4" name="Image 0" descr="preencoded.png">    </p:cNvPr>
          <p:cNvPicPr>
            <a:picLocks noChangeAspect="1"/>
          </p:cNvPicPr>
          <p:nvPr/>
        </p:nvPicPr>
        <p:blipFill>
          <a:blip r:embed="rId1"/>
          <a:stretch>
            <a:fillRect/>
          </a:stretch>
        </p:blipFill>
        <p:spPr>
          <a:xfrm>
            <a:off x="3007638" y="3726656"/>
            <a:ext cx="2137529" cy="830580"/>
          </a:xfrm>
          <a:prstGeom prst="rect">
            <a:avLst/>
          </a:prstGeom>
        </p:spPr>
      </p:pic>
      <p:sp>
        <p:nvSpPr>
          <p:cNvPr id="5" name="Text 2"/>
          <p:cNvSpPr/>
          <p:nvPr/>
        </p:nvSpPr>
        <p:spPr>
          <a:xfrm>
            <a:off x="3907988" y="4020145"/>
            <a:ext cx="336590" cy="420767"/>
          </a:xfrm>
          <a:prstGeom prst="rect">
            <a:avLst/>
          </a:prstGeom>
          <a:noFill/>
          <a:ln/>
        </p:spPr>
        <p:txBody>
          <a:bodyPr wrap="none" lIns="0" tIns="0" rIns="0" bIns="0" rtlCol="0" anchor="t"/>
          <a:lstStyle/>
          <a:p>
            <a:pPr algn="ctr" indent="0" marL="0">
              <a:lnSpc>
                <a:spcPts val="4200"/>
              </a:lnSpc>
              <a:buNone/>
            </a:pPr>
            <a:r>
              <a:rPr lang="en-US" sz="2650" dirty="0">
                <a:solidFill>
                  <a:srgbClr val="CAD6DE"/>
                </a:solidFill>
                <a:latin typeface="Unbounded" pitchFamily="34" charset="0"/>
                <a:ea typeface="Unbounded" pitchFamily="34" charset="-122"/>
                <a:cs typeface="Unbounded" pitchFamily="34" charset="-120"/>
              </a:rPr>
              <a:t>1</a:t>
            </a:r>
            <a:endParaRPr lang="en-US" sz="2650" dirty="0"/>
          </a:p>
        </p:txBody>
      </p:sp>
      <p:sp>
        <p:nvSpPr>
          <p:cNvPr id="6" name="Text 3"/>
          <p:cNvSpPr/>
          <p:nvPr/>
        </p:nvSpPr>
        <p:spPr>
          <a:xfrm>
            <a:off x="5384482" y="3965972"/>
            <a:ext cx="1832372"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Hương hoa</a:t>
            </a:r>
            <a:endParaRPr lang="en-US" sz="2200" dirty="0"/>
          </a:p>
        </p:txBody>
      </p:sp>
      <p:sp>
        <p:nvSpPr>
          <p:cNvPr id="7" name="Shape 4"/>
          <p:cNvSpPr/>
          <p:nvPr/>
        </p:nvSpPr>
        <p:spPr>
          <a:xfrm>
            <a:off x="5204936" y="4571881"/>
            <a:ext cx="8527971" cy="15240"/>
          </a:xfrm>
          <a:prstGeom prst="roundRect">
            <a:avLst>
              <a:gd name="adj" fmla="val 235611"/>
            </a:avLst>
          </a:prstGeom>
          <a:solidFill>
            <a:srgbClr val="49606E"/>
          </a:solidFill>
          <a:ln/>
        </p:spPr>
      </p:sp>
      <p:pic>
        <p:nvPicPr>
          <p:cNvPr id="8" name="Image 1" descr="preencoded.png">    </p:cNvPr>
          <p:cNvPicPr>
            <a:picLocks noChangeAspect="1"/>
          </p:cNvPicPr>
          <p:nvPr/>
        </p:nvPicPr>
        <p:blipFill>
          <a:blip r:embed="rId2"/>
          <a:stretch>
            <a:fillRect/>
          </a:stretch>
        </p:blipFill>
        <p:spPr>
          <a:xfrm>
            <a:off x="1938814" y="4617006"/>
            <a:ext cx="4275058" cy="830580"/>
          </a:xfrm>
          <a:prstGeom prst="rect">
            <a:avLst/>
          </a:prstGeom>
        </p:spPr>
      </p:pic>
      <p:sp>
        <p:nvSpPr>
          <p:cNvPr id="9" name="Text 5"/>
          <p:cNvSpPr/>
          <p:nvPr/>
        </p:nvSpPr>
        <p:spPr>
          <a:xfrm>
            <a:off x="3907988" y="4821912"/>
            <a:ext cx="336590" cy="420767"/>
          </a:xfrm>
          <a:prstGeom prst="rect">
            <a:avLst/>
          </a:prstGeom>
          <a:noFill/>
          <a:ln/>
        </p:spPr>
        <p:txBody>
          <a:bodyPr wrap="none" lIns="0" tIns="0" rIns="0" bIns="0" rtlCol="0" anchor="t"/>
          <a:lstStyle/>
          <a:p>
            <a:pPr algn="ctr" indent="0" marL="0">
              <a:lnSpc>
                <a:spcPts val="4200"/>
              </a:lnSpc>
              <a:buNone/>
            </a:pPr>
            <a:r>
              <a:rPr lang="en-US" sz="2650" dirty="0">
                <a:solidFill>
                  <a:srgbClr val="CAD6DE"/>
                </a:solidFill>
                <a:latin typeface="Unbounded" pitchFamily="34" charset="0"/>
                <a:ea typeface="Unbounded" pitchFamily="34" charset="-122"/>
                <a:cs typeface="Unbounded" pitchFamily="34" charset="-120"/>
              </a:rPr>
              <a:t>2</a:t>
            </a:r>
            <a:endParaRPr lang="en-US" sz="2650" dirty="0"/>
          </a:p>
        </p:txBody>
      </p:sp>
      <p:sp>
        <p:nvSpPr>
          <p:cNvPr id="10" name="Text 6"/>
          <p:cNvSpPr/>
          <p:nvPr/>
        </p:nvSpPr>
        <p:spPr>
          <a:xfrm>
            <a:off x="6453187" y="4856321"/>
            <a:ext cx="1966912"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Mùi thức ăn</a:t>
            </a:r>
            <a:endParaRPr lang="en-US" sz="2200" dirty="0"/>
          </a:p>
        </p:txBody>
      </p:sp>
      <p:sp>
        <p:nvSpPr>
          <p:cNvPr id="11" name="Shape 7"/>
          <p:cNvSpPr/>
          <p:nvPr/>
        </p:nvSpPr>
        <p:spPr>
          <a:xfrm>
            <a:off x="6273641" y="5462230"/>
            <a:ext cx="7459266" cy="15240"/>
          </a:xfrm>
          <a:prstGeom prst="roundRect">
            <a:avLst>
              <a:gd name="adj" fmla="val 235611"/>
            </a:avLst>
          </a:prstGeom>
          <a:solidFill>
            <a:srgbClr val="49606E"/>
          </a:solidFill>
          <a:ln/>
        </p:spPr>
      </p:sp>
      <p:pic>
        <p:nvPicPr>
          <p:cNvPr id="12" name="Image 2" descr="preencoded.png">    </p:cNvPr>
          <p:cNvPicPr>
            <a:picLocks noChangeAspect="1"/>
          </p:cNvPicPr>
          <p:nvPr/>
        </p:nvPicPr>
        <p:blipFill>
          <a:blip r:embed="rId3"/>
          <a:stretch>
            <a:fillRect/>
          </a:stretch>
        </p:blipFill>
        <p:spPr>
          <a:xfrm>
            <a:off x="870109" y="5507355"/>
            <a:ext cx="6412587" cy="830580"/>
          </a:xfrm>
          <a:prstGeom prst="rect">
            <a:avLst/>
          </a:prstGeom>
        </p:spPr>
      </p:pic>
      <p:sp>
        <p:nvSpPr>
          <p:cNvPr id="13" name="Text 8"/>
          <p:cNvSpPr/>
          <p:nvPr/>
        </p:nvSpPr>
        <p:spPr>
          <a:xfrm>
            <a:off x="3908107" y="5712262"/>
            <a:ext cx="336590" cy="420767"/>
          </a:xfrm>
          <a:prstGeom prst="rect">
            <a:avLst/>
          </a:prstGeom>
          <a:noFill/>
          <a:ln/>
        </p:spPr>
        <p:txBody>
          <a:bodyPr wrap="none" lIns="0" tIns="0" rIns="0" bIns="0" rtlCol="0" anchor="t"/>
          <a:lstStyle/>
          <a:p>
            <a:pPr algn="ctr" indent="0" marL="0">
              <a:lnSpc>
                <a:spcPts val="4200"/>
              </a:lnSpc>
              <a:buNone/>
            </a:pPr>
            <a:r>
              <a:rPr lang="en-US" sz="2650" dirty="0">
                <a:solidFill>
                  <a:srgbClr val="CAD6DE"/>
                </a:solidFill>
                <a:latin typeface="Unbounded" pitchFamily="34" charset="0"/>
                <a:ea typeface="Unbounded" pitchFamily="34" charset="-122"/>
                <a:cs typeface="Unbounded" pitchFamily="34" charset="-120"/>
              </a:rPr>
              <a:t>3</a:t>
            </a:r>
            <a:endParaRPr lang="en-US" sz="2650" dirty="0"/>
          </a:p>
        </p:txBody>
      </p:sp>
      <p:sp>
        <p:nvSpPr>
          <p:cNvPr id="14" name="Text 9"/>
          <p:cNvSpPr/>
          <p:nvPr/>
        </p:nvSpPr>
        <p:spPr>
          <a:xfrm>
            <a:off x="7522012" y="5746671"/>
            <a:ext cx="1969770"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Mùi trái cây</a:t>
            </a:r>
            <a:endParaRPr lang="en-US"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136696"/>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Miệng – Nếm trọn vị ngon</a:t>
            </a:r>
            <a:endParaRPr lang="en-US" sz="4400" dirty="0"/>
          </a:p>
        </p:txBody>
      </p:sp>
      <p:sp>
        <p:nvSpPr>
          <p:cNvPr id="4" name="Text 1"/>
          <p:cNvSpPr/>
          <p:nvPr/>
        </p:nvSpPr>
        <p:spPr>
          <a:xfrm>
            <a:off x="6324124" y="3903702"/>
            <a:ext cx="7468553" cy="766048"/>
          </a:xfrm>
          <a:prstGeom prst="rect">
            <a:avLst/>
          </a:prstGeom>
          <a:noFill/>
          <a:ln/>
        </p:spPr>
        <p:txBody>
          <a:bodyPr wrap="squar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Miệng giúp chúng ta nếm thử các vị khác nhau. Chúng ta có thể cảm nhận vị ngọt, mặn, chua và đắng.</a:t>
            </a:r>
            <a:endParaRPr lang="en-US" sz="1850" dirty="0"/>
          </a:p>
        </p:txBody>
      </p:sp>
      <p:pic>
        <p:nvPicPr>
          <p:cNvPr id="5" name="Image 1" descr="preencoded.png">    </p:cNvPr>
          <p:cNvPicPr>
            <a:picLocks noChangeAspect="1"/>
          </p:cNvPicPr>
          <p:nvPr/>
        </p:nvPicPr>
        <p:blipFill>
          <a:blip r:embed="rId2"/>
          <a:stretch>
            <a:fillRect/>
          </a:stretch>
        </p:blipFill>
        <p:spPr>
          <a:xfrm>
            <a:off x="6324124" y="4938951"/>
            <a:ext cx="562451" cy="562451"/>
          </a:xfrm>
          <a:prstGeom prst="rect">
            <a:avLst/>
          </a:prstGeom>
        </p:spPr>
      </p:pic>
      <p:sp>
        <p:nvSpPr>
          <p:cNvPr id="6" name="Text 2"/>
          <p:cNvSpPr/>
          <p:nvPr/>
        </p:nvSpPr>
        <p:spPr>
          <a:xfrm>
            <a:off x="6324124" y="5740718"/>
            <a:ext cx="2250162"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Vị ngọt</a:t>
            </a:r>
            <a:endParaRPr lang="en-US" sz="2200" dirty="0"/>
          </a:p>
        </p:txBody>
      </p:sp>
      <p:pic>
        <p:nvPicPr>
          <p:cNvPr id="7" name="Image 2" descr="preencoded.png">    </p:cNvPr>
          <p:cNvPicPr>
            <a:picLocks noChangeAspect="1"/>
          </p:cNvPicPr>
          <p:nvPr/>
        </p:nvPicPr>
        <p:blipFill>
          <a:blip r:embed="rId3"/>
          <a:stretch>
            <a:fillRect/>
          </a:stretch>
        </p:blipFill>
        <p:spPr>
          <a:xfrm>
            <a:off x="8933259" y="4938951"/>
            <a:ext cx="562451" cy="562451"/>
          </a:xfrm>
          <a:prstGeom prst="rect">
            <a:avLst/>
          </a:prstGeom>
        </p:spPr>
      </p:pic>
      <p:sp>
        <p:nvSpPr>
          <p:cNvPr id="8" name="Text 3"/>
          <p:cNvSpPr/>
          <p:nvPr/>
        </p:nvSpPr>
        <p:spPr>
          <a:xfrm>
            <a:off x="8933259" y="5740718"/>
            <a:ext cx="2250162"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Vị mặn</a:t>
            </a:r>
            <a:endParaRPr lang="en-US" sz="2200" dirty="0"/>
          </a:p>
        </p:txBody>
      </p:sp>
      <p:pic>
        <p:nvPicPr>
          <p:cNvPr id="9" name="Image 3" descr="preencoded.png">    </p:cNvPr>
          <p:cNvPicPr>
            <a:picLocks noChangeAspect="1"/>
          </p:cNvPicPr>
          <p:nvPr/>
        </p:nvPicPr>
        <p:blipFill>
          <a:blip r:embed="rId4"/>
          <a:stretch>
            <a:fillRect/>
          </a:stretch>
        </p:blipFill>
        <p:spPr>
          <a:xfrm>
            <a:off x="11542395" y="4938951"/>
            <a:ext cx="562570" cy="562570"/>
          </a:xfrm>
          <a:prstGeom prst="rect">
            <a:avLst/>
          </a:prstGeom>
        </p:spPr>
      </p:pic>
      <p:sp>
        <p:nvSpPr>
          <p:cNvPr id="10" name="Text 4"/>
          <p:cNvSpPr/>
          <p:nvPr/>
        </p:nvSpPr>
        <p:spPr>
          <a:xfrm>
            <a:off x="11542395" y="5740837"/>
            <a:ext cx="2250281"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Vị chua</a:t>
            </a:r>
            <a:endParaRPr lang="en-US" sz="2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04478" y="643176"/>
            <a:ext cx="7507843" cy="1374696"/>
          </a:xfrm>
          <a:prstGeom prst="rect">
            <a:avLst/>
          </a:prstGeom>
          <a:noFill/>
          <a:ln/>
        </p:spPr>
        <p:txBody>
          <a:bodyPr wrap="square" lIns="0" tIns="0" rIns="0" bIns="0" rtlCol="0" anchor="t"/>
          <a:lstStyle/>
          <a:p>
            <a:pPr algn="l" indent="0" marL="0">
              <a:lnSpc>
                <a:spcPts val="5400"/>
              </a:lnSpc>
              <a:buNone/>
            </a:pPr>
            <a:r>
              <a:rPr lang="en-US" sz="4300" dirty="0">
                <a:solidFill>
                  <a:srgbClr val="FFFFFF"/>
                </a:solidFill>
                <a:latin typeface="Unbounded" pitchFamily="34" charset="0"/>
                <a:ea typeface="Unbounded" pitchFamily="34" charset="-122"/>
                <a:cs typeface="Unbounded" pitchFamily="34" charset="-120"/>
              </a:rPr>
              <a:t>Tay – Cảm nhận xúc giác</a:t>
            </a:r>
            <a:endParaRPr lang="en-US" sz="4300" dirty="0"/>
          </a:p>
        </p:txBody>
      </p:sp>
      <p:sp>
        <p:nvSpPr>
          <p:cNvPr id="4" name="Text 1"/>
          <p:cNvSpPr/>
          <p:nvPr/>
        </p:nvSpPr>
        <p:spPr>
          <a:xfrm>
            <a:off x="6304478" y="2368391"/>
            <a:ext cx="7507843" cy="747713"/>
          </a:xfrm>
          <a:prstGeom prst="rect">
            <a:avLst/>
          </a:prstGeom>
          <a:noFill/>
          <a:ln/>
        </p:spPr>
        <p:txBody>
          <a:bodyPr wrap="squar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Bàn tay giúp chúng ta nhận biết thế giới qua cảm giác sờ, chạm. Hãy cùng sờ vào các vật liệu khác nhau nhé!</a:t>
            </a:r>
            <a:endParaRPr lang="en-US" sz="1800" dirty="0"/>
          </a:p>
        </p:txBody>
      </p:sp>
      <p:pic>
        <p:nvPicPr>
          <p:cNvPr id="5" name="Image 1" descr="preencoded.png">    </p:cNvPr>
          <p:cNvPicPr>
            <a:picLocks noChangeAspect="1"/>
          </p:cNvPicPr>
          <p:nvPr/>
        </p:nvPicPr>
        <p:blipFill>
          <a:blip r:embed="rId2"/>
          <a:stretch>
            <a:fillRect/>
          </a:stretch>
        </p:blipFill>
        <p:spPr>
          <a:xfrm>
            <a:off x="6304478" y="3378994"/>
            <a:ext cx="1168718" cy="1402437"/>
          </a:xfrm>
          <a:prstGeom prst="rect">
            <a:avLst/>
          </a:prstGeom>
        </p:spPr>
      </p:pic>
      <p:sp>
        <p:nvSpPr>
          <p:cNvPr id="6" name="Text 2"/>
          <p:cNvSpPr/>
          <p:nvPr/>
        </p:nvSpPr>
        <p:spPr>
          <a:xfrm>
            <a:off x="7823716" y="3612713"/>
            <a:ext cx="2749987" cy="343733"/>
          </a:xfrm>
          <a:prstGeom prst="rect">
            <a:avLst/>
          </a:prstGeom>
          <a:noFill/>
          <a:ln/>
        </p:spPr>
        <p:txBody>
          <a:bodyPr wrap="none" lIns="0" tIns="0" rIns="0" bIns="0" rtlCol="0" anchor="t"/>
          <a:lstStyle/>
          <a:p>
            <a:pPr algn="l" indent="0" marL="0">
              <a:lnSpc>
                <a:spcPts val="2700"/>
              </a:lnSpc>
              <a:buNone/>
            </a:pPr>
            <a:r>
              <a:rPr lang="en-US" sz="2150" dirty="0">
                <a:solidFill>
                  <a:srgbClr val="CAD6DE"/>
                </a:solidFill>
                <a:latin typeface="Unbounded" pitchFamily="34" charset="0"/>
                <a:ea typeface="Unbounded" pitchFamily="34" charset="-122"/>
                <a:cs typeface="Unbounded" pitchFamily="34" charset="-120"/>
              </a:rPr>
              <a:t>Mềm mại</a:t>
            </a:r>
            <a:endParaRPr lang="en-US" sz="2150" dirty="0"/>
          </a:p>
        </p:txBody>
      </p:sp>
      <p:sp>
        <p:nvSpPr>
          <p:cNvPr id="7" name="Text 3"/>
          <p:cNvSpPr/>
          <p:nvPr/>
        </p:nvSpPr>
        <p:spPr>
          <a:xfrm>
            <a:off x="7823716" y="4096583"/>
            <a:ext cx="5988606" cy="373856"/>
          </a:xfrm>
          <a:prstGeom prst="rect">
            <a:avLst/>
          </a:prstGeom>
          <a:noFill/>
          <a:ln/>
        </p:spPr>
        <p:txBody>
          <a:bodyPr wrap="non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Như bông gòn.</a:t>
            </a:r>
            <a:endParaRPr lang="en-US" sz="1800" dirty="0"/>
          </a:p>
        </p:txBody>
      </p:sp>
      <p:pic>
        <p:nvPicPr>
          <p:cNvPr id="8" name="Image 2" descr="preencoded.png">    </p:cNvPr>
          <p:cNvPicPr>
            <a:picLocks noChangeAspect="1"/>
          </p:cNvPicPr>
          <p:nvPr/>
        </p:nvPicPr>
        <p:blipFill>
          <a:blip r:embed="rId3"/>
          <a:stretch>
            <a:fillRect/>
          </a:stretch>
        </p:blipFill>
        <p:spPr>
          <a:xfrm>
            <a:off x="6304478" y="4781431"/>
            <a:ext cx="1168718" cy="1402437"/>
          </a:xfrm>
          <a:prstGeom prst="rect">
            <a:avLst/>
          </a:prstGeom>
        </p:spPr>
      </p:pic>
      <p:sp>
        <p:nvSpPr>
          <p:cNvPr id="9" name="Text 4"/>
          <p:cNvSpPr/>
          <p:nvPr/>
        </p:nvSpPr>
        <p:spPr>
          <a:xfrm>
            <a:off x="7823716" y="5015151"/>
            <a:ext cx="2749987" cy="343733"/>
          </a:xfrm>
          <a:prstGeom prst="rect">
            <a:avLst/>
          </a:prstGeom>
          <a:noFill/>
          <a:ln/>
        </p:spPr>
        <p:txBody>
          <a:bodyPr wrap="none" lIns="0" tIns="0" rIns="0" bIns="0" rtlCol="0" anchor="t"/>
          <a:lstStyle/>
          <a:p>
            <a:pPr algn="l" indent="0" marL="0">
              <a:lnSpc>
                <a:spcPts val="2700"/>
              </a:lnSpc>
              <a:buNone/>
            </a:pPr>
            <a:r>
              <a:rPr lang="en-US" sz="2150" dirty="0">
                <a:solidFill>
                  <a:srgbClr val="CAD6DE"/>
                </a:solidFill>
                <a:latin typeface="Unbounded" pitchFamily="34" charset="0"/>
                <a:ea typeface="Unbounded" pitchFamily="34" charset="-122"/>
                <a:cs typeface="Unbounded" pitchFamily="34" charset="-120"/>
              </a:rPr>
              <a:t>Cứng cáp</a:t>
            </a:r>
            <a:endParaRPr lang="en-US" sz="2150" dirty="0"/>
          </a:p>
        </p:txBody>
      </p:sp>
      <p:sp>
        <p:nvSpPr>
          <p:cNvPr id="10" name="Text 5"/>
          <p:cNvSpPr/>
          <p:nvPr/>
        </p:nvSpPr>
        <p:spPr>
          <a:xfrm>
            <a:off x="7823716" y="5499021"/>
            <a:ext cx="5988606" cy="373856"/>
          </a:xfrm>
          <a:prstGeom prst="rect">
            <a:avLst/>
          </a:prstGeom>
          <a:noFill/>
          <a:ln/>
        </p:spPr>
        <p:txBody>
          <a:bodyPr wrap="non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Như viên đá.</a:t>
            </a:r>
            <a:endParaRPr lang="en-US" sz="1800" dirty="0"/>
          </a:p>
        </p:txBody>
      </p:sp>
      <p:pic>
        <p:nvPicPr>
          <p:cNvPr id="11" name="Image 3" descr="preencoded.png">    </p:cNvPr>
          <p:cNvPicPr>
            <a:picLocks noChangeAspect="1"/>
          </p:cNvPicPr>
          <p:nvPr/>
        </p:nvPicPr>
        <p:blipFill>
          <a:blip r:embed="rId4"/>
          <a:stretch>
            <a:fillRect/>
          </a:stretch>
        </p:blipFill>
        <p:spPr>
          <a:xfrm>
            <a:off x="6304478" y="6183868"/>
            <a:ext cx="1168718" cy="1402437"/>
          </a:xfrm>
          <a:prstGeom prst="rect">
            <a:avLst/>
          </a:prstGeom>
        </p:spPr>
      </p:pic>
      <p:sp>
        <p:nvSpPr>
          <p:cNvPr id="12" name="Text 6"/>
          <p:cNvSpPr/>
          <p:nvPr/>
        </p:nvSpPr>
        <p:spPr>
          <a:xfrm>
            <a:off x="7823716" y="6417588"/>
            <a:ext cx="2749987" cy="343733"/>
          </a:xfrm>
          <a:prstGeom prst="rect">
            <a:avLst/>
          </a:prstGeom>
          <a:noFill/>
          <a:ln/>
        </p:spPr>
        <p:txBody>
          <a:bodyPr wrap="none" lIns="0" tIns="0" rIns="0" bIns="0" rtlCol="0" anchor="t"/>
          <a:lstStyle/>
          <a:p>
            <a:pPr algn="l" indent="0" marL="0">
              <a:lnSpc>
                <a:spcPts val="2700"/>
              </a:lnSpc>
              <a:buNone/>
            </a:pPr>
            <a:r>
              <a:rPr lang="en-US" sz="2150" dirty="0">
                <a:solidFill>
                  <a:srgbClr val="CAD6DE"/>
                </a:solidFill>
                <a:latin typeface="Unbounded" pitchFamily="34" charset="0"/>
                <a:ea typeface="Unbounded" pitchFamily="34" charset="-122"/>
                <a:cs typeface="Unbounded" pitchFamily="34" charset="-120"/>
              </a:rPr>
              <a:t>Nhẵn nhụi</a:t>
            </a:r>
            <a:endParaRPr lang="en-US" sz="2150" dirty="0"/>
          </a:p>
        </p:txBody>
      </p:sp>
      <p:sp>
        <p:nvSpPr>
          <p:cNvPr id="13" name="Text 7"/>
          <p:cNvSpPr/>
          <p:nvPr/>
        </p:nvSpPr>
        <p:spPr>
          <a:xfrm>
            <a:off x="7823716" y="6901458"/>
            <a:ext cx="5988606" cy="373856"/>
          </a:xfrm>
          <a:prstGeom prst="rect">
            <a:avLst/>
          </a:prstGeom>
          <a:noFill/>
          <a:ln/>
        </p:spPr>
        <p:txBody>
          <a:bodyPr wrap="non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Như mặt bàn.</a:t>
            </a:r>
            <a:endParaRPr lang="en-US"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5099" y="625912"/>
            <a:ext cx="7553801" cy="1336358"/>
          </a:xfrm>
          <a:prstGeom prst="rect">
            <a:avLst/>
          </a:prstGeom>
          <a:noFill/>
          <a:ln/>
        </p:spPr>
        <p:txBody>
          <a:bodyPr wrap="square" lIns="0" tIns="0" rIns="0" bIns="0" rtlCol="0" anchor="t"/>
          <a:lstStyle/>
          <a:p>
            <a:pPr algn="l" indent="0" marL="0">
              <a:lnSpc>
                <a:spcPts val="5250"/>
              </a:lnSpc>
              <a:buNone/>
            </a:pPr>
            <a:r>
              <a:rPr lang="en-US" sz="4200" dirty="0">
                <a:solidFill>
                  <a:srgbClr val="FFFFFF"/>
                </a:solidFill>
                <a:latin typeface="Unbounded" pitchFamily="34" charset="0"/>
                <a:ea typeface="Unbounded" pitchFamily="34" charset="-122"/>
                <a:cs typeface="Unbounded" pitchFamily="34" charset="-120"/>
              </a:rPr>
              <a:t>Bảo vệ giác quan của bé</a:t>
            </a:r>
            <a:endParaRPr lang="en-US" sz="4200" dirty="0"/>
          </a:p>
        </p:txBody>
      </p:sp>
      <p:sp>
        <p:nvSpPr>
          <p:cNvPr id="4" name="Text 1"/>
          <p:cNvSpPr/>
          <p:nvPr/>
        </p:nvSpPr>
        <p:spPr>
          <a:xfrm>
            <a:off x="795099" y="2303026"/>
            <a:ext cx="7553801" cy="726758"/>
          </a:xfrm>
          <a:prstGeom prst="rect">
            <a:avLst/>
          </a:prstGeom>
          <a:noFill/>
          <a:ln/>
        </p:spPr>
        <p:txBody>
          <a:bodyPr wrap="square" lIns="0" tIns="0" rIns="0" bIns="0" rtlCol="0" anchor="t"/>
          <a:lstStyle/>
          <a:p>
            <a:pPr algn="l" indent="0" marL="0">
              <a:lnSpc>
                <a:spcPts val="2850"/>
              </a:lnSpc>
              <a:buNone/>
            </a:pPr>
            <a:r>
              <a:rPr lang="en-US" sz="1750" dirty="0">
                <a:solidFill>
                  <a:srgbClr val="CAD6DE"/>
                </a:solidFill>
                <a:latin typeface="Cabin" pitchFamily="34" charset="0"/>
                <a:ea typeface="Cabin" pitchFamily="34" charset="-122"/>
                <a:cs typeface="Cabin" pitchFamily="34" charset="-120"/>
              </a:rPr>
              <a:t>Hãy luôn ghi nhớ và bảo vệ các giác quan của mình. Thiếu một giác quan, chúng ta sẽ gặp khó khăn trong cuộc sống.</a:t>
            </a:r>
            <a:endParaRPr lang="en-US" sz="1750" dirty="0"/>
          </a:p>
        </p:txBody>
      </p:sp>
      <p:sp>
        <p:nvSpPr>
          <p:cNvPr id="5" name="Shape 2"/>
          <p:cNvSpPr/>
          <p:nvPr/>
        </p:nvSpPr>
        <p:spPr>
          <a:xfrm>
            <a:off x="1050608" y="3285292"/>
            <a:ext cx="30480" cy="4318397"/>
          </a:xfrm>
          <a:prstGeom prst="roundRect">
            <a:avLst>
              <a:gd name="adj" fmla="val 111801"/>
            </a:avLst>
          </a:prstGeom>
          <a:solidFill>
            <a:srgbClr val="49606E"/>
          </a:solidFill>
          <a:ln/>
        </p:spPr>
      </p:sp>
      <p:sp>
        <p:nvSpPr>
          <p:cNvPr id="6" name="Shape 3"/>
          <p:cNvSpPr/>
          <p:nvPr/>
        </p:nvSpPr>
        <p:spPr>
          <a:xfrm>
            <a:off x="1275695" y="3781068"/>
            <a:ext cx="681514" cy="30480"/>
          </a:xfrm>
          <a:prstGeom prst="roundRect">
            <a:avLst>
              <a:gd name="adj" fmla="val 111801"/>
            </a:avLst>
          </a:prstGeom>
          <a:solidFill>
            <a:srgbClr val="49606E"/>
          </a:solidFill>
          <a:ln/>
        </p:spPr>
      </p:sp>
      <p:sp>
        <p:nvSpPr>
          <p:cNvPr id="7" name="Shape 4"/>
          <p:cNvSpPr/>
          <p:nvPr/>
        </p:nvSpPr>
        <p:spPr>
          <a:xfrm>
            <a:off x="795040" y="3540800"/>
            <a:ext cx="511135" cy="511135"/>
          </a:xfrm>
          <a:prstGeom prst="roundRect">
            <a:avLst>
              <a:gd name="adj" fmla="val 6667"/>
            </a:avLst>
          </a:prstGeom>
          <a:solidFill>
            <a:srgbClr val="304755"/>
          </a:solidFill>
          <a:ln/>
        </p:spPr>
      </p:sp>
      <p:sp>
        <p:nvSpPr>
          <p:cNvPr id="8" name="Text 5"/>
          <p:cNvSpPr/>
          <p:nvPr/>
        </p:nvSpPr>
        <p:spPr>
          <a:xfrm>
            <a:off x="890230" y="3595866"/>
            <a:ext cx="320635" cy="400883"/>
          </a:xfrm>
          <a:prstGeom prst="rect">
            <a:avLst/>
          </a:prstGeom>
          <a:noFill/>
          <a:ln/>
        </p:spPr>
        <p:txBody>
          <a:bodyPr wrap="none" lIns="0" tIns="0" rIns="0" bIns="0" rtlCol="0" anchor="t"/>
          <a:lstStyle/>
          <a:p>
            <a:pPr algn="ctr" indent="0" marL="0">
              <a:lnSpc>
                <a:spcPts val="2500"/>
              </a:lnSpc>
              <a:buNone/>
            </a:pPr>
            <a:r>
              <a:rPr lang="en-US" sz="2500" dirty="0">
                <a:solidFill>
                  <a:srgbClr val="CAD6DE"/>
                </a:solidFill>
                <a:latin typeface="Unbounded" pitchFamily="34" charset="0"/>
                <a:ea typeface="Unbounded" pitchFamily="34" charset="-122"/>
                <a:cs typeface="Unbounded" pitchFamily="34" charset="-120"/>
              </a:rPr>
              <a:t>1</a:t>
            </a:r>
            <a:endParaRPr lang="en-US" sz="2500" dirty="0"/>
          </a:p>
        </p:txBody>
      </p:sp>
      <p:sp>
        <p:nvSpPr>
          <p:cNvPr id="9" name="Text 6"/>
          <p:cNvSpPr/>
          <p:nvPr/>
        </p:nvSpPr>
        <p:spPr>
          <a:xfrm>
            <a:off x="2186464" y="3512463"/>
            <a:ext cx="2672596" cy="334089"/>
          </a:xfrm>
          <a:prstGeom prst="rect">
            <a:avLst/>
          </a:prstGeom>
          <a:noFill/>
          <a:ln/>
        </p:spPr>
        <p:txBody>
          <a:bodyPr wrap="none" lIns="0" tIns="0" rIns="0" bIns="0" rtlCol="0" anchor="t"/>
          <a:lstStyle/>
          <a:p>
            <a:pPr algn="l" indent="0" marL="0">
              <a:lnSpc>
                <a:spcPts val="2600"/>
              </a:lnSpc>
              <a:buNone/>
            </a:pPr>
            <a:r>
              <a:rPr lang="en-US" sz="2100" dirty="0">
                <a:solidFill>
                  <a:srgbClr val="CAD6DE"/>
                </a:solidFill>
                <a:latin typeface="Unbounded" pitchFamily="34" charset="0"/>
                <a:ea typeface="Unbounded" pitchFamily="34" charset="-122"/>
                <a:cs typeface="Unbounded" pitchFamily="34" charset="-120"/>
              </a:rPr>
              <a:t>Giữ gìn vệ sinh</a:t>
            </a:r>
            <a:endParaRPr lang="en-US" sz="2100" dirty="0"/>
          </a:p>
        </p:txBody>
      </p:sp>
      <p:sp>
        <p:nvSpPr>
          <p:cNvPr id="10" name="Text 7"/>
          <p:cNvSpPr/>
          <p:nvPr/>
        </p:nvSpPr>
        <p:spPr>
          <a:xfrm>
            <a:off x="2186464" y="3982760"/>
            <a:ext cx="6162437" cy="363379"/>
          </a:xfrm>
          <a:prstGeom prst="rect">
            <a:avLst/>
          </a:prstGeom>
          <a:noFill/>
          <a:ln/>
        </p:spPr>
        <p:txBody>
          <a:bodyPr wrap="none" lIns="0" tIns="0" rIns="0" bIns="0" rtlCol="0" anchor="t"/>
          <a:lstStyle/>
          <a:p>
            <a:pPr algn="l" indent="0" marL="0">
              <a:lnSpc>
                <a:spcPts val="2850"/>
              </a:lnSpc>
              <a:buNone/>
            </a:pPr>
            <a:r>
              <a:rPr lang="en-US" sz="1750" dirty="0">
                <a:solidFill>
                  <a:srgbClr val="CAD6DE"/>
                </a:solidFill>
                <a:latin typeface="Cabin" pitchFamily="34" charset="0"/>
                <a:ea typeface="Cabin" pitchFamily="34" charset="-122"/>
                <a:cs typeface="Cabin" pitchFamily="34" charset="-120"/>
              </a:rPr>
              <a:t>Vệ sinh mắt, mũi, tai thường xuyên.</a:t>
            </a:r>
            <a:endParaRPr lang="en-US" sz="1750" dirty="0"/>
          </a:p>
        </p:txBody>
      </p:sp>
      <p:sp>
        <p:nvSpPr>
          <p:cNvPr id="11" name="Shape 8"/>
          <p:cNvSpPr/>
          <p:nvPr/>
        </p:nvSpPr>
        <p:spPr>
          <a:xfrm>
            <a:off x="1275695" y="5296257"/>
            <a:ext cx="681514" cy="30480"/>
          </a:xfrm>
          <a:prstGeom prst="roundRect">
            <a:avLst>
              <a:gd name="adj" fmla="val 111801"/>
            </a:avLst>
          </a:prstGeom>
          <a:solidFill>
            <a:srgbClr val="49606E"/>
          </a:solidFill>
          <a:ln/>
        </p:spPr>
      </p:sp>
      <p:sp>
        <p:nvSpPr>
          <p:cNvPr id="12" name="Shape 9"/>
          <p:cNvSpPr/>
          <p:nvPr/>
        </p:nvSpPr>
        <p:spPr>
          <a:xfrm>
            <a:off x="795040" y="5055989"/>
            <a:ext cx="511135" cy="511135"/>
          </a:xfrm>
          <a:prstGeom prst="roundRect">
            <a:avLst>
              <a:gd name="adj" fmla="val 6667"/>
            </a:avLst>
          </a:prstGeom>
          <a:solidFill>
            <a:srgbClr val="304755"/>
          </a:solidFill>
          <a:ln/>
        </p:spPr>
      </p:sp>
      <p:sp>
        <p:nvSpPr>
          <p:cNvPr id="13" name="Text 10"/>
          <p:cNvSpPr/>
          <p:nvPr/>
        </p:nvSpPr>
        <p:spPr>
          <a:xfrm>
            <a:off x="890230" y="5111055"/>
            <a:ext cx="320635" cy="400883"/>
          </a:xfrm>
          <a:prstGeom prst="rect">
            <a:avLst/>
          </a:prstGeom>
          <a:noFill/>
          <a:ln/>
        </p:spPr>
        <p:txBody>
          <a:bodyPr wrap="none" lIns="0" tIns="0" rIns="0" bIns="0" rtlCol="0" anchor="t"/>
          <a:lstStyle/>
          <a:p>
            <a:pPr algn="ctr" indent="0" marL="0">
              <a:lnSpc>
                <a:spcPts val="2500"/>
              </a:lnSpc>
              <a:buNone/>
            </a:pPr>
            <a:r>
              <a:rPr lang="en-US" sz="2500" dirty="0">
                <a:solidFill>
                  <a:srgbClr val="CAD6DE"/>
                </a:solidFill>
                <a:latin typeface="Unbounded" pitchFamily="34" charset="0"/>
                <a:ea typeface="Unbounded" pitchFamily="34" charset="-122"/>
                <a:cs typeface="Unbounded" pitchFamily="34" charset="-120"/>
              </a:rPr>
              <a:t>2</a:t>
            </a:r>
            <a:endParaRPr lang="en-US" sz="2500" dirty="0"/>
          </a:p>
        </p:txBody>
      </p:sp>
      <p:sp>
        <p:nvSpPr>
          <p:cNvPr id="14" name="Text 11"/>
          <p:cNvSpPr/>
          <p:nvPr/>
        </p:nvSpPr>
        <p:spPr>
          <a:xfrm>
            <a:off x="2186464" y="5027652"/>
            <a:ext cx="2811780" cy="334089"/>
          </a:xfrm>
          <a:prstGeom prst="rect">
            <a:avLst/>
          </a:prstGeom>
          <a:noFill/>
          <a:ln/>
        </p:spPr>
        <p:txBody>
          <a:bodyPr wrap="none" lIns="0" tIns="0" rIns="0" bIns="0" rtlCol="0" anchor="t"/>
          <a:lstStyle/>
          <a:p>
            <a:pPr algn="l" indent="0" marL="0">
              <a:lnSpc>
                <a:spcPts val="2600"/>
              </a:lnSpc>
              <a:buNone/>
            </a:pPr>
            <a:r>
              <a:rPr lang="en-US" sz="2100" dirty="0">
                <a:solidFill>
                  <a:srgbClr val="CAD6DE"/>
                </a:solidFill>
                <a:latin typeface="Unbounded" pitchFamily="34" charset="0"/>
                <a:ea typeface="Unbounded" pitchFamily="34" charset="-122"/>
                <a:cs typeface="Unbounded" pitchFamily="34" charset="-120"/>
              </a:rPr>
              <a:t>Tránh tiếng ồn lớn</a:t>
            </a:r>
            <a:endParaRPr lang="en-US" sz="2100" dirty="0"/>
          </a:p>
        </p:txBody>
      </p:sp>
      <p:sp>
        <p:nvSpPr>
          <p:cNvPr id="15" name="Text 12"/>
          <p:cNvSpPr/>
          <p:nvPr/>
        </p:nvSpPr>
        <p:spPr>
          <a:xfrm>
            <a:off x="2186464" y="5497949"/>
            <a:ext cx="6162437" cy="363379"/>
          </a:xfrm>
          <a:prstGeom prst="rect">
            <a:avLst/>
          </a:prstGeom>
          <a:noFill/>
          <a:ln/>
        </p:spPr>
        <p:txBody>
          <a:bodyPr wrap="none" lIns="0" tIns="0" rIns="0" bIns="0" rtlCol="0" anchor="t"/>
          <a:lstStyle/>
          <a:p>
            <a:pPr algn="l" indent="0" marL="0">
              <a:lnSpc>
                <a:spcPts val="2850"/>
              </a:lnSpc>
              <a:buNone/>
            </a:pPr>
            <a:r>
              <a:rPr lang="en-US" sz="1750" dirty="0">
                <a:solidFill>
                  <a:srgbClr val="CAD6DE"/>
                </a:solidFill>
                <a:latin typeface="Cabin" pitchFamily="34" charset="0"/>
                <a:ea typeface="Cabin" pitchFamily="34" charset="-122"/>
                <a:cs typeface="Cabin" pitchFamily="34" charset="-120"/>
              </a:rPr>
              <a:t>Không nghe nhạc quá to.</a:t>
            </a:r>
            <a:endParaRPr lang="en-US" sz="1750" dirty="0"/>
          </a:p>
        </p:txBody>
      </p:sp>
      <p:sp>
        <p:nvSpPr>
          <p:cNvPr id="16" name="Shape 13"/>
          <p:cNvSpPr/>
          <p:nvPr/>
        </p:nvSpPr>
        <p:spPr>
          <a:xfrm>
            <a:off x="1275695" y="6811447"/>
            <a:ext cx="681514" cy="30480"/>
          </a:xfrm>
          <a:prstGeom prst="roundRect">
            <a:avLst>
              <a:gd name="adj" fmla="val 111801"/>
            </a:avLst>
          </a:prstGeom>
          <a:solidFill>
            <a:srgbClr val="49606E"/>
          </a:solidFill>
          <a:ln/>
        </p:spPr>
      </p:sp>
      <p:sp>
        <p:nvSpPr>
          <p:cNvPr id="17" name="Shape 14"/>
          <p:cNvSpPr/>
          <p:nvPr/>
        </p:nvSpPr>
        <p:spPr>
          <a:xfrm>
            <a:off x="795040" y="6571178"/>
            <a:ext cx="511135" cy="511135"/>
          </a:xfrm>
          <a:prstGeom prst="roundRect">
            <a:avLst>
              <a:gd name="adj" fmla="val 6667"/>
            </a:avLst>
          </a:prstGeom>
          <a:solidFill>
            <a:srgbClr val="304755"/>
          </a:solidFill>
          <a:ln/>
        </p:spPr>
      </p:sp>
      <p:sp>
        <p:nvSpPr>
          <p:cNvPr id="18" name="Text 15"/>
          <p:cNvSpPr/>
          <p:nvPr/>
        </p:nvSpPr>
        <p:spPr>
          <a:xfrm>
            <a:off x="890230" y="6626245"/>
            <a:ext cx="320635" cy="400883"/>
          </a:xfrm>
          <a:prstGeom prst="rect">
            <a:avLst/>
          </a:prstGeom>
          <a:noFill/>
          <a:ln/>
        </p:spPr>
        <p:txBody>
          <a:bodyPr wrap="none" lIns="0" tIns="0" rIns="0" bIns="0" rtlCol="0" anchor="t"/>
          <a:lstStyle/>
          <a:p>
            <a:pPr algn="ctr" indent="0" marL="0">
              <a:lnSpc>
                <a:spcPts val="2500"/>
              </a:lnSpc>
              <a:buNone/>
            </a:pPr>
            <a:r>
              <a:rPr lang="en-US" sz="2500" dirty="0">
                <a:solidFill>
                  <a:srgbClr val="CAD6DE"/>
                </a:solidFill>
                <a:latin typeface="Unbounded" pitchFamily="34" charset="0"/>
                <a:ea typeface="Unbounded" pitchFamily="34" charset="-122"/>
                <a:cs typeface="Unbounded" pitchFamily="34" charset="-120"/>
              </a:rPr>
              <a:t>3</a:t>
            </a:r>
            <a:endParaRPr lang="en-US" sz="2500" dirty="0"/>
          </a:p>
        </p:txBody>
      </p:sp>
      <p:sp>
        <p:nvSpPr>
          <p:cNvPr id="19" name="Text 16"/>
          <p:cNvSpPr/>
          <p:nvPr/>
        </p:nvSpPr>
        <p:spPr>
          <a:xfrm>
            <a:off x="2186464" y="6542842"/>
            <a:ext cx="3100626" cy="334089"/>
          </a:xfrm>
          <a:prstGeom prst="rect">
            <a:avLst/>
          </a:prstGeom>
          <a:noFill/>
          <a:ln/>
        </p:spPr>
        <p:txBody>
          <a:bodyPr wrap="none" lIns="0" tIns="0" rIns="0" bIns="0" rtlCol="0" anchor="t"/>
          <a:lstStyle/>
          <a:p>
            <a:pPr algn="l" indent="0" marL="0">
              <a:lnSpc>
                <a:spcPts val="2600"/>
              </a:lnSpc>
              <a:buNone/>
            </a:pPr>
            <a:r>
              <a:rPr lang="en-US" sz="2100" dirty="0">
                <a:solidFill>
                  <a:srgbClr val="CAD6DE"/>
                </a:solidFill>
                <a:latin typeface="Unbounded" pitchFamily="34" charset="0"/>
                <a:ea typeface="Unbounded" pitchFamily="34" charset="-122"/>
                <a:cs typeface="Unbounded" pitchFamily="34" charset="-120"/>
              </a:rPr>
              <a:t>Thực phẩm an toàn</a:t>
            </a:r>
            <a:endParaRPr lang="en-US" sz="2100" dirty="0"/>
          </a:p>
        </p:txBody>
      </p:sp>
      <p:sp>
        <p:nvSpPr>
          <p:cNvPr id="20" name="Text 17"/>
          <p:cNvSpPr/>
          <p:nvPr/>
        </p:nvSpPr>
        <p:spPr>
          <a:xfrm>
            <a:off x="2186464" y="7013138"/>
            <a:ext cx="6162437" cy="363379"/>
          </a:xfrm>
          <a:prstGeom prst="rect">
            <a:avLst/>
          </a:prstGeom>
          <a:noFill/>
          <a:ln/>
        </p:spPr>
        <p:txBody>
          <a:bodyPr wrap="none" lIns="0" tIns="0" rIns="0" bIns="0" rtlCol="0" anchor="t"/>
          <a:lstStyle/>
          <a:p>
            <a:pPr algn="l" indent="0" marL="0">
              <a:lnSpc>
                <a:spcPts val="2850"/>
              </a:lnSpc>
              <a:buNone/>
            </a:pPr>
            <a:r>
              <a:rPr lang="en-US" sz="1750" dirty="0">
                <a:solidFill>
                  <a:srgbClr val="CAD6DE"/>
                </a:solidFill>
                <a:latin typeface="Cabin" pitchFamily="34" charset="0"/>
                <a:ea typeface="Cabin" pitchFamily="34" charset="-122"/>
                <a:cs typeface="Cabin" pitchFamily="34" charset="-120"/>
              </a:rPr>
              <a:t>Ăn uống sạch sẽ.</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930235"/>
            <a:ext cx="9012912"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Unbounded" pitchFamily="34" charset="0"/>
                <a:ea typeface="Unbounded" pitchFamily="34" charset="-122"/>
                <a:cs typeface="Unbounded" pitchFamily="34" charset="-120"/>
              </a:rPr>
              <a:t>Trò chơi giác quan vui nhộn</a:t>
            </a:r>
            <a:endParaRPr lang="en-US" sz="4400" dirty="0"/>
          </a:p>
        </p:txBody>
      </p:sp>
      <p:sp>
        <p:nvSpPr>
          <p:cNvPr id="3" name="Text 1"/>
          <p:cNvSpPr/>
          <p:nvPr/>
        </p:nvSpPr>
        <p:spPr>
          <a:xfrm>
            <a:off x="837724" y="2113002"/>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CAD6DE"/>
                </a:solidFill>
                <a:latin typeface="Cabin" pitchFamily="34" charset="0"/>
                <a:ea typeface="Cabin" pitchFamily="34" charset="-122"/>
                <a:cs typeface="Cabin" pitchFamily="34" charset="-120"/>
              </a:rPr>
              <a:t>Chúng ta cùng chơi trò chơi để ôn lại bài học nhé! Các con sẽ đoán vật qua cảm giác sờ chạm và nhận biết mùi hương.</a:t>
            </a:r>
            <a:endParaRPr lang="en-US" sz="1850" dirty="0"/>
          </a:p>
        </p:txBody>
      </p:sp>
      <p:sp>
        <p:nvSpPr>
          <p:cNvPr id="4" name="Text 2"/>
          <p:cNvSpPr/>
          <p:nvPr/>
        </p:nvSpPr>
        <p:spPr>
          <a:xfrm>
            <a:off x="1753195" y="4856321"/>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Đoán vật</a:t>
            </a:r>
            <a:endParaRPr lang="en-US" sz="2200" dirty="0"/>
          </a:p>
        </p:txBody>
      </p:sp>
      <p:pic>
        <p:nvPicPr>
          <p:cNvPr id="5" name="Image 0" descr="preencoded.png">    </p:cNvPr>
          <p:cNvPicPr>
            <a:picLocks noChangeAspect="1"/>
          </p:cNvPicPr>
          <p:nvPr/>
        </p:nvPicPr>
        <p:blipFill>
          <a:blip r:embed="rId1"/>
          <a:stretch>
            <a:fillRect/>
          </a:stretch>
        </p:blipFill>
        <p:spPr>
          <a:xfrm>
            <a:off x="5048131" y="2765227"/>
            <a:ext cx="4534138" cy="4534138"/>
          </a:xfrm>
          <a:prstGeom prst="rect">
            <a:avLst/>
          </a:prstGeom>
        </p:spPr>
      </p:pic>
      <p:sp>
        <p:nvSpPr>
          <p:cNvPr id="6" name="Text 3"/>
          <p:cNvSpPr/>
          <p:nvPr/>
        </p:nvSpPr>
        <p:spPr>
          <a:xfrm>
            <a:off x="5572720" y="4535567"/>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CAD6DE"/>
                </a:solidFill>
                <a:latin typeface="Unbounded" pitchFamily="34" charset="0"/>
                <a:ea typeface="Unbounded" pitchFamily="34" charset="-122"/>
                <a:cs typeface="Unbounded" pitchFamily="34" charset="-120"/>
              </a:rPr>
              <a:t>1</a:t>
            </a:r>
            <a:endParaRPr lang="en-US" sz="2800" dirty="0"/>
          </a:p>
        </p:txBody>
      </p:sp>
      <p:sp>
        <p:nvSpPr>
          <p:cNvPr id="7" name="Text 4"/>
          <p:cNvSpPr/>
          <p:nvPr/>
        </p:nvSpPr>
        <p:spPr>
          <a:xfrm>
            <a:off x="9941243" y="363295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Nhận biết mùi</a:t>
            </a:r>
            <a:endParaRPr lang="en-US" sz="2200" dirty="0"/>
          </a:p>
        </p:txBody>
      </p:sp>
      <p:pic>
        <p:nvPicPr>
          <p:cNvPr id="8" name="Image 1" descr="preencoded.png">    </p:cNvPr>
          <p:cNvPicPr>
            <a:picLocks noChangeAspect="1"/>
          </p:cNvPicPr>
          <p:nvPr/>
        </p:nvPicPr>
        <p:blipFill>
          <a:blip r:embed="rId2"/>
          <a:stretch>
            <a:fillRect/>
          </a:stretch>
        </p:blipFill>
        <p:spPr>
          <a:xfrm>
            <a:off x="5048131" y="2765227"/>
            <a:ext cx="4534138" cy="4534138"/>
          </a:xfrm>
          <a:prstGeom prst="rect">
            <a:avLst/>
          </a:prstGeom>
        </p:spPr>
      </p:pic>
      <p:sp>
        <p:nvSpPr>
          <p:cNvPr id="9" name="Text 5"/>
          <p:cNvSpPr/>
          <p:nvPr/>
        </p:nvSpPr>
        <p:spPr>
          <a:xfrm>
            <a:off x="8153995" y="3590925"/>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CAD6DE"/>
                </a:solidFill>
                <a:latin typeface="Unbounded" pitchFamily="34" charset="0"/>
                <a:ea typeface="Unbounded" pitchFamily="34" charset="-122"/>
                <a:cs typeface="Unbounded" pitchFamily="34" charset="-120"/>
              </a:rPr>
              <a:t>2</a:t>
            </a:r>
            <a:endParaRPr lang="en-US" sz="2800" dirty="0"/>
          </a:p>
        </p:txBody>
      </p:sp>
      <p:sp>
        <p:nvSpPr>
          <p:cNvPr id="10" name="Text 6"/>
          <p:cNvSpPr/>
          <p:nvPr/>
        </p:nvSpPr>
        <p:spPr>
          <a:xfrm>
            <a:off x="9941243" y="607956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CAD6DE"/>
                </a:solidFill>
                <a:latin typeface="Unbounded" pitchFamily="34" charset="0"/>
                <a:ea typeface="Unbounded" pitchFamily="34" charset="-122"/>
                <a:cs typeface="Unbounded" pitchFamily="34" charset="-120"/>
              </a:rPr>
              <a:t>Nghe âm thanh</a:t>
            </a:r>
            <a:endParaRPr lang="en-US" sz="2200" dirty="0"/>
          </a:p>
        </p:txBody>
      </p:sp>
      <p:pic>
        <p:nvPicPr>
          <p:cNvPr id="11" name="Image 2" descr="preencoded.png">    </p:cNvPr>
          <p:cNvPicPr>
            <a:picLocks noChangeAspect="1"/>
          </p:cNvPicPr>
          <p:nvPr/>
        </p:nvPicPr>
        <p:blipFill>
          <a:blip r:embed="rId3"/>
          <a:stretch>
            <a:fillRect/>
          </a:stretch>
        </p:blipFill>
        <p:spPr>
          <a:xfrm>
            <a:off x="5048131" y="2765227"/>
            <a:ext cx="4534138" cy="4534138"/>
          </a:xfrm>
          <a:prstGeom prst="rect">
            <a:avLst/>
          </a:prstGeom>
        </p:spPr>
      </p:pic>
      <p:sp>
        <p:nvSpPr>
          <p:cNvPr id="12" name="Text 7"/>
          <p:cNvSpPr/>
          <p:nvPr/>
        </p:nvSpPr>
        <p:spPr>
          <a:xfrm>
            <a:off x="7681436" y="6298644"/>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CAD6DE"/>
                </a:solidFill>
                <a:latin typeface="Unbounded" pitchFamily="34" charset="0"/>
                <a:ea typeface="Unbounded" pitchFamily="34" charset="-122"/>
                <a:cs typeface="Unbounded" pitchFamily="34" charset="-120"/>
              </a:rPr>
              <a:t>3</a:t>
            </a:r>
            <a:endParaRPr lang="en-US" sz="2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2025-04-13T07:47:25Z</dcterms:created>
  <dcterms:modified xsi:type="dcterms:W3CDTF">2025-04-13T07:47:25Z</dcterms:modified>
</cp:coreProperties>
</file>