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Fira Mono Medium"/>
      <p:regular r:id="rId17"/>
    </p:embeddedFont>
    <p:embeddedFont>
      <p:font typeface="Fira Mono Medium"/>
      <p:regular r:id="rId18"/>
    </p:embeddedFont>
    <p:embeddedFont>
      <p:font typeface="Fira Sans"/>
      <p:regular r:id="rId19"/>
    </p:embeddedFont>
    <p:embeddedFont>
      <p:font typeface="Fira Sans"/>
      <p:regular r:id="rId20"/>
    </p:embeddedFont>
    <p:embeddedFont>
      <p:font typeface="Fira Sans"/>
      <p:regular r:id="rId21"/>
    </p:embeddedFont>
    <p:embeddedFont>
      <p:font typeface="Fira Sans"/>
      <p:regular r:id="rId22"/>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1.xml"/><Relationship Id="rId5"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6.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7.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8.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9.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829753"/>
            <a:ext cx="7556421" cy="2126337"/>
          </a:xfrm>
          <a:prstGeom prst="rect">
            <a:avLst/>
          </a:prstGeom>
          <a:noFill/>
          <a:ln/>
        </p:spPr>
        <p:txBody>
          <a:bodyPr wrap="square" lIns="0" tIns="0" rIns="0" bIns="0" rtlCol="0" anchor="t"/>
          <a:lstStyle/>
          <a:p>
            <a:pPr algn="l" indent="0" marL="0">
              <a:lnSpc>
                <a:spcPts val="5550"/>
              </a:lnSpc>
              <a:buNone/>
            </a:pPr>
            <a:r>
              <a:rPr lang="en-US" sz="4450" dirty="0">
                <a:solidFill>
                  <a:srgbClr val="FBF3FA"/>
                </a:solidFill>
                <a:latin typeface="Fira Mono Medium" pitchFamily="34" charset="0"/>
                <a:ea typeface="Fira Mono Medium" pitchFamily="34" charset="-122"/>
                <a:cs typeface="Fira Mono Medium" pitchFamily="34" charset="-120"/>
              </a:rPr>
              <a:t>Chào Mừng Đến Với Thế Giới Đồ Chơi Ngoài Trời!</a:t>
            </a:r>
            <a:endParaRPr lang="en-US" sz="4450" dirty="0"/>
          </a:p>
        </p:txBody>
      </p:sp>
      <p:sp>
        <p:nvSpPr>
          <p:cNvPr id="4" name="Text 1"/>
          <p:cNvSpPr/>
          <p:nvPr/>
        </p:nvSpPr>
        <p:spPr>
          <a:xfrm>
            <a:off x="793790" y="4296251"/>
            <a:ext cx="7556421" cy="1451610"/>
          </a:xfrm>
          <a:prstGeom prst="rect">
            <a:avLst/>
          </a:prstGeom>
          <a:noFill/>
          <a:ln/>
        </p:spPr>
        <p:txBody>
          <a:bodyPr wrap="squar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Chào mừng các bé đến với buổi khám phá đồ chơi ngoài trời! Hôm nay, cô giáo sẽ dẫn dắt các con qua một hành trình đầy thú vị. Chúng ta sẽ cùng nhau tìm hiểu và chơi đùa với những đồ chơi quen thuộc trong sân trường mầm non.</a:t>
            </a:r>
            <a:endParaRPr lang="en-US" sz="1750" dirty="0"/>
          </a:p>
        </p:txBody>
      </p:sp>
      <p:sp>
        <p:nvSpPr>
          <p:cNvPr id="5" name="Shape 2"/>
          <p:cNvSpPr/>
          <p:nvPr/>
        </p:nvSpPr>
        <p:spPr>
          <a:xfrm>
            <a:off x="793790" y="6019919"/>
            <a:ext cx="362903" cy="362903"/>
          </a:xfrm>
          <a:prstGeom prst="roundRect">
            <a:avLst>
              <a:gd name="adj" fmla="val 25194296"/>
            </a:avLst>
          </a:prstGeom>
          <a:noFill/>
          <a:ln w="7620">
            <a:solidFill>
              <a:srgbClr val="3C3838"/>
            </a:solidFill>
            <a:prstDash val="solid"/>
          </a:ln>
        </p:spPr>
      </p:sp>
      <p:pic>
        <p:nvPicPr>
          <p:cNvPr id="6" name="Image 1" descr="preencoded.png">    </p:cNvPr>
          <p:cNvPicPr>
            <a:picLocks noChangeAspect="1"/>
          </p:cNvPicPr>
          <p:nvPr/>
        </p:nvPicPr>
        <p:blipFill>
          <a:blip r:embed="rId2"/>
          <a:stretch>
            <a:fillRect/>
          </a:stretch>
        </p:blipFill>
        <p:spPr>
          <a:xfrm>
            <a:off x="801410" y="6027539"/>
            <a:ext cx="347663" cy="347663"/>
          </a:xfrm>
          <a:prstGeom prst="rect">
            <a:avLst/>
          </a:prstGeom>
        </p:spPr>
      </p:pic>
      <p:sp>
        <p:nvSpPr>
          <p:cNvPr id="7" name="Text 3"/>
          <p:cNvSpPr/>
          <p:nvPr/>
        </p:nvSpPr>
        <p:spPr>
          <a:xfrm>
            <a:off x="1270040" y="6003012"/>
            <a:ext cx="1922383" cy="396835"/>
          </a:xfrm>
          <a:prstGeom prst="rect">
            <a:avLst/>
          </a:prstGeom>
          <a:noFill/>
          <a:ln/>
        </p:spPr>
        <p:txBody>
          <a:bodyPr wrap="none" lIns="0" tIns="0" rIns="0" bIns="0" rtlCol="0" anchor="t"/>
          <a:lstStyle/>
          <a:p>
            <a:pPr algn="l" indent="0" marL="0">
              <a:lnSpc>
                <a:spcPts val="3100"/>
              </a:lnSpc>
              <a:buNone/>
            </a:pPr>
            <a:r>
              <a:rPr lang="en-US" sz="2200" b="1" dirty="0">
                <a:solidFill>
                  <a:srgbClr val="E0D6DE"/>
                </a:solidFill>
                <a:latin typeface="Fira Sans Bold" pitchFamily="34" charset="0"/>
                <a:ea typeface="Fira Sans Bold" pitchFamily="34" charset="-122"/>
                <a:cs typeface="Fira Sans Bold" pitchFamily="34" charset="-120"/>
              </a:rPr>
              <a:t>by Hòa Nguyễn</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760571"/>
            <a:ext cx="8810268" cy="708779"/>
          </a:xfrm>
          <a:prstGeom prst="rect">
            <a:avLst/>
          </a:prstGeom>
          <a:noFill/>
          <a:ln/>
        </p:spPr>
        <p:txBody>
          <a:bodyPr wrap="none" lIns="0" tIns="0" rIns="0" bIns="0" rtlCol="0" anchor="t"/>
          <a:lstStyle/>
          <a:p>
            <a:pPr algn="l" indent="0" marL="0">
              <a:lnSpc>
                <a:spcPts val="5550"/>
              </a:lnSpc>
              <a:buNone/>
            </a:pPr>
            <a:r>
              <a:rPr lang="en-US" sz="4450" dirty="0">
                <a:solidFill>
                  <a:srgbClr val="FBF3FA"/>
                </a:solidFill>
                <a:latin typeface="Fira Mono Medium" pitchFamily="34" charset="0"/>
                <a:ea typeface="Fira Mono Medium" pitchFamily="34" charset="-122"/>
                <a:cs typeface="Fira Mono Medium" pitchFamily="34" charset="-120"/>
              </a:rPr>
              <a:t>Tạm Biệt Thế Giới Đồ Chơi!</a:t>
            </a:r>
            <a:endParaRPr lang="en-US" sz="4450" dirty="0"/>
          </a:p>
        </p:txBody>
      </p:sp>
      <p:sp>
        <p:nvSpPr>
          <p:cNvPr id="3" name="Text 1"/>
          <p:cNvSpPr/>
          <p:nvPr/>
        </p:nvSpPr>
        <p:spPr>
          <a:xfrm>
            <a:off x="793790" y="1922978"/>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Buổi khám phá của chúng ta đến đây là kết thúc rồi. Hôm nay, chúng ta đã cùng nhau tham quan và chơi xích đu, cầu trượt, đu quay, thang leo. Chơi ngoài trời rất vui và có lợi cho sức khỏe đấy các con ạ! Tạm biệt các bé!</a:t>
            </a:r>
            <a:endParaRPr lang="en-US" sz="1750" dirty="0"/>
          </a:p>
        </p:txBody>
      </p:sp>
      <p:sp>
        <p:nvSpPr>
          <p:cNvPr id="4" name="Text 2"/>
          <p:cNvSpPr/>
          <p:nvPr/>
        </p:nvSpPr>
        <p:spPr>
          <a:xfrm>
            <a:off x="1743789" y="4759762"/>
            <a:ext cx="2835235" cy="354330"/>
          </a:xfrm>
          <a:prstGeom prst="rect">
            <a:avLst/>
          </a:prstGeom>
          <a:noFill/>
          <a:ln/>
        </p:spPr>
        <p:txBody>
          <a:bodyPr wrap="none" lIns="0" tIns="0" rIns="0" bIns="0" rtlCol="0" anchor="t"/>
          <a:lstStyle/>
          <a:p>
            <a:pPr algn="r" indent="0" marL="0">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Khám Phá</a:t>
            </a:r>
            <a:endParaRPr lang="en-US" sz="2200" dirty="0"/>
          </a:p>
        </p:txBody>
      </p:sp>
      <p:sp>
        <p:nvSpPr>
          <p:cNvPr id="5" name="Text 3"/>
          <p:cNvSpPr/>
          <p:nvPr/>
        </p:nvSpPr>
        <p:spPr>
          <a:xfrm>
            <a:off x="793790" y="5250180"/>
            <a:ext cx="3785235" cy="362903"/>
          </a:xfrm>
          <a:prstGeom prst="rect">
            <a:avLst/>
          </a:prstGeom>
          <a:noFill/>
          <a:ln/>
        </p:spPr>
        <p:txBody>
          <a:bodyPr wrap="none" lIns="0" tIns="0" rIns="0" bIns="0" rtlCol="0" anchor="t"/>
          <a:lstStyle/>
          <a:p>
            <a:pPr algn="r" indent="0" marL="0">
              <a:lnSpc>
                <a:spcPts val="2850"/>
              </a:lnSpc>
              <a:buNone/>
            </a:pPr>
            <a:r>
              <a:rPr lang="en-US" sz="1750" dirty="0">
                <a:solidFill>
                  <a:srgbClr val="E0D6DE"/>
                </a:solidFill>
                <a:latin typeface="Fira Sans" pitchFamily="34" charset="0"/>
                <a:ea typeface="Fira Sans" pitchFamily="34" charset="-122"/>
                <a:cs typeface="Fira Sans" pitchFamily="34" charset="-120"/>
              </a:rPr>
              <a:t>Đã tham quan các khu vực.</a:t>
            </a:r>
            <a:endParaRPr lang="en-US" sz="1750" dirty="0"/>
          </a:p>
        </p:txBody>
      </p:sp>
      <p:pic>
        <p:nvPicPr>
          <p:cNvPr id="6" name="Image 0" descr="preencoded.png">    </p:cNvPr>
          <p:cNvPicPr>
            <a:picLocks noChangeAspect="1"/>
          </p:cNvPicPr>
          <p:nvPr/>
        </p:nvPicPr>
        <p:blipFill>
          <a:blip r:embed="rId1"/>
          <a:stretch>
            <a:fillRect/>
          </a:stretch>
        </p:blipFill>
        <p:spPr>
          <a:xfrm>
            <a:off x="5032653" y="2903934"/>
            <a:ext cx="4564975" cy="4564975"/>
          </a:xfrm>
          <a:prstGeom prst="rect">
            <a:avLst/>
          </a:prstGeom>
        </p:spPr>
      </p:pic>
      <p:sp>
        <p:nvSpPr>
          <p:cNvPr id="7" name="Text 4"/>
          <p:cNvSpPr/>
          <p:nvPr/>
        </p:nvSpPr>
        <p:spPr>
          <a:xfrm>
            <a:off x="5571411" y="4699516"/>
            <a:ext cx="339328" cy="424220"/>
          </a:xfrm>
          <a:prstGeom prst="rect">
            <a:avLst/>
          </a:prstGeom>
          <a:noFill/>
          <a:ln/>
        </p:spPr>
        <p:txBody>
          <a:bodyPr wrap="none" lIns="0" tIns="0" rIns="0" bIns="0" rtlCol="0" anchor="t"/>
          <a:lstStyle/>
          <a:p>
            <a:pPr algn="l" indent="0" marL="0">
              <a:lnSpc>
                <a:spcPts val="4250"/>
              </a:lnSpc>
              <a:buNone/>
            </a:pPr>
            <a:r>
              <a:rPr lang="en-US" sz="2650" dirty="0">
                <a:solidFill>
                  <a:srgbClr val="E0D6DE"/>
                </a:solidFill>
                <a:latin typeface="Fira Mono Medium" pitchFamily="34" charset="0"/>
                <a:ea typeface="Fira Mono Medium" pitchFamily="34" charset="-122"/>
                <a:cs typeface="Fira Mono Medium" pitchFamily="34" charset="-120"/>
              </a:rPr>
              <a:t>1</a:t>
            </a:r>
            <a:endParaRPr lang="en-US" sz="2650" dirty="0"/>
          </a:p>
        </p:txBody>
      </p:sp>
      <p:sp>
        <p:nvSpPr>
          <p:cNvPr id="8" name="Text 5"/>
          <p:cNvSpPr/>
          <p:nvPr/>
        </p:nvSpPr>
        <p:spPr>
          <a:xfrm>
            <a:off x="9937790" y="3533418"/>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Củng Cố</a:t>
            </a:r>
            <a:endParaRPr lang="en-US" sz="2200" dirty="0"/>
          </a:p>
        </p:txBody>
      </p:sp>
      <p:sp>
        <p:nvSpPr>
          <p:cNvPr id="9" name="Text 6"/>
          <p:cNvSpPr/>
          <p:nvPr/>
        </p:nvSpPr>
        <p:spPr>
          <a:xfrm>
            <a:off x="9937790" y="4023836"/>
            <a:ext cx="3898821" cy="362903"/>
          </a:xfrm>
          <a:prstGeom prst="rect">
            <a:avLst/>
          </a:prstGeom>
          <a:noFill/>
          <a:ln/>
        </p:spPr>
        <p:txBody>
          <a:bodyPr wrap="non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Lợi ích của việc chơi ngoài trời.</a:t>
            </a:r>
            <a:endParaRPr lang="en-US" sz="1750" dirty="0"/>
          </a:p>
        </p:txBody>
      </p:sp>
      <p:pic>
        <p:nvPicPr>
          <p:cNvPr id="10" name="Image 1" descr="preencoded.png">    </p:cNvPr>
          <p:cNvPicPr>
            <a:picLocks noChangeAspect="1"/>
          </p:cNvPicPr>
          <p:nvPr/>
        </p:nvPicPr>
        <p:blipFill>
          <a:blip r:embed="rId2"/>
          <a:stretch>
            <a:fillRect/>
          </a:stretch>
        </p:blipFill>
        <p:spPr>
          <a:xfrm>
            <a:off x="5032653" y="2903934"/>
            <a:ext cx="4564975" cy="4564975"/>
          </a:xfrm>
          <a:prstGeom prst="rect">
            <a:avLst/>
          </a:prstGeom>
        </p:spPr>
      </p:pic>
      <p:sp>
        <p:nvSpPr>
          <p:cNvPr id="11" name="Text 7"/>
          <p:cNvSpPr/>
          <p:nvPr/>
        </p:nvSpPr>
        <p:spPr>
          <a:xfrm>
            <a:off x="8170307" y="3748445"/>
            <a:ext cx="339328" cy="424220"/>
          </a:xfrm>
          <a:prstGeom prst="rect">
            <a:avLst/>
          </a:prstGeom>
          <a:noFill/>
          <a:ln/>
        </p:spPr>
        <p:txBody>
          <a:bodyPr wrap="none" lIns="0" tIns="0" rIns="0" bIns="0" rtlCol="0" anchor="t"/>
          <a:lstStyle/>
          <a:p>
            <a:pPr algn="l" indent="0" marL="0">
              <a:lnSpc>
                <a:spcPts val="4250"/>
              </a:lnSpc>
              <a:buNone/>
            </a:pPr>
            <a:r>
              <a:rPr lang="en-US" sz="2650" dirty="0">
                <a:solidFill>
                  <a:srgbClr val="E0D6DE"/>
                </a:solidFill>
                <a:latin typeface="Fira Mono Medium" pitchFamily="34" charset="0"/>
                <a:ea typeface="Fira Mono Medium" pitchFamily="34" charset="-122"/>
                <a:cs typeface="Fira Mono Medium" pitchFamily="34" charset="-120"/>
              </a:rPr>
              <a:t>2</a:t>
            </a:r>
            <a:endParaRPr lang="en-US" sz="2650" dirty="0"/>
          </a:p>
        </p:txBody>
      </p:sp>
      <p:sp>
        <p:nvSpPr>
          <p:cNvPr id="12" name="Text 8"/>
          <p:cNvSpPr/>
          <p:nvPr/>
        </p:nvSpPr>
        <p:spPr>
          <a:xfrm>
            <a:off x="9937790" y="5985986"/>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Tạm Biệt</a:t>
            </a:r>
            <a:endParaRPr lang="en-US" sz="2200" dirty="0"/>
          </a:p>
        </p:txBody>
      </p:sp>
      <p:sp>
        <p:nvSpPr>
          <p:cNvPr id="13" name="Text 9"/>
          <p:cNvSpPr/>
          <p:nvPr/>
        </p:nvSpPr>
        <p:spPr>
          <a:xfrm>
            <a:off x="9937790" y="6476405"/>
            <a:ext cx="3898821" cy="362903"/>
          </a:xfrm>
          <a:prstGeom prst="rect">
            <a:avLst/>
          </a:prstGeom>
          <a:noFill/>
          <a:ln/>
        </p:spPr>
        <p:txBody>
          <a:bodyPr wrap="non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Hát tạm biệt cô giáo.</a:t>
            </a:r>
            <a:endParaRPr lang="en-US" sz="1750" dirty="0"/>
          </a:p>
        </p:txBody>
      </p:sp>
      <p:pic>
        <p:nvPicPr>
          <p:cNvPr id="14" name="Image 2" descr="preencoded.png">    </p:cNvPr>
          <p:cNvPicPr>
            <a:picLocks noChangeAspect="1"/>
          </p:cNvPicPr>
          <p:nvPr/>
        </p:nvPicPr>
        <p:blipFill>
          <a:blip r:embed="rId3"/>
          <a:stretch>
            <a:fillRect/>
          </a:stretch>
        </p:blipFill>
        <p:spPr>
          <a:xfrm>
            <a:off x="5032653" y="2903934"/>
            <a:ext cx="4564975" cy="4564975"/>
          </a:xfrm>
          <a:prstGeom prst="rect">
            <a:avLst/>
          </a:prstGeom>
        </p:spPr>
      </p:pic>
      <p:sp>
        <p:nvSpPr>
          <p:cNvPr id="15" name="Text 10"/>
          <p:cNvSpPr/>
          <p:nvPr/>
        </p:nvSpPr>
        <p:spPr>
          <a:xfrm>
            <a:off x="7694533" y="6474619"/>
            <a:ext cx="339328" cy="424220"/>
          </a:xfrm>
          <a:prstGeom prst="rect">
            <a:avLst/>
          </a:prstGeom>
          <a:noFill/>
          <a:ln/>
        </p:spPr>
        <p:txBody>
          <a:bodyPr wrap="none" lIns="0" tIns="0" rIns="0" bIns="0" rtlCol="0" anchor="t"/>
          <a:lstStyle/>
          <a:p>
            <a:pPr algn="l" indent="0" marL="0">
              <a:lnSpc>
                <a:spcPts val="4250"/>
              </a:lnSpc>
              <a:buNone/>
            </a:pPr>
            <a:r>
              <a:rPr lang="en-US" sz="2650" dirty="0">
                <a:solidFill>
                  <a:srgbClr val="E0D6DE"/>
                </a:solidFill>
                <a:latin typeface="Fira Mono Medium" pitchFamily="34" charset="0"/>
                <a:ea typeface="Fira Mono Medium" pitchFamily="34" charset="-122"/>
                <a:cs typeface="Fira Mono Medium" pitchFamily="34" charset="-120"/>
              </a:rPr>
              <a:t>3</a:t>
            </a:r>
            <a:endParaRPr lang="en-US" sz="26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342073"/>
            <a:ext cx="7556421" cy="1417558"/>
          </a:xfrm>
          <a:prstGeom prst="rect">
            <a:avLst/>
          </a:prstGeom>
          <a:noFill/>
          <a:ln/>
        </p:spPr>
        <p:txBody>
          <a:bodyPr wrap="square" lIns="0" tIns="0" rIns="0" bIns="0" rtlCol="0" anchor="t"/>
          <a:lstStyle/>
          <a:p>
            <a:pPr algn="l" indent="0" marL="0">
              <a:lnSpc>
                <a:spcPts val="5550"/>
              </a:lnSpc>
              <a:buNone/>
            </a:pPr>
            <a:r>
              <a:rPr lang="en-US" sz="4450" dirty="0">
                <a:solidFill>
                  <a:srgbClr val="FBF3FA"/>
                </a:solidFill>
                <a:latin typeface="Fira Mono Medium" pitchFamily="34" charset="0"/>
                <a:ea typeface="Fira Mono Medium" pitchFamily="34" charset="-122"/>
                <a:cs typeface="Fira Mono Medium" pitchFamily="34" charset="-120"/>
              </a:rPr>
              <a:t>Khám Phá Thế Giới Xung Quanh</a:t>
            </a:r>
            <a:endParaRPr lang="en-US" sz="4450" dirty="0"/>
          </a:p>
        </p:txBody>
      </p:sp>
      <p:sp>
        <p:nvSpPr>
          <p:cNvPr id="4" name="Text 1"/>
          <p:cNvSpPr/>
          <p:nvPr/>
        </p:nvSpPr>
        <p:spPr>
          <a:xfrm>
            <a:off x="793790" y="3099792"/>
            <a:ext cx="7556421" cy="1088708"/>
          </a:xfrm>
          <a:prstGeom prst="rect">
            <a:avLst/>
          </a:prstGeom>
          <a:noFill/>
          <a:ln/>
        </p:spPr>
        <p:txBody>
          <a:bodyPr wrap="squar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Cô giáo muốn hỏi các con một vài câu hỏi nhé! Các con có thích chơi ngoài trời không? Khi ra sân trường, các con thường chơi những gì nào? Hãy cùng chia sẻ những điều thú vị mà các con đã trải nghiệm nhé!</a:t>
            </a:r>
            <a:endParaRPr lang="en-US" sz="1750" dirty="0"/>
          </a:p>
        </p:txBody>
      </p:sp>
      <p:sp>
        <p:nvSpPr>
          <p:cNvPr id="5" name="Shape 2"/>
          <p:cNvSpPr/>
          <p:nvPr/>
        </p:nvSpPr>
        <p:spPr>
          <a:xfrm>
            <a:off x="793790" y="4698802"/>
            <a:ext cx="510302" cy="510302"/>
          </a:xfrm>
          <a:prstGeom prst="roundRect">
            <a:avLst>
              <a:gd name="adj" fmla="val 6667"/>
            </a:avLst>
          </a:prstGeom>
          <a:solidFill>
            <a:srgbClr val="2E2E2F"/>
          </a:solidFill>
          <a:ln/>
        </p:spPr>
      </p:sp>
      <p:sp>
        <p:nvSpPr>
          <p:cNvPr id="6" name="Text 3"/>
          <p:cNvSpPr/>
          <p:nvPr/>
        </p:nvSpPr>
        <p:spPr>
          <a:xfrm>
            <a:off x="1530906" y="4698802"/>
            <a:ext cx="3746659" cy="354330"/>
          </a:xfrm>
          <a:prstGeom prst="rect">
            <a:avLst/>
          </a:prstGeom>
          <a:noFill/>
          <a:ln/>
        </p:spPr>
        <p:txBody>
          <a:bodyPr wrap="none" lIns="0" tIns="0" rIns="0" bIns="0" rtlCol="0" anchor="t"/>
          <a:lstStyle/>
          <a:p>
            <a:pPr algn="l" indent="0" marL="0">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Thích Chơi Ngoài Trời?</a:t>
            </a:r>
            <a:endParaRPr lang="en-US" sz="2200" dirty="0"/>
          </a:p>
        </p:txBody>
      </p:sp>
      <p:sp>
        <p:nvSpPr>
          <p:cNvPr id="7" name="Text 4"/>
          <p:cNvSpPr/>
          <p:nvPr/>
        </p:nvSpPr>
        <p:spPr>
          <a:xfrm>
            <a:off x="1530906" y="5189220"/>
            <a:ext cx="6819305" cy="362903"/>
          </a:xfrm>
          <a:prstGeom prst="rect">
            <a:avLst/>
          </a:prstGeom>
          <a:noFill/>
          <a:ln/>
        </p:spPr>
        <p:txBody>
          <a:bodyPr wrap="non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Các con có yêu thích không gian ngoài trời?</a:t>
            </a:r>
            <a:endParaRPr lang="en-US" sz="1750" dirty="0"/>
          </a:p>
        </p:txBody>
      </p:sp>
      <p:sp>
        <p:nvSpPr>
          <p:cNvPr id="8" name="Shape 5"/>
          <p:cNvSpPr/>
          <p:nvPr/>
        </p:nvSpPr>
        <p:spPr>
          <a:xfrm>
            <a:off x="793790" y="6034088"/>
            <a:ext cx="510302" cy="510302"/>
          </a:xfrm>
          <a:prstGeom prst="roundRect">
            <a:avLst>
              <a:gd name="adj" fmla="val 6667"/>
            </a:avLst>
          </a:prstGeom>
          <a:solidFill>
            <a:srgbClr val="2E2E2F"/>
          </a:solidFill>
          <a:ln/>
        </p:spPr>
      </p:sp>
      <p:sp>
        <p:nvSpPr>
          <p:cNvPr id="9" name="Text 6"/>
          <p:cNvSpPr/>
          <p:nvPr/>
        </p:nvSpPr>
        <p:spPr>
          <a:xfrm>
            <a:off x="1530906" y="6034088"/>
            <a:ext cx="3645575" cy="354330"/>
          </a:xfrm>
          <a:prstGeom prst="rect">
            <a:avLst/>
          </a:prstGeom>
          <a:noFill/>
          <a:ln/>
        </p:spPr>
        <p:txBody>
          <a:bodyPr wrap="none" lIns="0" tIns="0" rIns="0" bIns="0" rtlCol="0" anchor="t"/>
          <a:lstStyle/>
          <a:p>
            <a:pPr algn="l" indent="0" marL="0">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Chơi Gì Ở Sân Trường?</a:t>
            </a:r>
            <a:endParaRPr lang="en-US" sz="2200" dirty="0"/>
          </a:p>
        </p:txBody>
      </p:sp>
      <p:sp>
        <p:nvSpPr>
          <p:cNvPr id="10" name="Text 7"/>
          <p:cNvSpPr/>
          <p:nvPr/>
        </p:nvSpPr>
        <p:spPr>
          <a:xfrm>
            <a:off x="1530906" y="6524506"/>
            <a:ext cx="6819305" cy="362903"/>
          </a:xfrm>
          <a:prstGeom prst="rect">
            <a:avLst/>
          </a:prstGeom>
          <a:noFill/>
          <a:ln/>
        </p:spPr>
        <p:txBody>
          <a:bodyPr wrap="non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Các con thường chơi những trò gì khi ra sân trường?</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1483876"/>
            <a:ext cx="7556421" cy="1417558"/>
          </a:xfrm>
          <a:prstGeom prst="rect">
            <a:avLst/>
          </a:prstGeom>
          <a:noFill/>
          <a:ln/>
        </p:spPr>
        <p:txBody>
          <a:bodyPr wrap="square" lIns="0" tIns="0" rIns="0" bIns="0" rtlCol="0" anchor="t"/>
          <a:lstStyle/>
          <a:p>
            <a:pPr algn="l" indent="0" marL="0">
              <a:lnSpc>
                <a:spcPts val="5550"/>
              </a:lnSpc>
              <a:buNone/>
            </a:pPr>
            <a:r>
              <a:rPr lang="en-US" sz="4450" dirty="0">
                <a:solidFill>
                  <a:srgbClr val="FBF3FA"/>
                </a:solidFill>
                <a:latin typeface="Fira Mono Medium" pitchFamily="34" charset="0"/>
                <a:ea typeface="Fira Mono Medium" pitchFamily="34" charset="-122"/>
                <a:cs typeface="Fira Mono Medium" pitchFamily="34" charset="-120"/>
              </a:rPr>
              <a:t>Hành Trình Khám Phá Bắt Đầu!</a:t>
            </a:r>
            <a:endParaRPr lang="en-US" sz="4450" dirty="0"/>
          </a:p>
        </p:txBody>
      </p:sp>
      <p:sp>
        <p:nvSpPr>
          <p:cNvPr id="4" name="Text 1"/>
          <p:cNvSpPr/>
          <p:nvPr/>
        </p:nvSpPr>
        <p:spPr>
          <a:xfrm>
            <a:off x="6280190" y="3241596"/>
            <a:ext cx="7556421" cy="1088708"/>
          </a:xfrm>
          <a:prstGeom prst="rect">
            <a:avLst/>
          </a:prstGeom>
          <a:noFill/>
          <a:ln/>
        </p:spPr>
        <p:txBody>
          <a:bodyPr wrap="squar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Tuyệt vời! Cô biết các con rất háo hức rồi. Hôm nay, cô và các con sẽ cùng nhau khám phá các đồ chơi ngoài trời nhé! Chúng ta sẽ bắt đầu cuộc hành trình khám phá ngay bây giờ!</a:t>
            </a:r>
            <a:endParaRPr lang="en-US" sz="1750" dirty="0"/>
          </a:p>
        </p:txBody>
      </p:sp>
      <p:sp>
        <p:nvSpPr>
          <p:cNvPr id="5" name="Shape 2"/>
          <p:cNvSpPr/>
          <p:nvPr/>
        </p:nvSpPr>
        <p:spPr>
          <a:xfrm>
            <a:off x="6280190" y="4585454"/>
            <a:ext cx="170021" cy="853321"/>
          </a:xfrm>
          <a:prstGeom prst="roundRect">
            <a:avLst>
              <a:gd name="adj" fmla="val 20012"/>
            </a:avLst>
          </a:prstGeom>
          <a:solidFill>
            <a:srgbClr val="2E2E2F"/>
          </a:solidFill>
          <a:ln/>
        </p:spPr>
      </p:sp>
      <p:sp>
        <p:nvSpPr>
          <p:cNvPr id="6" name="Text 3"/>
          <p:cNvSpPr/>
          <p:nvPr/>
        </p:nvSpPr>
        <p:spPr>
          <a:xfrm>
            <a:off x="6790373" y="4585454"/>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Giới Thiệu</a:t>
            </a:r>
            <a:endParaRPr lang="en-US" sz="2200" dirty="0"/>
          </a:p>
        </p:txBody>
      </p:sp>
      <p:sp>
        <p:nvSpPr>
          <p:cNvPr id="7" name="Text 4"/>
          <p:cNvSpPr/>
          <p:nvPr/>
        </p:nvSpPr>
        <p:spPr>
          <a:xfrm>
            <a:off x="6790373" y="5075873"/>
            <a:ext cx="7046238" cy="362903"/>
          </a:xfrm>
          <a:prstGeom prst="rect">
            <a:avLst/>
          </a:prstGeom>
          <a:noFill/>
          <a:ln/>
        </p:spPr>
        <p:txBody>
          <a:bodyPr wrap="non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Hôm nay cô và các con sẽ cùng nhau khám phá đồ chơi!</a:t>
            </a:r>
            <a:endParaRPr lang="en-US" sz="1750" dirty="0"/>
          </a:p>
        </p:txBody>
      </p:sp>
      <p:sp>
        <p:nvSpPr>
          <p:cNvPr id="8" name="Shape 5"/>
          <p:cNvSpPr/>
          <p:nvPr/>
        </p:nvSpPr>
        <p:spPr>
          <a:xfrm>
            <a:off x="6620351" y="5665589"/>
            <a:ext cx="170021" cy="853321"/>
          </a:xfrm>
          <a:prstGeom prst="roundRect">
            <a:avLst>
              <a:gd name="adj" fmla="val 20012"/>
            </a:avLst>
          </a:prstGeom>
          <a:solidFill>
            <a:srgbClr val="2E2E2F"/>
          </a:solidFill>
          <a:ln/>
        </p:spPr>
      </p:sp>
      <p:sp>
        <p:nvSpPr>
          <p:cNvPr id="9" name="Text 6"/>
          <p:cNvSpPr/>
          <p:nvPr/>
        </p:nvSpPr>
        <p:spPr>
          <a:xfrm>
            <a:off x="7130534" y="5665589"/>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Phấn Khởi</a:t>
            </a:r>
            <a:endParaRPr lang="en-US" sz="2200" dirty="0"/>
          </a:p>
        </p:txBody>
      </p:sp>
      <p:sp>
        <p:nvSpPr>
          <p:cNvPr id="10" name="Text 7"/>
          <p:cNvSpPr/>
          <p:nvPr/>
        </p:nvSpPr>
        <p:spPr>
          <a:xfrm>
            <a:off x="7130534" y="6156008"/>
            <a:ext cx="6706076" cy="362903"/>
          </a:xfrm>
          <a:prstGeom prst="rect">
            <a:avLst/>
          </a:prstGeom>
          <a:noFill/>
          <a:ln/>
        </p:spPr>
        <p:txBody>
          <a:bodyPr wrap="non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Các bé rất hào hứng tham gia buổi khám phá.</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835235"/>
          </a:xfrm>
          <a:prstGeom prst="rect">
            <a:avLst/>
          </a:prstGeom>
        </p:spPr>
      </p:pic>
      <p:sp>
        <p:nvSpPr>
          <p:cNvPr id="3" name="Text 0"/>
          <p:cNvSpPr/>
          <p:nvPr/>
        </p:nvSpPr>
        <p:spPr>
          <a:xfrm>
            <a:off x="793790" y="3863935"/>
            <a:ext cx="5670590" cy="708779"/>
          </a:xfrm>
          <a:prstGeom prst="rect">
            <a:avLst/>
          </a:prstGeom>
          <a:noFill/>
          <a:ln/>
        </p:spPr>
        <p:txBody>
          <a:bodyPr wrap="none" lIns="0" tIns="0" rIns="0" bIns="0" rtlCol="0" anchor="t"/>
          <a:lstStyle/>
          <a:p>
            <a:pPr algn="l" indent="0" marL="0">
              <a:lnSpc>
                <a:spcPts val="5550"/>
              </a:lnSpc>
              <a:buNone/>
            </a:pPr>
            <a:r>
              <a:rPr lang="en-US" sz="4450" dirty="0">
                <a:solidFill>
                  <a:srgbClr val="FBF3FA"/>
                </a:solidFill>
                <a:latin typeface="Fira Mono Medium" pitchFamily="34" charset="0"/>
                <a:ea typeface="Fira Mono Medium" pitchFamily="34" charset="-122"/>
                <a:cs typeface="Fira Mono Medium" pitchFamily="34" charset="-120"/>
              </a:rPr>
              <a:t>Khu Vực Xích Đu</a:t>
            </a:r>
            <a:endParaRPr lang="en-US" sz="4450" dirty="0"/>
          </a:p>
        </p:txBody>
      </p:sp>
      <p:sp>
        <p:nvSpPr>
          <p:cNvPr id="4" name="Text 1"/>
          <p:cNvSpPr/>
          <p:nvPr/>
        </p:nvSpPr>
        <p:spPr>
          <a:xfrm>
            <a:off x="793790" y="4912876"/>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Đây là khu vực xích đu! Các con hãy quan sát xem xích đu có những gì đặc biệt nhé! Xích đu thường có màu đỏ, xanh, vàng, có ghế ngồi, dây treo và khung xích đu. Để chơi, các con ngồi lên ghế và đung đưa nhẹ nhàng.</a:t>
            </a:r>
            <a:endParaRPr lang="en-US" sz="1750" dirty="0"/>
          </a:p>
        </p:txBody>
      </p:sp>
      <p:sp>
        <p:nvSpPr>
          <p:cNvPr id="5" name="Shape 2"/>
          <p:cNvSpPr/>
          <p:nvPr/>
        </p:nvSpPr>
        <p:spPr>
          <a:xfrm>
            <a:off x="793790" y="5893832"/>
            <a:ext cx="4196358" cy="1306949"/>
          </a:xfrm>
          <a:prstGeom prst="roundRect">
            <a:avLst>
              <a:gd name="adj" fmla="val 2603"/>
            </a:avLst>
          </a:prstGeom>
          <a:solidFill>
            <a:srgbClr val="2E2E2F"/>
          </a:solidFill>
          <a:ln/>
        </p:spPr>
      </p:sp>
      <p:sp>
        <p:nvSpPr>
          <p:cNvPr id="6" name="Text 3"/>
          <p:cNvSpPr/>
          <p:nvPr/>
        </p:nvSpPr>
        <p:spPr>
          <a:xfrm>
            <a:off x="1020604" y="6120646"/>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Tên Gọi</a:t>
            </a:r>
            <a:endParaRPr lang="en-US" sz="2200" dirty="0"/>
          </a:p>
        </p:txBody>
      </p:sp>
      <p:sp>
        <p:nvSpPr>
          <p:cNvPr id="7" name="Text 4"/>
          <p:cNvSpPr/>
          <p:nvPr/>
        </p:nvSpPr>
        <p:spPr>
          <a:xfrm>
            <a:off x="1020604" y="6611064"/>
            <a:ext cx="3742730" cy="362903"/>
          </a:xfrm>
          <a:prstGeom prst="rect">
            <a:avLst/>
          </a:prstGeom>
          <a:noFill/>
          <a:ln/>
        </p:spPr>
        <p:txBody>
          <a:bodyPr wrap="non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Ghế xích đu</a:t>
            </a:r>
            <a:endParaRPr lang="en-US" sz="1750" dirty="0"/>
          </a:p>
        </p:txBody>
      </p:sp>
      <p:sp>
        <p:nvSpPr>
          <p:cNvPr id="8" name="Shape 5"/>
          <p:cNvSpPr/>
          <p:nvPr/>
        </p:nvSpPr>
        <p:spPr>
          <a:xfrm>
            <a:off x="5216962" y="5893832"/>
            <a:ext cx="4196358" cy="1306949"/>
          </a:xfrm>
          <a:prstGeom prst="roundRect">
            <a:avLst>
              <a:gd name="adj" fmla="val 2603"/>
            </a:avLst>
          </a:prstGeom>
          <a:solidFill>
            <a:srgbClr val="2E2E2F"/>
          </a:solidFill>
          <a:ln/>
        </p:spPr>
      </p:sp>
      <p:sp>
        <p:nvSpPr>
          <p:cNvPr id="9" name="Text 6"/>
          <p:cNvSpPr/>
          <p:nvPr/>
        </p:nvSpPr>
        <p:spPr>
          <a:xfrm>
            <a:off x="5443776" y="6120646"/>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Màu Sắc</a:t>
            </a:r>
            <a:endParaRPr lang="en-US" sz="2200" dirty="0"/>
          </a:p>
        </p:txBody>
      </p:sp>
      <p:sp>
        <p:nvSpPr>
          <p:cNvPr id="10" name="Text 7"/>
          <p:cNvSpPr/>
          <p:nvPr/>
        </p:nvSpPr>
        <p:spPr>
          <a:xfrm>
            <a:off x="5443776" y="6611064"/>
            <a:ext cx="3742730" cy="362903"/>
          </a:xfrm>
          <a:prstGeom prst="rect">
            <a:avLst/>
          </a:prstGeom>
          <a:noFill/>
          <a:ln/>
        </p:spPr>
        <p:txBody>
          <a:bodyPr wrap="non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Đỏ, xanh, vàng</a:t>
            </a:r>
            <a:endParaRPr lang="en-US" sz="1750" dirty="0"/>
          </a:p>
        </p:txBody>
      </p:sp>
      <p:sp>
        <p:nvSpPr>
          <p:cNvPr id="11" name="Shape 8"/>
          <p:cNvSpPr/>
          <p:nvPr/>
        </p:nvSpPr>
        <p:spPr>
          <a:xfrm>
            <a:off x="9640133" y="5893832"/>
            <a:ext cx="4196358" cy="1306949"/>
          </a:xfrm>
          <a:prstGeom prst="roundRect">
            <a:avLst>
              <a:gd name="adj" fmla="val 2603"/>
            </a:avLst>
          </a:prstGeom>
          <a:solidFill>
            <a:srgbClr val="2E2E2F"/>
          </a:solidFill>
          <a:ln/>
        </p:spPr>
      </p:sp>
      <p:sp>
        <p:nvSpPr>
          <p:cNvPr id="12" name="Text 9"/>
          <p:cNvSpPr/>
          <p:nvPr/>
        </p:nvSpPr>
        <p:spPr>
          <a:xfrm>
            <a:off x="9866948" y="6120646"/>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Cách Chơi</a:t>
            </a:r>
            <a:endParaRPr lang="en-US" sz="2200" dirty="0"/>
          </a:p>
        </p:txBody>
      </p:sp>
      <p:sp>
        <p:nvSpPr>
          <p:cNvPr id="13" name="Text 10"/>
          <p:cNvSpPr/>
          <p:nvPr/>
        </p:nvSpPr>
        <p:spPr>
          <a:xfrm>
            <a:off x="9866948" y="6611064"/>
            <a:ext cx="3742730" cy="362903"/>
          </a:xfrm>
          <a:prstGeom prst="rect">
            <a:avLst/>
          </a:prstGeom>
          <a:noFill/>
          <a:ln/>
        </p:spPr>
        <p:txBody>
          <a:bodyPr wrap="non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Ngồi lên và đung đưa</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511385"/>
          </a:xfrm>
          <a:prstGeom prst="rect">
            <a:avLst/>
          </a:prstGeom>
        </p:spPr>
      </p:pic>
      <p:sp>
        <p:nvSpPr>
          <p:cNvPr id="3" name="Text 0"/>
          <p:cNvSpPr/>
          <p:nvPr/>
        </p:nvSpPr>
        <p:spPr>
          <a:xfrm>
            <a:off x="703183" y="3063835"/>
            <a:ext cx="5190887" cy="627817"/>
          </a:xfrm>
          <a:prstGeom prst="rect">
            <a:avLst/>
          </a:prstGeom>
          <a:noFill/>
          <a:ln/>
        </p:spPr>
        <p:txBody>
          <a:bodyPr wrap="none" lIns="0" tIns="0" rIns="0" bIns="0" rtlCol="0" anchor="t"/>
          <a:lstStyle/>
          <a:p>
            <a:pPr algn="l" indent="0" marL="0">
              <a:lnSpc>
                <a:spcPts val="4900"/>
              </a:lnSpc>
              <a:buNone/>
            </a:pPr>
            <a:r>
              <a:rPr lang="en-US" sz="3950" dirty="0">
                <a:solidFill>
                  <a:srgbClr val="FBF3FA"/>
                </a:solidFill>
                <a:latin typeface="Fira Mono Medium" pitchFamily="34" charset="0"/>
                <a:ea typeface="Fira Mono Medium" pitchFamily="34" charset="-122"/>
                <a:cs typeface="Fira Mono Medium" pitchFamily="34" charset="-120"/>
              </a:rPr>
              <a:t>Khu Vực Cầu Trượt</a:t>
            </a:r>
            <a:endParaRPr lang="en-US" sz="3950" dirty="0"/>
          </a:p>
        </p:txBody>
      </p:sp>
      <p:sp>
        <p:nvSpPr>
          <p:cNvPr id="4" name="Text 1"/>
          <p:cNvSpPr/>
          <p:nvPr/>
        </p:nvSpPr>
        <p:spPr>
          <a:xfrm>
            <a:off x="703183" y="3992999"/>
            <a:ext cx="13224034" cy="642699"/>
          </a:xfrm>
          <a:prstGeom prst="rect">
            <a:avLst/>
          </a:prstGeom>
          <a:noFill/>
          <a:ln/>
        </p:spPr>
        <p:txBody>
          <a:bodyPr wrap="square" lIns="0" tIns="0" rIns="0" bIns="0" rtlCol="0" anchor="t"/>
          <a:lstStyle/>
          <a:p>
            <a:pPr algn="l" indent="0" marL="0">
              <a:lnSpc>
                <a:spcPts val="2500"/>
              </a:lnSpc>
              <a:buNone/>
            </a:pPr>
            <a:r>
              <a:rPr lang="en-US" sz="1550" dirty="0">
                <a:solidFill>
                  <a:srgbClr val="E0D6DE"/>
                </a:solidFill>
                <a:latin typeface="Fira Sans" pitchFamily="34" charset="0"/>
                <a:ea typeface="Fira Sans" pitchFamily="34" charset="-122"/>
                <a:cs typeface="Fira Sans" pitchFamily="34" charset="-120"/>
              </a:rPr>
              <a:t>Tiếp theo, chúng ta đến với khu vực cầu trượt! Cầu trượt có nhiều màu sắc như xanh, vàng, đỏ. Cấu tạo của cầu trượt gồm bậc thang và bề mặt trượt. Để chơi, các con leo lên bậc thang rồi trượt xuống nhé!</a:t>
            </a:r>
            <a:endParaRPr lang="en-US" sz="1550" dirty="0"/>
          </a:p>
        </p:txBody>
      </p:sp>
      <p:pic>
        <p:nvPicPr>
          <p:cNvPr id="5" name="Image 1" descr="preencoded.png">    </p:cNvPr>
          <p:cNvPicPr>
            <a:picLocks noChangeAspect="1"/>
          </p:cNvPicPr>
          <p:nvPr/>
        </p:nvPicPr>
        <p:blipFill>
          <a:blip r:embed="rId2"/>
          <a:stretch>
            <a:fillRect/>
          </a:stretch>
        </p:blipFill>
        <p:spPr>
          <a:xfrm>
            <a:off x="703183" y="4896803"/>
            <a:ext cx="502206" cy="502206"/>
          </a:xfrm>
          <a:prstGeom prst="rect">
            <a:avLst/>
          </a:prstGeom>
        </p:spPr>
      </p:pic>
      <p:sp>
        <p:nvSpPr>
          <p:cNvPr id="6" name="Text 2"/>
          <p:cNvSpPr/>
          <p:nvPr/>
        </p:nvSpPr>
        <p:spPr>
          <a:xfrm>
            <a:off x="1406247" y="4861679"/>
            <a:ext cx="2511385" cy="313849"/>
          </a:xfrm>
          <a:prstGeom prst="rect">
            <a:avLst/>
          </a:prstGeom>
          <a:noFill/>
          <a:ln/>
        </p:spPr>
        <p:txBody>
          <a:bodyPr wrap="none" lIns="0" tIns="0" rIns="0" bIns="0" rtlCol="0" anchor="t"/>
          <a:lstStyle/>
          <a:p>
            <a:pPr algn="l" indent="0" marL="0">
              <a:lnSpc>
                <a:spcPts val="2450"/>
              </a:lnSpc>
              <a:buNone/>
            </a:pPr>
            <a:r>
              <a:rPr lang="en-US" sz="1950" dirty="0">
                <a:solidFill>
                  <a:srgbClr val="E0D6DE"/>
                </a:solidFill>
                <a:latin typeface="Fira Mono Medium" pitchFamily="34" charset="0"/>
                <a:ea typeface="Fira Mono Medium" pitchFamily="34" charset="-122"/>
                <a:cs typeface="Fira Mono Medium" pitchFamily="34" charset="-120"/>
              </a:rPr>
              <a:t>Bậc Thang</a:t>
            </a:r>
            <a:endParaRPr lang="en-US" sz="1950" dirty="0"/>
          </a:p>
        </p:txBody>
      </p:sp>
      <p:pic>
        <p:nvPicPr>
          <p:cNvPr id="7" name="Image 2" descr="preencoded.png">    </p:cNvPr>
          <p:cNvPicPr>
            <a:picLocks noChangeAspect="1"/>
          </p:cNvPicPr>
          <p:nvPr/>
        </p:nvPicPr>
        <p:blipFill>
          <a:blip r:embed="rId3"/>
          <a:stretch>
            <a:fillRect/>
          </a:stretch>
        </p:blipFill>
        <p:spPr>
          <a:xfrm>
            <a:off x="703183" y="6036826"/>
            <a:ext cx="502206" cy="502206"/>
          </a:xfrm>
          <a:prstGeom prst="rect">
            <a:avLst/>
          </a:prstGeom>
        </p:spPr>
      </p:pic>
      <p:sp>
        <p:nvSpPr>
          <p:cNvPr id="8" name="Text 3"/>
          <p:cNvSpPr/>
          <p:nvPr/>
        </p:nvSpPr>
        <p:spPr>
          <a:xfrm>
            <a:off x="1406247" y="6001703"/>
            <a:ext cx="2511385" cy="313849"/>
          </a:xfrm>
          <a:prstGeom prst="rect">
            <a:avLst/>
          </a:prstGeom>
          <a:noFill/>
          <a:ln/>
        </p:spPr>
        <p:txBody>
          <a:bodyPr wrap="none" lIns="0" tIns="0" rIns="0" bIns="0" rtlCol="0" anchor="t"/>
          <a:lstStyle/>
          <a:p>
            <a:pPr algn="l" indent="0" marL="0">
              <a:lnSpc>
                <a:spcPts val="2450"/>
              </a:lnSpc>
              <a:buNone/>
            </a:pPr>
            <a:r>
              <a:rPr lang="en-US" sz="1950" dirty="0">
                <a:solidFill>
                  <a:srgbClr val="E0D6DE"/>
                </a:solidFill>
                <a:latin typeface="Fira Mono Medium" pitchFamily="34" charset="0"/>
                <a:ea typeface="Fira Mono Medium" pitchFamily="34" charset="-122"/>
                <a:cs typeface="Fira Mono Medium" pitchFamily="34" charset="-120"/>
              </a:rPr>
              <a:t>Bề Mặt Trượt</a:t>
            </a:r>
            <a:endParaRPr lang="en-US" sz="1950" dirty="0"/>
          </a:p>
        </p:txBody>
      </p:sp>
      <p:pic>
        <p:nvPicPr>
          <p:cNvPr id="9" name="Image 3" descr="preencoded.png">    </p:cNvPr>
          <p:cNvPicPr>
            <a:picLocks noChangeAspect="1"/>
          </p:cNvPicPr>
          <p:nvPr/>
        </p:nvPicPr>
        <p:blipFill>
          <a:blip r:embed="rId4"/>
          <a:stretch>
            <a:fillRect/>
          </a:stretch>
        </p:blipFill>
        <p:spPr>
          <a:xfrm>
            <a:off x="703183" y="7176849"/>
            <a:ext cx="502206" cy="502206"/>
          </a:xfrm>
          <a:prstGeom prst="rect">
            <a:avLst/>
          </a:prstGeom>
        </p:spPr>
      </p:pic>
      <p:sp>
        <p:nvSpPr>
          <p:cNvPr id="10" name="Text 4"/>
          <p:cNvSpPr/>
          <p:nvPr/>
        </p:nvSpPr>
        <p:spPr>
          <a:xfrm>
            <a:off x="1406247" y="7141726"/>
            <a:ext cx="2511385" cy="313849"/>
          </a:xfrm>
          <a:prstGeom prst="rect">
            <a:avLst/>
          </a:prstGeom>
          <a:noFill/>
          <a:ln/>
        </p:spPr>
        <p:txBody>
          <a:bodyPr wrap="none" lIns="0" tIns="0" rIns="0" bIns="0" rtlCol="0" anchor="t"/>
          <a:lstStyle/>
          <a:p>
            <a:pPr algn="l" indent="0" marL="0">
              <a:lnSpc>
                <a:spcPts val="2450"/>
              </a:lnSpc>
              <a:buNone/>
            </a:pPr>
            <a:r>
              <a:rPr lang="en-US" sz="1950" dirty="0">
                <a:solidFill>
                  <a:srgbClr val="E0D6DE"/>
                </a:solidFill>
                <a:latin typeface="Fira Mono Medium" pitchFamily="34" charset="0"/>
                <a:ea typeface="Fira Mono Medium" pitchFamily="34" charset="-122"/>
                <a:cs typeface="Fira Mono Medium" pitchFamily="34" charset="-120"/>
              </a:rPr>
              <a:t>Trượt Xuống</a:t>
            </a:r>
            <a:endParaRPr lang="en-US" sz="19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774508"/>
            <a:ext cx="5670590" cy="708779"/>
          </a:xfrm>
          <a:prstGeom prst="rect">
            <a:avLst/>
          </a:prstGeom>
          <a:noFill/>
          <a:ln/>
        </p:spPr>
        <p:txBody>
          <a:bodyPr wrap="none" lIns="0" tIns="0" rIns="0" bIns="0" rtlCol="0" anchor="t"/>
          <a:lstStyle/>
          <a:p>
            <a:pPr algn="l" indent="0" marL="0">
              <a:lnSpc>
                <a:spcPts val="5550"/>
              </a:lnSpc>
              <a:buNone/>
            </a:pPr>
            <a:r>
              <a:rPr lang="en-US" sz="4450" dirty="0">
                <a:solidFill>
                  <a:srgbClr val="FBF3FA"/>
                </a:solidFill>
                <a:latin typeface="Fira Mono Medium" pitchFamily="34" charset="0"/>
                <a:ea typeface="Fira Mono Medium" pitchFamily="34" charset="-122"/>
                <a:cs typeface="Fira Mono Medium" pitchFamily="34" charset="-120"/>
              </a:rPr>
              <a:t>Khu Vực Đu Quay</a:t>
            </a:r>
            <a:endParaRPr lang="en-US" sz="4450" dirty="0"/>
          </a:p>
        </p:txBody>
      </p:sp>
      <p:sp>
        <p:nvSpPr>
          <p:cNvPr id="3" name="Text 1"/>
          <p:cNvSpPr/>
          <p:nvPr/>
        </p:nvSpPr>
        <p:spPr>
          <a:xfrm>
            <a:off x="793790" y="2936915"/>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Các con ơi, đây là khu vực đu quay! Đu quay có màu sắc rực rỡ với nhiều hình dạng khác nhau. Đu quay có ghế ngồi và trục quay. Để chơi, các con ngồi vào ghế và quay vòng tròn nhé!</a:t>
            </a:r>
            <a:endParaRPr lang="en-US" sz="1750" dirty="0"/>
          </a:p>
        </p:txBody>
      </p:sp>
      <p:pic>
        <p:nvPicPr>
          <p:cNvPr id="4" name="Image 0" descr="preencoded.png">    </p:cNvPr>
          <p:cNvPicPr>
            <a:picLocks noChangeAspect="1"/>
          </p:cNvPicPr>
          <p:nvPr/>
        </p:nvPicPr>
        <p:blipFill>
          <a:blip r:embed="rId1"/>
          <a:stretch>
            <a:fillRect/>
          </a:stretch>
        </p:blipFill>
        <p:spPr>
          <a:xfrm>
            <a:off x="2978348" y="3917871"/>
            <a:ext cx="2152055" cy="807958"/>
          </a:xfrm>
          <a:prstGeom prst="rect">
            <a:avLst/>
          </a:prstGeom>
        </p:spPr>
      </p:pic>
      <p:sp>
        <p:nvSpPr>
          <p:cNvPr id="5" name="Text 2"/>
          <p:cNvSpPr/>
          <p:nvPr/>
        </p:nvSpPr>
        <p:spPr>
          <a:xfrm>
            <a:off x="3894892" y="4209693"/>
            <a:ext cx="318968" cy="398621"/>
          </a:xfrm>
          <a:prstGeom prst="rect">
            <a:avLst/>
          </a:prstGeom>
          <a:noFill/>
          <a:ln/>
        </p:spPr>
        <p:txBody>
          <a:bodyPr wrap="none" lIns="0" tIns="0" rIns="0" bIns="0" rtlCol="0" anchor="t"/>
          <a:lstStyle/>
          <a:p>
            <a:pPr algn="ctr" indent="0" marL="0">
              <a:lnSpc>
                <a:spcPts val="4000"/>
              </a:lnSpc>
              <a:buNone/>
            </a:pPr>
            <a:r>
              <a:rPr lang="en-US" sz="2500" dirty="0">
                <a:solidFill>
                  <a:srgbClr val="E0D6DE"/>
                </a:solidFill>
                <a:latin typeface="Fira Mono Medium" pitchFamily="34" charset="0"/>
                <a:ea typeface="Fira Mono Medium" pitchFamily="34" charset="-122"/>
                <a:cs typeface="Fira Mono Medium" pitchFamily="34" charset="-120"/>
              </a:rPr>
              <a:t>1</a:t>
            </a:r>
            <a:endParaRPr lang="en-US" sz="2500" dirty="0"/>
          </a:p>
        </p:txBody>
      </p:sp>
      <p:sp>
        <p:nvSpPr>
          <p:cNvPr id="6" name="Text 3"/>
          <p:cNvSpPr/>
          <p:nvPr/>
        </p:nvSpPr>
        <p:spPr>
          <a:xfrm>
            <a:off x="5357217" y="4144685"/>
            <a:ext cx="1360289" cy="354330"/>
          </a:xfrm>
          <a:prstGeom prst="rect">
            <a:avLst/>
          </a:prstGeom>
          <a:noFill/>
          <a:ln/>
        </p:spPr>
        <p:txBody>
          <a:bodyPr wrap="none" lIns="0" tIns="0" rIns="0" bIns="0" rtlCol="0" anchor="t"/>
          <a:lstStyle/>
          <a:p>
            <a:pPr algn="l" indent="0" marL="0">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Ghế Ngồi</a:t>
            </a:r>
            <a:endParaRPr lang="en-US" sz="2200" dirty="0"/>
          </a:p>
        </p:txBody>
      </p:sp>
      <p:sp>
        <p:nvSpPr>
          <p:cNvPr id="7" name="Shape 4"/>
          <p:cNvSpPr/>
          <p:nvPr/>
        </p:nvSpPr>
        <p:spPr>
          <a:xfrm>
            <a:off x="5187077" y="4738926"/>
            <a:ext cx="8592860" cy="15240"/>
          </a:xfrm>
          <a:prstGeom prst="roundRect">
            <a:avLst>
              <a:gd name="adj" fmla="val 223256"/>
            </a:avLst>
          </a:prstGeom>
          <a:solidFill>
            <a:srgbClr val="474748"/>
          </a:solidFill>
          <a:ln/>
        </p:spPr>
      </p:sp>
      <p:pic>
        <p:nvPicPr>
          <p:cNvPr id="8" name="Image 1" descr="preencoded.png">    </p:cNvPr>
          <p:cNvPicPr>
            <a:picLocks noChangeAspect="1"/>
          </p:cNvPicPr>
          <p:nvPr/>
        </p:nvPicPr>
        <p:blipFill>
          <a:blip r:embed="rId2"/>
          <a:stretch>
            <a:fillRect/>
          </a:stretch>
        </p:blipFill>
        <p:spPr>
          <a:xfrm>
            <a:off x="1902381" y="4782503"/>
            <a:ext cx="4304109" cy="807958"/>
          </a:xfrm>
          <a:prstGeom prst="rect">
            <a:avLst/>
          </a:prstGeom>
        </p:spPr>
      </p:pic>
      <p:sp>
        <p:nvSpPr>
          <p:cNvPr id="9" name="Text 5"/>
          <p:cNvSpPr/>
          <p:nvPr/>
        </p:nvSpPr>
        <p:spPr>
          <a:xfrm>
            <a:off x="3894892" y="4987171"/>
            <a:ext cx="318968" cy="398621"/>
          </a:xfrm>
          <a:prstGeom prst="rect">
            <a:avLst/>
          </a:prstGeom>
          <a:noFill/>
          <a:ln/>
        </p:spPr>
        <p:txBody>
          <a:bodyPr wrap="none" lIns="0" tIns="0" rIns="0" bIns="0" rtlCol="0" anchor="t"/>
          <a:lstStyle/>
          <a:p>
            <a:pPr algn="ctr" indent="0" marL="0">
              <a:lnSpc>
                <a:spcPts val="4000"/>
              </a:lnSpc>
              <a:buNone/>
            </a:pPr>
            <a:r>
              <a:rPr lang="en-US" sz="2500" dirty="0">
                <a:solidFill>
                  <a:srgbClr val="E0D6DE"/>
                </a:solidFill>
                <a:latin typeface="Fira Mono Medium" pitchFamily="34" charset="0"/>
                <a:ea typeface="Fira Mono Medium" pitchFamily="34" charset="-122"/>
                <a:cs typeface="Fira Mono Medium" pitchFamily="34" charset="-120"/>
              </a:rPr>
              <a:t>2</a:t>
            </a:r>
            <a:endParaRPr lang="en-US" sz="2500" dirty="0"/>
          </a:p>
        </p:txBody>
      </p:sp>
      <p:sp>
        <p:nvSpPr>
          <p:cNvPr id="10" name="Text 6"/>
          <p:cNvSpPr/>
          <p:nvPr/>
        </p:nvSpPr>
        <p:spPr>
          <a:xfrm>
            <a:off x="6433304" y="5009317"/>
            <a:ext cx="1534001" cy="354330"/>
          </a:xfrm>
          <a:prstGeom prst="rect">
            <a:avLst/>
          </a:prstGeom>
          <a:noFill/>
          <a:ln/>
        </p:spPr>
        <p:txBody>
          <a:bodyPr wrap="none" lIns="0" tIns="0" rIns="0" bIns="0" rtlCol="0" anchor="t"/>
          <a:lstStyle/>
          <a:p>
            <a:pPr algn="l" indent="0" marL="0">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Trục Quay</a:t>
            </a:r>
            <a:endParaRPr lang="en-US" sz="2200" dirty="0"/>
          </a:p>
        </p:txBody>
      </p:sp>
      <p:sp>
        <p:nvSpPr>
          <p:cNvPr id="11" name="Shape 7"/>
          <p:cNvSpPr/>
          <p:nvPr/>
        </p:nvSpPr>
        <p:spPr>
          <a:xfrm>
            <a:off x="6263164" y="5603558"/>
            <a:ext cx="7516773" cy="15240"/>
          </a:xfrm>
          <a:prstGeom prst="roundRect">
            <a:avLst>
              <a:gd name="adj" fmla="val 223256"/>
            </a:avLst>
          </a:prstGeom>
          <a:solidFill>
            <a:srgbClr val="474748"/>
          </a:solidFill>
          <a:ln/>
        </p:spPr>
      </p:sp>
      <p:pic>
        <p:nvPicPr>
          <p:cNvPr id="12" name="Image 2" descr="preencoded.png">    </p:cNvPr>
          <p:cNvPicPr>
            <a:picLocks noChangeAspect="1"/>
          </p:cNvPicPr>
          <p:nvPr/>
        </p:nvPicPr>
        <p:blipFill>
          <a:blip r:embed="rId3"/>
          <a:stretch>
            <a:fillRect/>
          </a:stretch>
        </p:blipFill>
        <p:spPr>
          <a:xfrm>
            <a:off x="826294" y="5647134"/>
            <a:ext cx="6456164" cy="807958"/>
          </a:xfrm>
          <a:prstGeom prst="rect">
            <a:avLst/>
          </a:prstGeom>
        </p:spPr>
      </p:pic>
      <p:sp>
        <p:nvSpPr>
          <p:cNvPr id="13" name="Text 8"/>
          <p:cNvSpPr/>
          <p:nvPr/>
        </p:nvSpPr>
        <p:spPr>
          <a:xfrm>
            <a:off x="3894773" y="5851803"/>
            <a:ext cx="318968" cy="398621"/>
          </a:xfrm>
          <a:prstGeom prst="rect">
            <a:avLst/>
          </a:prstGeom>
          <a:noFill/>
          <a:ln/>
        </p:spPr>
        <p:txBody>
          <a:bodyPr wrap="none" lIns="0" tIns="0" rIns="0" bIns="0" rtlCol="0" anchor="t"/>
          <a:lstStyle/>
          <a:p>
            <a:pPr algn="ctr" indent="0" marL="0">
              <a:lnSpc>
                <a:spcPts val="4000"/>
              </a:lnSpc>
              <a:buNone/>
            </a:pPr>
            <a:r>
              <a:rPr lang="en-US" sz="2500" dirty="0">
                <a:solidFill>
                  <a:srgbClr val="E0D6DE"/>
                </a:solidFill>
                <a:latin typeface="Fira Mono Medium" pitchFamily="34" charset="0"/>
                <a:ea typeface="Fira Mono Medium" pitchFamily="34" charset="-122"/>
                <a:cs typeface="Fira Mono Medium" pitchFamily="34" charset="-120"/>
              </a:rPr>
              <a:t>3</a:t>
            </a:r>
            <a:endParaRPr lang="en-US" sz="2500" dirty="0"/>
          </a:p>
        </p:txBody>
      </p:sp>
      <p:sp>
        <p:nvSpPr>
          <p:cNvPr id="14" name="Text 9"/>
          <p:cNvSpPr/>
          <p:nvPr/>
        </p:nvSpPr>
        <p:spPr>
          <a:xfrm>
            <a:off x="7509272" y="5873948"/>
            <a:ext cx="2380417" cy="354330"/>
          </a:xfrm>
          <a:prstGeom prst="rect">
            <a:avLst/>
          </a:prstGeom>
          <a:noFill/>
          <a:ln/>
        </p:spPr>
        <p:txBody>
          <a:bodyPr wrap="none" lIns="0" tIns="0" rIns="0" bIns="0" rtlCol="0" anchor="t"/>
          <a:lstStyle/>
          <a:p>
            <a:pPr algn="l" indent="0" marL="0">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Quay Vòng Tròn</a:t>
            </a:r>
            <a:endParaRPr lang="en-US"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314456"/>
          </a:xfrm>
          <a:prstGeom prst="rect">
            <a:avLst/>
          </a:prstGeom>
        </p:spPr>
      </p:pic>
      <p:sp>
        <p:nvSpPr>
          <p:cNvPr id="3" name="Text 0"/>
          <p:cNvSpPr/>
          <p:nvPr/>
        </p:nvSpPr>
        <p:spPr>
          <a:xfrm>
            <a:off x="648057" y="2823567"/>
            <a:ext cx="4749522" cy="578644"/>
          </a:xfrm>
          <a:prstGeom prst="rect">
            <a:avLst/>
          </a:prstGeom>
          <a:noFill/>
          <a:ln/>
        </p:spPr>
        <p:txBody>
          <a:bodyPr wrap="none" lIns="0" tIns="0" rIns="0" bIns="0" rtlCol="0" anchor="t"/>
          <a:lstStyle/>
          <a:p>
            <a:pPr algn="l" indent="0" marL="0">
              <a:lnSpc>
                <a:spcPts val="4550"/>
              </a:lnSpc>
              <a:buNone/>
            </a:pPr>
            <a:r>
              <a:rPr lang="en-US" sz="3600" dirty="0">
                <a:solidFill>
                  <a:srgbClr val="FBF3FA"/>
                </a:solidFill>
                <a:latin typeface="Fira Mono Medium" pitchFamily="34" charset="0"/>
                <a:ea typeface="Fira Mono Medium" pitchFamily="34" charset="-122"/>
                <a:cs typeface="Fira Mono Medium" pitchFamily="34" charset="-120"/>
              </a:rPr>
              <a:t>Khu Vực Thang Leo</a:t>
            </a:r>
            <a:endParaRPr lang="en-US" sz="3600" dirty="0"/>
          </a:p>
        </p:txBody>
      </p:sp>
      <p:sp>
        <p:nvSpPr>
          <p:cNvPr id="4" name="Text 1"/>
          <p:cNvSpPr/>
          <p:nvPr/>
        </p:nvSpPr>
        <p:spPr>
          <a:xfrm>
            <a:off x="648057" y="3679865"/>
            <a:ext cx="13334286" cy="592455"/>
          </a:xfrm>
          <a:prstGeom prst="rect">
            <a:avLst/>
          </a:prstGeom>
          <a:noFill/>
          <a:ln/>
        </p:spPr>
        <p:txBody>
          <a:bodyPr wrap="square" lIns="0" tIns="0" rIns="0" bIns="0" rtlCol="0" anchor="t"/>
          <a:lstStyle/>
          <a:p>
            <a:pPr algn="l" indent="0" marL="0">
              <a:lnSpc>
                <a:spcPts val="2300"/>
              </a:lnSpc>
              <a:buNone/>
            </a:pPr>
            <a:r>
              <a:rPr lang="en-US" sz="1450" dirty="0">
                <a:solidFill>
                  <a:srgbClr val="E0D6DE"/>
                </a:solidFill>
                <a:latin typeface="Fira Sans" pitchFamily="34" charset="0"/>
                <a:ea typeface="Fira Sans" pitchFamily="34" charset="-122"/>
                <a:cs typeface="Fira Sans" pitchFamily="34" charset="-120"/>
              </a:rPr>
              <a:t>Chúng ta cùng nhau khám phá khu vực thang leo nhé! Thang leo thường có màu kim loại hoặc sơn màu. Cấu tạo của thang leo gồm khung thang với nhiều thanh ngang. Để chơi, các con leo lên các bậc thang nhé!</a:t>
            </a:r>
            <a:endParaRPr lang="en-US" sz="1450" dirty="0"/>
          </a:p>
        </p:txBody>
      </p:sp>
      <p:sp>
        <p:nvSpPr>
          <p:cNvPr id="5" name="Shape 2"/>
          <p:cNvSpPr/>
          <p:nvPr/>
        </p:nvSpPr>
        <p:spPr>
          <a:xfrm>
            <a:off x="7303770" y="4480560"/>
            <a:ext cx="22860" cy="3240167"/>
          </a:xfrm>
          <a:prstGeom prst="roundRect">
            <a:avLst>
              <a:gd name="adj" fmla="val 121500"/>
            </a:avLst>
          </a:prstGeom>
          <a:solidFill>
            <a:srgbClr val="474748"/>
          </a:solidFill>
          <a:ln/>
        </p:spPr>
      </p:sp>
      <p:sp>
        <p:nvSpPr>
          <p:cNvPr id="6" name="Shape 3"/>
          <p:cNvSpPr/>
          <p:nvPr/>
        </p:nvSpPr>
        <p:spPr>
          <a:xfrm>
            <a:off x="6574334" y="4885611"/>
            <a:ext cx="555427" cy="22860"/>
          </a:xfrm>
          <a:prstGeom prst="roundRect">
            <a:avLst>
              <a:gd name="adj" fmla="val 121500"/>
            </a:avLst>
          </a:prstGeom>
          <a:solidFill>
            <a:srgbClr val="474748"/>
          </a:solidFill>
          <a:ln/>
        </p:spPr>
      </p:sp>
      <p:sp>
        <p:nvSpPr>
          <p:cNvPr id="7" name="Shape 4"/>
          <p:cNvSpPr/>
          <p:nvPr/>
        </p:nvSpPr>
        <p:spPr>
          <a:xfrm>
            <a:off x="7106900" y="4688800"/>
            <a:ext cx="416600" cy="416600"/>
          </a:xfrm>
          <a:prstGeom prst="roundRect">
            <a:avLst>
              <a:gd name="adj" fmla="val 6667"/>
            </a:avLst>
          </a:prstGeom>
          <a:solidFill>
            <a:srgbClr val="2E2E2F"/>
          </a:solidFill>
          <a:ln/>
        </p:spPr>
      </p:sp>
      <p:pic>
        <p:nvPicPr>
          <p:cNvPr id="8" name="Image 1" descr="preencoded.png">    </p:cNvPr>
          <p:cNvPicPr>
            <a:picLocks noChangeAspect="1"/>
          </p:cNvPicPr>
          <p:nvPr/>
        </p:nvPicPr>
        <p:blipFill>
          <a:blip r:embed="rId2"/>
          <a:stretch>
            <a:fillRect/>
          </a:stretch>
        </p:blipFill>
        <p:spPr>
          <a:xfrm>
            <a:off x="7176314" y="4723507"/>
            <a:ext cx="277654" cy="347067"/>
          </a:xfrm>
          <a:prstGeom prst="rect">
            <a:avLst/>
          </a:prstGeom>
        </p:spPr>
      </p:pic>
      <p:sp>
        <p:nvSpPr>
          <p:cNvPr id="9" name="Text 5"/>
          <p:cNvSpPr/>
          <p:nvPr/>
        </p:nvSpPr>
        <p:spPr>
          <a:xfrm>
            <a:off x="4075033" y="4665702"/>
            <a:ext cx="2314456" cy="289322"/>
          </a:xfrm>
          <a:prstGeom prst="rect">
            <a:avLst/>
          </a:prstGeom>
          <a:noFill/>
          <a:ln/>
        </p:spPr>
        <p:txBody>
          <a:bodyPr wrap="none" lIns="0" tIns="0" rIns="0" bIns="0" rtlCol="0" anchor="t"/>
          <a:lstStyle/>
          <a:p>
            <a:pPr algn="r" indent="0" marL="0">
              <a:lnSpc>
                <a:spcPts val="2250"/>
              </a:lnSpc>
              <a:buNone/>
            </a:pPr>
            <a:r>
              <a:rPr lang="en-US" sz="1800" dirty="0">
                <a:solidFill>
                  <a:srgbClr val="E0D6DE"/>
                </a:solidFill>
                <a:latin typeface="Fira Mono Medium" pitchFamily="34" charset="0"/>
                <a:ea typeface="Fira Mono Medium" pitchFamily="34" charset="-122"/>
                <a:cs typeface="Fira Mono Medium" pitchFamily="34" charset="-120"/>
              </a:rPr>
              <a:t>Khung Thang</a:t>
            </a:r>
            <a:endParaRPr lang="en-US" sz="1800" dirty="0"/>
          </a:p>
        </p:txBody>
      </p:sp>
      <p:sp>
        <p:nvSpPr>
          <p:cNvPr id="10" name="Shape 6"/>
          <p:cNvSpPr/>
          <p:nvPr/>
        </p:nvSpPr>
        <p:spPr>
          <a:xfrm>
            <a:off x="7500640" y="5811322"/>
            <a:ext cx="555427" cy="22860"/>
          </a:xfrm>
          <a:prstGeom prst="roundRect">
            <a:avLst>
              <a:gd name="adj" fmla="val 121500"/>
            </a:avLst>
          </a:prstGeom>
          <a:solidFill>
            <a:srgbClr val="474748"/>
          </a:solidFill>
          <a:ln/>
        </p:spPr>
      </p:sp>
      <p:sp>
        <p:nvSpPr>
          <p:cNvPr id="11" name="Shape 7"/>
          <p:cNvSpPr/>
          <p:nvPr/>
        </p:nvSpPr>
        <p:spPr>
          <a:xfrm>
            <a:off x="7106900" y="5614511"/>
            <a:ext cx="416600" cy="416600"/>
          </a:xfrm>
          <a:prstGeom prst="roundRect">
            <a:avLst>
              <a:gd name="adj" fmla="val 6667"/>
            </a:avLst>
          </a:prstGeom>
          <a:solidFill>
            <a:srgbClr val="2E2E2F"/>
          </a:solidFill>
          <a:ln/>
        </p:spPr>
      </p:sp>
      <p:pic>
        <p:nvPicPr>
          <p:cNvPr id="12" name="Image 2" descr="preencoded.png">    </p:cNvPr>
          <p:cNvPicPr>
            <a:picLocks noChangeAspect="1"/>
          </p:cNvPicPr>
          <p:nvPr/>
        </p:nvPicPr>
        <p:blipFill>
          <a:blip r:embed="rId3"/>
          <a:stretch>
            <a:fillRect/>
          </a:stretch>
        </p:blipFill>
        <p:spPr>
          <a:xfrm>
            <a:off x="7176314" y="5649218"/>
            <a:ext cx="277654" cy="347067"/>
          </a:xfrm>
          <a:prstGeom prst="rect">
            <a:avLst/>
          </a:prstGeom>
        </p:spPr>
      </p:pic>
      <p:sp>
        <p:nvSpPr>
          <p:cNvPr id="13" name="Text 8"/>
          <p:cNvSpPr/>
          <p:nvPr/>
        </p:nvSpPr>
        <p:spPr>
          <a:xfrm>
            <a:off x="8240911" y="5591413"/>
            <a:ext cx="2314456" cy="289322"/>
          </a:xfrm>
          <a:prstGeom prst="rect">
            <a:avLst/>
          </a:prstGeom>
          <a:noFill/>
          <a:ln/>
        </p:spPr>
        <p:txBody>
          <a:bodyPr wrap="none" lIns="0" tIns="0" rIns="0" bIns="0" rtlCol="0" anchor="t"/>
          <a:lstStyle/>
          <a:p>
            <a:pPr algn="l" indent="0" marL="0">
              <a:lnSpc>
                <a:spcPts val="2250"/>
              </a:lnSpc>
              <a:buNone/>
            </a:pPr>
            <a:r>
              <a:rPr lang="en-US" sz="1800" dirty="0">
                <a:solidFill>
                  <a:srgbClr val="E0D6DE"/>
                </a:solidFill>
                <a:latin typeface="Fira Mono Medium" pitchFamily="34" charset="0"/>
                <a:ea typeface="Fira Mono Medium" pitchFamily="34" charset="-122"/>
                <a:cs typeface="Fira Mono Medium" pitchFamily="34" charset="-120"/>
              </a:rPr>
              <a:t>Thanh Ngang</a:t>
            </a:r>
            <a:endParaRPr lang="en-US" sz="1800" dirty="0"/>
          </a:p>
        </p:txBody>
      </p:sp>
      <p:sp>
        <p:nvSpPr>
          <p:cNvPr id="14" name="Shape 9"/>
          <p:cNvSpPr/>
          <p:nvPr/>
        </p:nvSpPr>
        <p:spPr>
          <a:xfrm>
            <a:off x="6574334" y="6644521"/>
            <a:ext cx="555427" cy="22860"/>
          </a:xfrm>
          <a:prstGeom prst="roundRect">
            <a:avLst>
              <a:gd name="adj" fmla="val 121500"/>
            </a:avLst>
          </a:prstGeom>
          <a:solidFill>
            <a:srgbClr val="474748"/>
          </a:solidFill>
          <a:ln/>
        </p:spPr>
      </p:sp>
      <p:sp>
        <p:nvSpPr>
          <p:cNvPr id="15" name="Shape 10"/>
          <p:cNvSpPr/>
          <p:nvPr/>
        </p:nvSpPr>
        <p:spPr>
          <a:xfrm>
            <a:off x="7106900" y="6447711"/>
            <a:ext cx="416600" cy="416600"/>
          </a:xfrm>
          <a:prstGeom prst="roundRect">
            <a:avLst>
              <a:gd name="adj" fmla="val 6667"/>
            </a:avLst>
          </a:prstGeom>
          <a:solidFill>
            <a:srgbClr val="2E2E2F"/>
          </a:solidFill>
          <a:ln/>
        </p:spPr>
      </p:sp>
      <p:pic>
        <p:nvPicPr>
          <p:cNvPr id="16" name="Image 3" descr="preencoded.png">    </p:cNvPr>
          <p:cNvPicPr>
            <a:picLocks noChangeAspect="1"/>
          </p:cNvPicPr>
          <p:nvPr/>
        </p:nvPicPr>
        <p:blipFill>
          <a:blip r:embed="rId4"/>
          <a:stretch>
            <a:fillRect/>
          </a:stretch>
        </p:blipFill>
        <p:spPr>
          <a:xfrm>
            <a:off x="7176314" y="6482417"/>
            <a:ext cx="277654" cy="347067"/>
          </a:xfrm>
          <a:prstGeom prst="rect">
            <a:avLst/>
          </a:prstGeom>
        </p:spPr>
      </p:pic>
      <p:sp>
        <p:nvSpPr>
          <p:cNvPr id="17" name="Text 11"/>
          <p:cNvSpPr/>
          <p:nvPr/>
        </p:nvSpPr>
        <p:spPr>
          <a:xfrm>
            <a:off x="4075033" y="6424613"/>
            <a:ext cx="2314456" cy="289322"/>
          </a:xfrm>
          <a:prstGeom prst="rect">
            <a:avLst/>
          </a:prstGeom>
          <a:noFill/>
          <a:ln/>
        </p:spPr>
        <p:txBody>
          <a:bodyPr wrap="none" lIns="0" tIns="0" rIns="0" bIns="0" rtlCol="0" anchor="t"/>
          <a:lstStyle/>
          <a:p>
            <a:pPr algn="r" indent="0" marL="0">
              <a:lnSpc>
                <a:spcPts val="2250"/>
              </a:lnSpc>
              <a:buNone/>
            </a:pPr>
            <a:r>
              <a:rPr lang="en-US" sz="1800" dirty="0">
                <a:solidFill>
                  <a:srgbClr val="E0D6DE"/>
                </a:solidFill>
                <a:latin typeface="Fira Mono Medium" pitchFamily="34" charset="0"/>
                <a:ea typeface="Fira Mono Medium" pitchFamily="34" charset="-122"/>
                <a:cs typeface="Fira Mono Medium" pitchFamily="34" charset="-120"/>
              </a:rPr>
              <a:t>Leo Lên</a:t>
            </a:r>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877014"/>
            <a:ext cx="6840141" cy="708779"/>
          </a:xfrm>
          <a:prstGeom prst="rect">
            <a:avLst/>
          </a:prstGeom>
          <a:noFill/>
          <a:ln/>
        </p:spPr>
        <p:txBody>
          <a:bodyPr wrap="none" lIns="0" tIns="0" rIns="0" bIns="0" rtlCol="0" anchor="t"/>
          <a:lstStyle/>
          <a:p>
            <a:pPr algn="l" indent="0" marL="0">
              <a:lnSpc>
                <a:spcPts val="5550"/>
              </a:lnSpc>
              <a:buNone/>
            </a:pPr>
            <a:r>
              <a:rPr lang="en-US" sz="4450" dirty="0">
                <a:solidFill>
                  <a:srgbClr val="FBF3FA"/>
                </a:solidFill>
                <a:latin typeface="Fira Mono Medium" pitchFamily="34" charset="0"/>
                <a:ea typeface="Fira Mono Medium" pitchFamily="34" charset="-122"/>
                <a:cs typeface="Fira Mono Medium" pitchFamily="34" charset="-120"/>
              </a:rPr>
              <a:t>Bé Thỏa Sức Khám Phá</a:t>
            </a:r>
            <a:endParaRPr lang="en-US" sz="4450" dirty="0"/>
          </a:p>
        </p:txBody>
      </p:sp>
      <p:sp>
        <p:nvSpPr>
          <p:cNvPr id="4" name="Text 1"/>
          <p:cNvSpPr/>
          <p:nvPr/>
        </p:nvSpPr>
        <p:spPr>
          <a:xfrm>
            <a:off x="793790" y="1925955"/>
            <a:ext cx="7556421" cy="1088708"/>
          </a:xfrm>
          <a:prstGeom prst="rect">
            <a:avLst/>
          </a:prstGeom>
          <a:noFill/>
          <a:ln/>
        </p:spPr>
        <p:txBody>
          <a:bodyPr wrap="squar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Bây giờ, các bé hãy tự do khám phá và chơi ở từng khu vực đồ chơi nhé! Cô sẽ hướng dẫn các bé chơi an toàn và đúng cách. Cô giáo sẽ luôn quan sát và hỗ trợ các con khi cần thiết.</a:t>
            </a:r>
            <a:endParaRPr lang="en-US" sz="1750" dirty="0"/>
          </a:p>
        </p:txBody>
      </p:sp>
      <p:pic>
        <p:nvPicPr>
          <p:cNvPr id="5" name="Image 1" descr="preencoded.png">    </p:cNvPr>
          <p:cNvPicPr>
            <a:picLocks noChangeAspect="1"/>
          </p:cNvPicPr>
          <p:nvPr/>
        </p:nvPicPr>
        <p:blipFill>
          <a:blip r:embed="rId2"/>
          <a:stretch>
            <a:fillRect/>
          </a:stretch>
        </p:blipFill>
        <p:spPr>
          <a:xfrm>
            <a:off x="793790" y="3269813"/>
            <a:ext cx="1134070" cy="1360884"/>
          </a:xfrm>
          <a:prstGeom prst="rect">
            <a:avLst/>
          </a:prstGeom>
        </p:spPr>
      </p:pic>
      <p:sp>
        <p:nvSpPr>
          <p:cNvPr id="6" name="Text 2"/>
          <p:cNvSpPr/>
          <p:nvPr/>
        </p:nvSpPr>
        <p:spPr>
          <a:xfrm>
            <a:off x="2268022" y="3496627"/>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Thử Nghiệm</a:t>
            </a:r>
            <a:endParaRPr lang="en-US" sz="2200" dirty="0"/>
          </a:p>
        </p:txBody>
      </p:sp>
      <p:sp>
        <p:nvSpPr>
          <p:cNvPr id="7" name="Text 3"/>
          <p:cNvSpPr/>
          <p:nvPr/>
        </p:nvSpPr>
        <p:spPr>
          <a:xfrm>
            <a:off x="2268022" y="3987046"/>
            <a:ext cx="6082189" cy="362903"/>
          </a:xfrm>
          <a:prstGeom prst="rect">
            <a:avLst/>
          </a:prstGeom>
          <a:noFill/>
          <a:ln/>
        </p:spPr>
        <p:txBody>
          <a:bodyPr wrap="non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Chơi ở từng khu vực.</a:t>
            </a:r>
            <a:endParaRPr lang="en-US" sz="1750" dirty="0"/>
          </a:p>
        </p:txBody>
      </p:sp>
      <p:pic>
        <p:nvPicPr>
          <p:cNvPr id="8" name="Image 2" descr="preencoded.png">    </p:cNvPr>
          <p:cNvPicPr>
            <a:picLocks noChangeAspect="1"/>
          </p:cNvPicPr>
          <p:nvPr/>
        </p:nvPicPr>
        <p:blipFill>
          <a:blip r:embed="rId3"/>
          <a:stretch>
            <a:fillRect/>
          </a:stretch>
        </p:blipFill>
        <p:spPr>
          <a:xfrm>
            <a:off x="793790" y="4630698"/>
            <a:ext cx="1134070" cy="1360884"/>
          </a:xfrm>
          <a:prstGeom prst="rect">
            <a:avLst/>
          </a:prstGeom>
        </p:spPr>
      </p:pic>
      <p:sp>
        <p:nvSpPr>
          <p:cNvPr id="9" name="Text 4"/>
          <p:cNvSpPr/>
          <p:nvPr/>
        </p:nvSpPr>
        <p:spPr>
          <a:xfrm>
            <a:off x="2268022" y="4857512"/>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An Toàn</a:t>
            </a:r>
            <a:endParaRPr lang="en-US" sz="2200" dirty="0"/>
          </a:p>
        </p:txBody>
      </p:sp>
      <p:sp>
        <p:nvSpPr>
          <p:cNvPr id="10" name="Text 5"/>
          <p:cNvSpPr/>
          <p:nvPr/>
        </p:nvSpPr>
        <p:spPr>
          <a:xfrm>
            <a:off x="2268022" y="5347930"/>
            <a:ext cx="6082189" cy="362903"/>
          </a:xfrm>
          <a:prstGeom prst="rect">
            <a:avLst/>
          </a:prstGeom>
          <a:noFill/>
          <a:ln/>
        </p:spPr>
        <p:txBody>
          <a:bodyPr wrap="non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Chơi đúng cách.</a:t>
            </a:r>
            <a:endParaRPr lang="en-US" sz="1750" dirty="0"/>
          </a:p>
        </p:txBody>
      </p:sp>
      <p:pic>
        <p:nvPicPr>
          <p:cNvPr id="11" name="Image 3" descr="preencoded.png">    </p:cNvPr>
          <p:cNvPicPr>
            <a:picLocks noChangeAspect="1"/>
          </p:cNvPicPr>
          <p:nvPr/>
        </p:nvPicPr>
        <p:blipFill>
          <a:blip r:embed="rId4"/>
          <a:stretch>
            <a:fillRect/>
          </a:stretch>
        </p:blipFill>
        <p:spPr>
          <a:xfrm>
            <a:off x="793790" y="5991582"/>
            <a:ext cx="1134070" cy="1360884"/>
          </a:xfrm>
          <a:prstGeom prst="rect">
            <a:avLst/>
          </a:prstGeom>
        </p:spPr>
      </p:pic>
      <p:sp>
        <p:nvSpPr>
          <p:cNvPr id="12" name="Text 6"/>
          <p:cNvSpPr/>
          <p:nvPr/>
        </p:nvSpPr>
        <p:spPr>
          <a:xfrm>
            <a:off x="2268022" y="6218396"/>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E0D6DE"/>
                </a:solidFill>
                <a:latin typeface="Fira Mono Medium" pitchFamily="34" charset="0"/>
                <a:ea typeface="Fira Mono Medium" pitchFamily="34" charset="-122"/>
                <a:cs typeface="Fira Mono Medium" pitchFamily="34" charset="-120"/>
              </a:rPr>
              <a:t>Hỗ Trợ</a:t>
            </a:r>
            <a:endParaRPr lang="en-US" sz="2200" dirty="0"/>
          </a:p>
        </p:txBody>
      </p:sp>
      <p:sp>
        <p:nvSpPr>
          <p:cNvPr id="13" name="Text 7"/>
          <p:cNvSpPr/>
          <p:nvPr/>
        </p:nvSpPr>
        <p:spPr>
          <a:xfrm>
            <a:off x="2268022" y="6708815"/>
            <a:ext cx="6082189" cy="362903"/>
          </a:xfrm>
          <a:prstGeom prst="rect">
            <a:avLst/>
          </a:prstGeom>
          <a:noFill/>
          <a:ln/>
        </p:spPr>
        <p:txBody>
          <a:bodyPr wrap="non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Cô giáo giúp đỡ.</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2355652"/>
            <a:ext cx="5670590" cy="708779"/>
          </a:xfrm>
          <a:prstGeom prst="rect">
            <a:avLst/>
          </a:prstGeom>
          <a:noFill/>
          <a:ln/>
        </p:spPr>
        <p:txBody>
          <a:bodyPr wrap="none" lIns="0" tIns="0" rIns="0" bIns="0" rtlCol="0" anchor="t"/>
          <a:lstStyle/>
          <a:p>
            <a:pPr algn="l" indent="0" marL="0">
              <a:lnSpc>
                <a:spcPts val="5550"/>
              </a:lnSpc>
              <a:buNone/>
            </a:pPr>
            <a:r>
              <a:rPr lang="en-US" sz="4450" dirty="0">
                <a:solidFill>
                  <a:srgbClr val="FBF3FA"/>
                </a:solidFill>
                <a:latin typeface="Fira Mono Medium" pitchFamily="34" charset="0"/>
                <a:ea typeface="Fira Mono Medium" pitchFamily="34" charset="-122"/>
                <a:cs typeface="Fira Mono Medium" pitchFamily="34" charset="-120"/>
              </a:rPr>
              <a:t>Chia Sẻ Cảm Xúc</a:t>
            </a:r>
            <a:endParaRPr lang="en-US" sz="4450" dirty="0"/>
          </a:p>
        </p:txBody>
      </p:sp>
      <p:sp>
        <p:nvSpPr>
          <p:cNvPr id="3" name="Text 1"/>
          <p:cNvSpPr/>
          <p:nvPr/>
        </p:nvSpPr>
        <p:spPr>
          <a:xfrm>
            <a:off x="793790" y="3518059"/>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Các con ơi, các con thấy đồ chơi nào thú vị nhất? Các con cảm thấy vui như thế nào khi tham gia? Hãy cùng chia sẻ cảm xúc của mình cho cô và các bạn cùng nghe nhé!</a:t>
            </a:r>
            <a:endParaRPr lang="en-US" sz="1750" dirty="0"/>
          </a:p>
        </p:txBody>
      </p:sp>
      <p:sp>
        <p:nvSpPr>
          <p:cNvPr id="4" name="Text 2"/>
          <p:cNvSpPr/>
          <p:nvPr/>
        </p:nvSpPr>
        <p:spPr>
          <a:xfrm>
            <a:off x="793790" y="4725829"/>
            <a:ext cx="2893457" cy="354330"/>
          </a:xfrm>
          <a:prstGeom prst="rect">
            <a:avLst/>
          </a:prstGeom>
          <a:noFill/>
          <a:ln/>
        </p:spPr>
        <p:txBody>
          <a:bodyPr wrap="none" lIns="0" tIns="0" rIns="0" bIns="0" rtlCol="0" anchor="t"/>
          <a:lstStyle/>
          <a:p>
            <a:pPr algn="l" indent="0" marL="0">
              <a:lnSpc>
                <a:spcPts val="2750"/>
              </a:lnSpc>
              <a:buNone/>
            </a:pPr>
            <a:r>
              <a:rPr lang="en-US" sz="2200" dirty="0">
                <a:solidFill>
                  <a:srgbClr val="FBF3FA"/>
                </a:solidFill>
                <a:latin typeface="Fira Mono Medium" pitchFamily="34" charset="0"/>
                <a:ea typeface="Fira Mono Medium" pitchFamily="34" charset="-122"/>
                <a:cs typeface="Fira Mono Medium" pitchFamily="34" charset="-120"/>
              </a:rPr>
              <a:t>Đồ Chơi Yêu Thích</a:t>
            </a:r>
            <a:endParaRPr lang="en-US" sz="2200" dirty="0"/>
          </a:p>
        </p:txBody>
      </p:sp>
      <p:sp>
        <p:nvSpPr>
          <p:cNvPr id="5" name="Text 3"/>
          <p:cNvSpPr/>
          <p:nvPr/>
        </p:nvSpPr>
        <p:spPr>
          <a:xfrm>
            <a:off x="793790" y="5306973"/>
            <a:ext cx="6244709" cy="362903"/>
          </a:xfrm>
          <a:prstGeom prst="rect">
            <a:avLst/>
          </a:prstGeom>
          <a:noFill/>
          <a:ln/>
        </p:spPr>
        <p:txBody>
          <a:bodyPr wrap="non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Con thích đồ chơi nào nhất?</a:t>
            </a:r>
            <a:endParaRPr lang="en-US" sz="1750" dirty="0"/>
          </a:p>
        </p:txBody>
      </p:sp>
      <p:sp>
        <p:nvSpPr>
          <p:cNvPr id="6" name="Text 4"/>
          <p:cNvSpPr/>
          <p:nvPr/>
        </p:nvSpPr>
        <p:spPr>
          <a:xfrm>
            <a:off x="7599521" y="4725829"/>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FBF3FA"/>
                </a:solidFill>
                <a:latin typeface="Fira Mono Medium" pitchFamily="34" charset="0"/>
                <a:ea typeface="Fira Mono Medium" pitchFamily="34" charset="-122"/>
                <a:cs typeface="Fira Mono Medium" pitchFamily="34" charset="-120"/>
              </a:rPr>
              <a:t>Cảm Xúc</a:t>
            </a:r>
            <a:endParaRPr lang="en-US" sz="2200" dirty="0"/>
          </a:p>
        </p:txBody>
      </p:sp>
      <p:sp>
        <p:nvSpPr>
          <p:cNvPr id="7" name="Text 5"/>
          <p:cNvSpPr/>
          <p:nvPr/>
        </p:nvSpPr>
        <p:spPr>
          <a:xfrm>
            <a:off x="7599521" y="5306973"/>
            <a:ext cx="6244709" cy="362903"/>
          </a:xfrm>
          <a:prstGeom prst="rect">
            <a:avLst/>
          </a:prstGeom>
          <a:noFill/>
          <a:ln/>
        </p:spPr>
        <p:txBody>
          <a:bodyPr wrap="none" lIns="0" tIns="0" rIns="0" bIns="0" rtlCol="0" anchor="t"/>
          <a:lstStyle/>
          <a:p>
            <a:pPr algn="l" indent="0" marL="0">
              <a:lnSpc>
                <a:spcPts val="2850"/>
              </a:lnSpc>
              <a:buNone/>
            </a:pPr>
            <a:r>
              <a:rPr lang="en-US" sz="1750" dirty="0">
                <a:solidFill>
                  <a:srgbClr val="E0D6DE"/>
                </a:solidFill>
                <a:latin typeface="Fira Sans" pitchFamily="34" charset="0"/>
                <a:ea typeface="Fira Sans" pitchFamily="34" charset="-122"/>
                <a:cs typeface="Fira Sans" pitchFamily="34" charset="-120"/>
              </a:rPr>
              <a:t>Con cảm thấy thế nào?</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2025-04-13T07:38:46Z</dcterms:created>
  <dcterms:modified xsi:type="dcterms:W3CDTF">2025-04-13T07:38:46Z</dcterms:modified>
</cp:coreProperties>
</file>