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3" r:id="rId3"/>
    <p:sldId id="268" r:id="rId4"/>
    <p:sldId id="269" r:id="rId5"/>
    <p:sldId id="264" r:id="rId6"/>
    <p:sldId id="265" r:id="rId7"/>
    <p:sldId id="257" r:id="rId8"/>
    <p:sldId id="258" r:id="rId9"/>
    <p:sldId id="259" r:id="rId10"/>
    <p:sldId id="260" r:id="rId11"/>
    <p:sldId id="261" r:id="rId12"/>
    <p:sldId id="262" r:id="rId13"/>
    <p:sldId id="266" r:id="rId14"/>
    <p:sldId id="26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5A94"/>
    <a:srgbClr val="E81894"/>
    <a:srgbClr val="D0A09B"/>
    <a:srgbClr val="CBC1DA"/>
    <a:srgbClr val="B2A2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4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7C4BF6-2C13-4D54-A04F-E388C3EDBEF4}" type="datetimeFigureOut">
              <a:rPr lang="en-US" smtClean="0"/>
              <a:t>15/02/2025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1A432D-4CE3-4FB6-B38A-0C0B0CBE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236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D889D-B23E-4D6C-BD76-577852FD11A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104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D889D-B23E-4D6C-BD76-577852FD11A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8790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D889D-B23E-4D6C-BD76-577852FD11A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439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033F0-9C6B-4586-A4B4-4A929001EA4D}" type="datetimeFigureOut">
              <a:rPr lang="en-US" smtClean="0"/>
              <a:t>15/02/2025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05DBD-EBFA-4735-93E0-6CDB054C5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674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033F0-9C6B-4586-A4B4-4A929001EA4D}" type="datetimeFigureOut">
              <a:rPr lang="en-US" smtClean="0"/>
              <a:t>15/02/2025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05DBD-EBFA-4735-93E0-6CDB054C5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153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033F0-9C6B-4586-A4B4-4A929001EA4D}" type="datetimeFigureOut">
              <a:rPr lang="en-US" smtClean="0"/>
              <a:t>15/02/2025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05DBD-EBFA-4735-93E0-6CDB054C5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288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033F0-9C6B-4586-A4B4-4A929001EA4D}" type="datetimeFigureOut">
              <a:rPr lang="en-US" smtClean="0"/>
              <a:t>15/02/2025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05DBD-EBFA-4735-93E0-6CDB054C5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838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033F0-9C6B-4586-A4B4-4A929001EA4D}" type="datetimeFigureOut">
              <a:rPr lang="en-US" smtClean="0"/>
              <a:t>15/02/2025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05DBD-EBFA-4735-93E0-6CDB054C5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719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033F0-9C6B-4586-A4B4-4A929001EA4D}" type="datetimeFigureOut">
              <a:rPr lang="en-US" smtClean="0"/>
              <a:t>15/02/2025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05DBD-EBFA-4735-93E0-6CDB054C5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985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033F0-9C6B-4586-A4B4-4A929001EA4D}" type="datetimeFigureOut">
              <a:rPr lang="en-US" smtClean="0"/>
              <a:t>15/02/2025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05DBD-EBFA-4735-93E0-6CDB054C5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960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033F0-9C6B-4586-A4B4-4A929001EA4D}" type="datetimeFigureOut">
              <a:rPr lang="en-US" smtClean="0"/>
              <a:t>15/02/2025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05DBD-EBFA-4735-93E0-6CDB054C5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179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033F0-9C6B-4586-A4B4-4A929001EA4D}" type="datetimeFigureOut">
              <a:rPr lang="en-US" smtClean="0"/>
              <a:t>15/02/2025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05DBD-EBFA-4735-93E0-6CDB054C5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959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033F0-9C6B-4586-A4B4-4A929001EA4D}" type="datetimeFigureOut">
              <a:rPr lang="en-US" smtClean="0"/>
              <a:t>15/02/2025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05DBD-EBFA-4735-93E0-6CDB054C5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570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033F0-9C6B-4586-A4B4-4A929001EA4D}" type="datetimeFigureOut">
              <a:rPr lang="en-US" smtClean="0"/>
              <a:t>15/02/2025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05DBD-EBFA-4735-93E0-6CDB054C5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487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E033F0-9C6B-4586-A4B4-4A929001EA4D}" type="datetimeFigureOut">
              <a:rPr lang="en-US" smtClean="0"/>
              <a:t>15/02/2025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305DBD-EBFA-4735-93E0-6CDB054C5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739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1.pn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Z5HLGlRqaBg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82eoL3zs_p8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/>
          <p:nvPr/>
        </p:nvSpPr>
        <p:spPr>
          <a:xfrm>
            <a:off x="4105730" y="491517"/>
            <a:ext cx="3896131" cy="646331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1800" b="1" dirty="0">
                <a:latin typeface="Times New Roman" panose="02020603050405020304" charset="0"/>
                <a:cs typeface="Times New Roman" panose="02020603050405020304" charset="0"/>
              </a:rPr>
              <a:t>UBND Quận Long Biên</a:t>
            </a:r>
          </a:p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1800" b="1" dirty="0">
                <a:latin typeface="Times New Roman" panose="02020603050405020304" charset="0"/>
                <a:cs typeface="Times New Roman" panose="02020603050405020304" charset="0"/>
              </a:rPr>
              <a:t>Trường Mầm non </a:t>
            </a:r>
            <a:r>
              <a:rPr lang="vi-VN" altLang="vi-VN" sz="1800" b="1" dirty="0" smtClean="0">
                <a:latin typeface="Times New Roman" panose="02020603050405020304" charset="0"/>
                <a:cs typeface="Times New Roman" panose="02020603050405020304" charset="0"/>
              </a:rPr>
              <a:t>Hoa Hướng Dương</a:t>
            </a:r>
            <a:endParaRPr lang="en-US" altLang="vi-VN" sz="1800" b="1" dirty="0"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34394" y="2805215"/>
            <a:ext cx="59574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Đề</a:t>
            </a:r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tài</a:t>
            </a:r>
            <a:r>
              <a:rPr lang="en-US" sz="4400" b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vi-VN" sz="4400" b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Trò </a:t>
            </a:r>
            <a:r>
              <a:rPr lang="en-US" sz="4400" b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chơi h - k</a:t>
            </a:r>
            <a:endParaRPr lang="en-US" sz="32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43833" y="3804324"/>
            <a:ext cx="4808863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Lứa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tuổi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Mẫu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giáo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Lớn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5 - 6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tuổi</a:t>
            </a:r>
            <a:endParaRPr lang="en-US" sz="24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Giáo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viên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Nguyễn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vi-VN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Thu Huyền</a:t>
            </a:r>
            <a:endParaRPr lang="en-US" sz="2400" dirty="0">
              <a:solidFill>
                <a:schemeClr val="accent5">
                  <a:lumMod val="5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54799" y="6013086"/>
            <a:ext cx="2116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Năm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học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202</a:t>
            </a:r>
            <a:r>
              <a:rPr lang="vi-VN" sz="1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4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- 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202</a:t>
            </a:r>
            <a:r>
              <a:rPr lang="vi-VN" sz="1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5</a:t>
            </a:r>
            <a:endParaRPr lang="en-US" sz="1600" dirty="0">
              <a:solidFill>
                <a:schemeClr val="tx2">
                  <a:lumMod val="5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01856" y="1682996"/>
            <a:ext cx="830387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Hoạt động </a:t>
            </a:r>
            <a:r>
              <a:rPr lang="en-US" sz="4800" b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Làm Quen Chữ Cái</a:t>
            </a:r>
            <a:endParaRPr lang="en-US" sz="48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54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TextBox 4"/>
          <p:cNvSpPr txBox="1">
            <a:spLocks noChangeArrowheads="1"/>
          </p:cNvSpPr>
          <p:nvPr/>
        </p:nvSpPr>
        <p:spPr bwMode="auto">
          <a:xfrm>
            <a:off x="3124200" y="0"/>
            <a:ext cx="67818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 sz="1300"/>
          </a:p>
        </p:txBody>
      </p:sp>
      <p:sp>
        <p:nvSpPr>
          <p:cNvPr id="6" name="Pentagon 5"/>
          <p:cNvSpPr/>
          <p:nvPr/>
        </p:nvSpPr>
        <p:spPr bwMode="auto">
          <a:xfrm>
            <a:off x="1828800" y="2"/>
            <a:ext cx="8458200" cy="646331"/>
          </a:xfrm>
          <a:prstGeom prst="homePlate">
            <a:avLst/>
          </a:prstGeom>
          <a:solidFill>
            <a:srgbClr val="CBC1DA"/>
          </a:solidFill>
          <a:ln w="76200" cap="flat" cmpd="sng" algn="ctr">
            <a:solidFill>
              <a:srgbClr val="735A94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perspectiveAbove"/>
            <a:lightRig rig="threePt" dir="t"/>
          </a:scene3d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smtClean="0">
                <a:solidFill>
                  <a:srgbClr val="735A94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b="1" smtClean="0">
                <a:solidFill>
                  <a:srgbClr val="735A94"/>
                </a:solidFill>
                <a:latin typeface="Times New Roman" pitchFamily="18" charset="0"/>
                <a:cs typeface="Times New Roman" pitchFamily="18" charset="0"/>
              </a:rPr>
              <a:t>Câu </a:t>
            </a:r>
            <a:r>
              <a:rPr lang="en-US" sz="3600" b="1">
                <a:solidFill>
                  <a:srgbClr val="735A94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600">
                <a:solidFill>
                  <a:srgbClr val="735A94"/>
                </a:solidFill>
                <a:latin typeface="Times New Roman" pitchFamily="18" charset="0"/>
                <a:cs typeface="Times New Roman" pitchFamily="18" charset="0"/>
              </a:rPr>
              <a:t>: Bé tìm từ có chứa chữ </a:t>
            </a:r>
            <a:r>
              <a:rPr lang="en-US" sz="3600" dirty="0">
                <a:solidFill>
                  <a:srgbClr val="735A94"/>
                </a:solidFill>
                <a:latin typeface="Times New Roman" pitchFamily="18" charset="0"/>
                <a:cs typeface="Times New Roman" pitchFamily="18" charset="0"/>
              </a:rPr>
              <a:t>“h</a:t>
            </a:r>
            <a:r>
              <a:rPr lang="en-US" sz="3600" dirty="0">
                <a:solidFill>
                  <a:srgbClr val="735A94"/>
                </a:solidFill>
                <a:latin typeface=".VnAvant"/>
              </a:rPr>
              <a:t>”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551709" y="939690"/>
            <a:ext cx="8201891" cy="1524000"/>
            <a:chOff x="1551709" y="939690"/>
            <a:chExt cx="8201891" cy="1524000"/>
          </a:xfrm>
        </p:grpSpPr>
        <p:pic>
          <p:nvPicPr>
            <p:cNvPr id="28" name="Picture 3" descr="C:\Users\ThuyHang\Desktop\dưa hau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953" b="94629" l="0" r="10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2937" y="939690"/>
              <a:ext cx="2344881" cy="1524000"/>
            </a:xfrm>
            <a:prstGeom prst="rect">
              <a:avLst/>
            </a:prstGeom>
            <a:noFill/>
          </p:spPr>
        </p:pic>
        <p:sp>
          <p:nvSpPr>
            <p:cNvPr id="2" name="Rounded Rectangle 1"/>
            <p:cNvSpPr/>
            <p:nvPr/>
          </p:nvSpPr>
          <p:spPr>
            <a:xfrm>
              <a:off x="1551709" y="939690"/>
              <a:ext cx="8201891" cy="1524000"/>
            </a:xfrm>
            <a:prstGeom prst="roundRect">
              <a:avLst/>
            </a:prstGeom>
            <a:noFill/>
            <a:ln w="38100">
              <a:solidFill>
                <a:srgbClr val="735A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405890" y="1286191"/>
              <a:ext cx="448872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smtClean="0">
                  <a:solidFill>
                    <a:srgbClr val="735A9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 Quả Dưa Hấu</a:t>
              </a:r>
              <a:endParaRPr lang="en-US" sz="4800" b="1">
                <a:solidFill>
                  <a:srgbClr val="735A94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65019" y="2768490"/>
            <a:ext cx="8229600" cy="1524000"/>
            <a:chOff x="665019" y="2768490"/>
            <a:chExt cx="8229600" cy="1524000"/>
          </a:xfrm>
        </p:grpSpPr>
        <p:pic>
          <p:nvPicPr>
            <p:cNvPr id="29" name="Picture 2" descr="C:\Users\ThuyHang\Desktop\6.jpe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10000" r="9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019" y="2849098"/>
              <a:ext cx="1984664" cy="1443392"/>
            </a:xfrm>
            <a:prstGeom prst="rect">
              <a:avLst/>
            </a:prstGeom>
            <a:noFill/>
          </p:spPr>
        </p:pic>
        <p:sp>
          <p:nvSpPr>
            <p:cNvPr id="34" name="Rounded Rectangle 33"/>
            <p:cNvSpPr/>
            <p:nvPr/>
          </p:nvSpPr>
          <p:spPr>
            <a:xfrm>
              <a:off x="692728" y="2768490"/>
              <a:ext cx="8201891" cy="1524000"/>
            </a:xfrm>
            <a:prstGeom prst="roundRect">
              <a:avLst/>
            </a:prstGeom>
            <a:noFill/>
            <a:ln w="38100">
              <a:solidFill>
                <a:srgbClr val="735A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124200" y="3114991"/>
              <a:ext cx="320472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smtClean="0">
                  <a:solidFill>
                    <a:srgbClr val="735A9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2. Quả Dứa</a:t>
              </a:r>
              <a:endParaRPr lang="en-US" sz="4800" b="1">
                <a:solidFill>
                  <a:srgbClr val="735A94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551709" y="4735836"/>
            <a:ext cx="8201891" cy="1582113"/>
            <a:chOff x="1551709" y="4735836"/>
            <a:chExt cx="8201891" cy="1582113"/>
          </a:xfrm>
        </p:grpSpPr>
        <p:sp>
          <p:nvSpPr>
            <p:cNvPr id="33" name="Rounded Rectangle 32"/>
            <p:cNvSpPr/>
            <p:nvPr/>
          </p:nvSpPr>
          <p:spPr>
            <a:xfrm>
              <a:off x="1551709" y="4735836"/>
              <a:ext cx="8201891" cy="1524000"/>
            </a:xfrm>
            <a:prstGeom prst="roundRect">
              <a:avLst/>
            </a:prstGeom>
            <a:noFill/>
            <a:ln w="38100">
              <a:solidFill>
                <a:srgbClr val="735A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405889" y="5082337"/>
              <a:ext cx="331533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smtClean="0">
                  <a:solidFill>
                    <a:srgbClr val="735A9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3. Quả Xoài</a:t>
              </a:r>
              <a:endParaRPr lang="en-US" sz="4800" b="1">
                <a:solidFill>
                  <a:srgbClr val="735A94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26" name="Picture 2" descr="XOÀI XUẤT KHẨU | HOA QUẢ XUẤT KHẨU |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4297" b="96289" l="1563" r="9687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4320" y="4735836"/>
              <a:ext cx="1866516" cy="15821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99202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4"/>
          <p:cNvSpPr txBox="1">
            <a:spLocks noChangeArrowheads="1"/>
          </p:cNvSpPr>
          <p:nvPr/>
        </p:nvSpPr>
        <p:spPr bwMode="auto">
          <a:xfrm>
            <a:off x="3124200" y="0"/>
            <a:ext cx="67818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 sz="1300"/>
          </a:p>
        </p:txBody>
      </p:sp>
      <p:sp>
        <p:nvSpPr>
          <p:cNvPr id="6" name="Pentagon 5"/>
          <p:cNvSpPr/>
          <p:nvPr/>
        </p:nvSpPr>
        <p:spPr bwMode="auto">
          <a:xfrm>
            <a:off x="1828800" y="228601"/>
            <a:ext cx="8458200" cy="646331"/>
          </a:xfrm>
          <a:prstGeom prst="homePlate">
            <a:avLst/>
          </a:prstGeom>
          <a:solidFill>
            <a:srgbClr val="CBC1DA"/>
          </a:solidFill>
          <a:ln w="76200" cap="flat" cmpd="sng" algn="ctr">
            <a:solidFill>
              <a:srgbClr val="735A94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perspectiveAbove"/>
            <a:lightRig rig="threePt" dir="t"/>
          </a:scene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>
                <a:solidFill>
                  <a:srgbClr val="735A94"/>
                </a:solidFill>
                <a:latin typeface="Times New Roman" pitchFamily="18" charset="0"/>
                <a:cs typeface="Times New Roman" pitchFamily="18" charset="0"/>
              </a:rPr>
              <a:t>Câu 5: </a:t>
            </a:r>
            <a:r>
              <a:rPr lang="en-US" sz="3200" b="1" dirty="0" err="1">
                <a:solidFill>
                  <a:srgbClr val="735A94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solidFill>
                  <a:srgbClr val="735A9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solidFill>
                  <a:srgbClr val="735A94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>
                <a:solidFill>
                  <a:srgbClr val="735A94"/>
                </a:solidFill>
                <a:latin typeface="Times New Roman" pitchFamily="18" charset="0"/>
                <a:cs typeface="Times New Roman" pitchFamily="18" charset="0"/>
              </a:rPr>
              <a:t> đây có </a:t>
            </a:r>
            <a:r>
              <a:rPr lang="en-US" sz="3200" b="1" dirty="0" err="1">
                <a:solidFill>
                  <a:srgbClr val="735A94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3200" b="1" dirty="0">
                <a:solidFill>
                  <a:srgbClr val="735A9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35A94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200" b="1" dirty="0">
                <a:solidFill>
                  <a:srgbClr val="735A9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35A94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b="1" dirty="0">
                <a:solidFill>
                  <a:srgbClr val="735A9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735A94"/>
                </a:solidFill>
                <a:latin typeface="Times New Roman" pitchFamily="18" charset="0"/>
                <a:cs typeface="Times New Roman" pitchFamily="18" charset="0"/>
              </a:rPr>
              <a:t>“k</a:t>
            </a:r>
            <a:r>
              <a:rPr lang="en-US" sz="3600" b="1" dirty="0">
                <a:solidFill>
                  <a:srgbClr val="735A94"/>
                </a:solidFill>
                <a:latin typeface=".VnAvant" pitchFamily="34" charset="0"/>
                <a:cs typeface="Times New Roman" pitchFamily="18" charset="0"/>
              </a:rPr>
              <a:t>”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91490" y="4767306"/>
            <a:ext cx="4114800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1500" b="1" dirty="0">
                <a:solidFill>
                  <a:srgbClr val="735A94"/>
                </a:solidFill>
                <a:latin typeface=".VnAvant" pitchFamily="34" charset="0"/>
              </a:rPr>
              <a:t>Kiwi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33400" y="1904018"/>
            <a:ext cx="5181600" cy="3056378"/>
            <a:chOff x="533400" y="1904018"/>
            <a:chExt cx="5181600" cy="3056378"/>
          </a:xfrm>
        </p:grpSpPr>
        <p:pic>
          <p:nvPicPr>
            <p:cNvPr id="32" name="Picture 3" descr="C:\Users\ThuyHang\Desktop\hinh-anh-qua-kiwi-1515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357" b="96084" l="10000" r="9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1904018"/>
              <a:ext cx="5181600" cy="2971799"/>
            </a:xfrm>
            <a:prstGeom prst="rect">
              <a:avLst/>
            </a:prstGeom>
            <a:noFill/>
          </p:spPr>
        </p:pic>
        <p:sp>
          <p:nvSpPr>
            <p:cNvPr id="2" name="Rounded Rectangle 1"/>
            <p:cNvSpPr/>
            <p:nvPr/>
          </p:nvSpPr>
          <p:spPr>
            <a:xfrm>
              <a:off x="900544" y="2023612"/>
              <a:ext cx="4696691" cy="2936784"/>
            </a:xfrm>
            <a:prstGeom prst="roundRect">
              <a:avLst/>
            </a:prstGeom>
            <a:noFill/>
            <a:ln w="38100">
              <a:solidFill>
                <a:srgbClr val="735A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ounded Rectangle 2"/>
          <p:cNvSpPr/>
          <p:nvPr/>
        </p:nvSpPr>
        <p:spPr>
          <a:xfrm>
            <a:off x="7051964" y="1589431"/>
            <a:ext cx="3685309" cy="945951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Có 1 chữ k</a:t>
            </a:r>
            <a:endParaRPr lang="en-US" sz="4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7051964" y="4487421"/>
            <a:ext cx="3685309" cy="94595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Có 3 chữ k</a:t>
            </a:r>
            <a:endParaRPr lang="en-US" sz="4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7051964" y="3057823"/>
            <a:ext cx="3685309" cy="94595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Có 2 chữ k</a:t>
            </a:r>
            <a:endParaRPr lang="en-US" sz="4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884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44444E-6 L 2.70833E-6 0.2125 " pathEditMode="relative" rAng="0" ptsTypes="AA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 animBg="1"/>
      <p:bldP spid="3" grpId="1" animBg="1"/>
      <p:bldP spid="3" grpId="2" animBg="1"/>
      <p:bldP spid="30" grpId="0" animBg="1"/>
      <p:bldP spid="30" grpId="1" animBg="1"/>
      <p:bldP spid="31" grpId="0" animBg="1"/>
      <p:bldP spid="31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4"/>
          <p:cNvSpPr txBox="1">
            <a:spLocks noChangeArrowheads="1"/>
          </p:cNvSpPr>
          <p:nvPr/>
        </p:nvSpPr>
        <p:spPr bwMode="auto">
          <a:xfrm>
            <a:off x="3124200" y="0"/>
            <a:ext cx="67818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 sz="1300"/>
          </a:p>
        </p:txBody>
      </p:sp>
      <p:sp>
        <p:nvSpPr>
          <p:cNvPr id="6" name="Pentagon 5"/>
          <p:cNvSpPr/>
          <p:nvPr/>
        </p:nvSpPr>
        <p:spPr bwMode="auto">
          <a:xfrm>
            <a:off x="1524000" y="2"/>
            <a:ext cx="9144000" cy="646331"/>
          </a:xfrm>
          <a:prstGeom prst="homePlate">
            <a:avLst/>
          </a:prstGeom>
          <a:solidFill>
            <a:srgbClr val="CBC1DA"/>
          </a:solidFill>
          <a:ln w="76200" cap="flat" cmpd="sng" algn="ctr">
            <a:solidFill>
              <a:srgbClr val="735A94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perspectiveAbove"/>
            <a:lightRig rig="threePt" dir="t"/>
          </a:scene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000" b="1">
                <a:solidFill>
                  <a:srgbClr val="735A94"/>
                </a:solidFill>
                <a:latin typeface="Times New Roman" pitchFamily="18" charset="0"/>
                <a:cs typeface="Times New Roman" pitchFamily="18" charset="0"/>
              </a:rPr>
              <a:t>Câu </a:t>
            </a:r>
            <a:r>
              <a:rPr lang="en-US" sz="3000" b="1" smtClean="0">
                <a:solidFill>
                  <a:srgbClr val="735A94"/>
                </a:solidFill>
                <a:latin typeface="Times New Roman" pitchFamily="18" charset="0"/>
                <a:cs typeface="Times New Roman" pitchFamily="18" charset="0"/>
              </a:rPr>
              <a:t>6: Những </a:t>
            </a:r>
            <a:r>
              <a:rPr lang="en-US" sz="3000" b="1" dirty="0" err="1">
                <a:solidFill>
                  <a:srgbClr val="735A94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000" b="1" dirty="0">
                <a:solidFill>
                  <a:srgbClr val="735A9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err="1">
                <a:solidFill>
                  <a:srgbClr val="735A94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000" b="1">
                <a:solidFill>
                  <a:srgbClr val="735A94"/>
                </a:solidFill>
                <a:latin typeface="Times New Roman" pitchFamily="18" charset="0"/>
                <a:cs typeface="Times New Roman" pitchFamily="18" charset="0"/>
              </a:rPr>
              <a:t> đây có </a:t>
            </a:r>
            <a:r>
              <a:rPr lang="en-US" sz="3000" b="1" dirty="0" err="1">
                <a:solidFill>
                  <a:srgbClr val="735A94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3000" b="1" dirty="0">
                <a:solidFill>
                  <a:srgbClr val="735A9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735A94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000" b="1" dirty="0">
                <a:solidFill>
                  <a:srgbClr val="735A9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735A94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000" b="1" dirty="0">
                <a:solidFill>
                  <a:srgbClr val="735A94"/>
                </a:solidFill>
                <a:latin typeface="Times New Roman" pitchFamily="18" charset="0"/>
                <a:cs typeface="Times New Roman" pitchFamily="18" charset="0"/>
              </a:rPr>
              <a:t> “h</a:t>
            </a:r>
            <a:r>
              <a:rPr lang="en-US" sz="3600" b="1" dirty="0">
                <a:solidFill>
                  <a:srgbClr val="735A94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pic>
        <p:nvPicPr>
          <p:cNvPr id="2056" name="Picture 8" descr="Ý nghĩa hoa hồng theo từng màu sắ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627" y="1405803"/>
            <a:ext cx="5088080" cy="31800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911627" y="4849091"/>
            <a:ext cx="5410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735A94"/>
                </a:solidFill>
              </a:rPr>
              <a:t> </a:t>
            </a:r>
            <a:r>
              <a:rPr lang="en-US" sz="8000" b="1" dirty="0" err="1">
                <a:solidFill>
                  <a:srgbClr val="735A94"/>
                </a:solidFill>
                <a:latin typeface=".VnAvant"/>
              </a:rPr>
              <a:t>hoa</a:t>
            </a:r>
            <a:r>
              <a:rPr lang="en-US" sz="8000" b="1" dirty="0">
                <a:solidFill>
                  <a:srgbClr val="735A94"/>
                </a:solidFill>
                <a:latin typeface=".VnAvant"/>
              </a:rPr>
              <a:t> </a:t>
            </a:r>
            <a:r>
              <a:rPr lang="en-US" sz="8000" b="1" dirty="0" err="1">
                <a:solidFill>
                  <a:srgbClr val="735A94"/>
                </a:solidFill>
                <a:latin typeface=".VnAvant"/>
              </a:rPr>
              <a:t>hồng</a:t>
            </a:r>
            <a:endParaRPr lang="en-US" sz="8000" b="1" dirty="0">
              <a:solidFill>
                <a:srgbClr val="735A94"/>
              </a:solidFill>
              <a:latin typeface=".VnAvant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7204364" y="1159940"/>
            <a:ext cx="3685309" cy="94595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Có 3 chữ h</a:t>
            </a:r>
            <a:endParaRPr lang="en-US" sz="4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7204363" y="4134474"/>
            <a:ext cx="3685309" cy="94595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Có 2 chữ h</a:t>
            </a:r>
            <a:endParaRPr lang="en-US" sz="4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7204363" y="2619498"/>
            <a:ext cx="3685309" cy="94595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Có 1 chữ h</a:t>
            </a:r>
            <a:endParaRPr lang="en-US" sz="4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196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7.40741E-7 L 2.70833E-6 -0.2213 " pathEditMode="relative" rAng="0" ptsTypes="AA">
                                      <p:cBhvr>
                                        <p:cTn id="4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1000" fill="hold"/>
                                        <p:tgtEl>
                                          <p:spTgt spid="4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0" grpId="0" animBg="1"/>
      <p:bldP spid="40" grpId="1" animBg="1"/>
      <p:bldP spid="41" grpId="0" animBg="1"/>
      <p:bldP spid="41" grpId="1" animBg="1"/>
      <p:bldP spid="41" grpId="2" animBg="1"/>
      <p:bldP spid="42" grpId="0" animBg="1"/>
      <p:bldP spid="42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201448" y="1360854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dirty="0" smtClean="0"/>
              <a:t>Trò chơi 3: Đội nào </a:t>
            </a:r>
            <a:r>
              <a:rPr lang="vi-VN" dirty="0" smtClean="0">
                <a:hlinkClick r:id="rId2"/>
              </a:rPr>
              <a:t>nhanh nhất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3563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24554" y="1514008"/>
            <a:ext cx="571148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400" dirty="0">
                <a:latin typeface="+mj-lt"/>
              </a:rPr>
              <a:t>Trò chơi 3</a:t>
            </a:r>
            <a:r>
              <a:rPr lang="vi-VN" sz="4400" dirty="0" smtClean="0">
                <a:latin typeface="+mj-lt"/>
              </a:rPr>
              <a:t>: Bé khéo tay</a:t>
            </a:r>
            <a:endParaRPr lang="en-US" sz="4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73215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oa lá mùa xuân (Tập hát theo bài hát mẫu SGK lớp 2 NXBGD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486400" y="2667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774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9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28957" y="1098927"/>
            <a:ext cx="1111436" cy="45089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28700" b="1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H</a:t>
            </a:r>
            <a:endParaRPr lang="en-US" sz="28700" b="1" cap="none" spc="0" dirty="0">
              <a:ln w="0"/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" panose="020B7200000000000000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29441" y="1098927"/>
            <a:ext cx="1111436" cy="45089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287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h</a:t>
            </a:r>
            <a:endParaRPr lang="en-US" sz="287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" panose="020B7200000000000000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4800" y="1863913"/>
            <a:ext cx="2143125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61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58016" y="1098926"/>
            <a:ext cx="1111436" cy="45089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287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k</a:t>
            </a:r>
            <a:endParaRPr lang="en-US" sz="287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" panose="020B7200000000000000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28957" y="1098927"/>
            <a:ext cx="1111436" cy="45089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287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K</a:t>
            </a:r>
            <a:endParaRPr lang="en-US" sz="28700" b="1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" panose="020B7200000000000000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30266" r="29534" b="7250"/>
          <a:stretch/>
        </p:blipFill>
        <p:spPr>
          <a:xfrm>
            <a:off x="7715249" y="1738312"/>
            <a:ext cx="2430571" cy="2990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795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3924" y="1532744"/>
            <a:ext cx="10515600" cy="1325563"/>
          </a:xfrm>
        </p:spPr>
        <p:txBody>
          <a:bodyPr/>
          <a:lstStyle/>
          <a:p>
            <a:r>
              <a:rPr lang="vi-VN" dirty="0" smtClean="0"/>
              <a:t>Trò chơi 1: Xúc xắc </a:t>
            </a:r>
            <a:r>
              <a:rPr lang="vi-VN" dirty="0" smtClean="0">
                <a:hlinkClick r:id="rId2"/>
              </a:rPr>
              <a:t>kỳ diệu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4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1448" y="1360854"/>
            <a:ext cx="10515600" cy="1325563"/>
          </a:xfrm>
        </p:spPr>
        <p:txBody>
          <a:bodyPr/>
          <a:lstStyle/>
          <a:p>
            <a:r>
              <a:rPr lang="vi-VN" dirty="0" smtClean="0"/>
              <a:t>Trò chơi 2: Bù chữ còn thiếu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74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4"/>
          <p:cNvSpPr txBox="1">
            <a:spLocks noChangeArrowheads="1"/>
          </p:cNvSpPr>
          <p:nvPr/>
        </p:nvSpPr>
        <p:spPr bwMode="auto">
          <a:xfrm>
            <a:off x="3124200" y="0"/>
            <a:ext cx="67818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 sz="1300"/>
          </a:p>
        </p:txBody>
      </p:sp>
      <p:sp>
        <p:nvSpPr>
          <p:cNvPr id="6" name="Pentagon 5"/>
          <p:cNvSpPr/>
          <p:nvPr/>
        </p:nvSpPr>
        <p:spPr bwMode="auto">
          <a:xfrm>
            <a:off x="1905000" y="203885"/>
            <a:ext cx="6553200" cy="646331"/>
          </a:xfrm>
          <a:prstGeom prst="homePlate">
            <a:avLst/>
          </a:prstGeom>
          <a:solidFill>
            <a:srgbClr val="CBC1DA"/>
          </a:solidFill>
          <a:ln w="762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perspectiveAbove"/>
            <a:lightRig rig="threePt" dir="t"/>
          </a:scene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>
                <a:solidFill>
                  <a:srgbClr val="735A94"/>
                </a:solidFill>
                <a:latin typeface="Times New Roman" pitchFamily="18" charset="0"/>
                <a:cs typeface="Times New Roman" pitchFamily="18" charset="0"/>
              </a:rPr>
              <a:t>Câu 1: </a:t>
            </a:r>
            <a:r>
              <a:rPr lang="en-US" sz="3600">
                <a:solidFill>
                  <a:srgbClr val="735A94"/>
                </a:solidFill>
                <a:latin typeface="Times New Roman" pitchFamily="18" charset="0"/>
                <a:cs typeface="Times New Roman" pitchFamily="18" charset="0"/>
              </a:rPr>
              <a:t>Bù chữ còn thiếu</a:t>
            </a:r>
            <a:endParaRPr lang="en-US" sz="3600" dirty="0">
              <a:solidFill>
                <a:srgbClr val="735A9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 descr="tải xuống (6).jp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5333" l="1875" r="98125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819400" y="1174750"/>
            <a:ext cx="5029200" cy="292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2819400" y="4191000"/>
            <a:ext cx="52578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7200" b="1" dirty="0" err="1">
                <a:latin typeface=".VnAvant" pitchFamily="34" charset="0"/>
              </a:rPr>
              <a:t>quả</a:t>
            </a:r>
            <a:r>
              <a:rPr lang="en-US" sz="7200" b="1" dirty="0">
                <a:latin typeface=".VnAvant" pitchFamily="34" charset="0"/>
              </a:rPr>
              <a:t> </a:t>
            </a:r>
            <a:r>
              <a:rPr lang="en-US" sz="7200" b="1" dirty="0" err="1">
                <a:latin typeface=".VnAvant" pitchFamily="34" charset="0"/>
              </a:rPr>
              <a:t>khế</a:t>
            </a:r>
            <a:endParaRPr lang="en-US" sz="7200" b="1" dirty="0"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95600" y="5257801"/>
            <a:ext cx="457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7200" b="1" dirty="0" err="1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.VnAvant" pitchFamily="34" charset="0"/>
              </a:rPr>
              <a:t>quả</a:t>
            </a:r>
            <a:r>
              <a:rPr lang="en-US" sz="72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.VnAvant" pitchFamily="34" charset="0"/>
              </a:rPr>
              <a:t> ..</a:t>
            </a:r>
            <a:r>
              <a:rPr lang="en-US" sz="7200" b="1" dirty="0" err="1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.VnAvant" pitchFamily="34" charset="0"/>
              </a:rPr>
              <a:t>hế</a:t>
            </a:r>
            <a:endParaRPr lang="en-US" sz="7200" b="1" dirty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029700" y="857072"/>
            <a:ext cx="12192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800" dirty="0">
                <a:solidFill>
                  <a:srgbClr val="735A94"/>
                </a:solidFill>
                <a:latin typeface=".VnArial" pitchFamily="34" charset="0"/>
                <a:cs typeface="Times New Roman" pitchFamily="18" charset="0"/>
              </a:rPr>
              <a:t>    </a:t>
            </a:r>
            <a:r>
              <a:rPr lang="en-US" sz="7200" b="1" dirty="0">
                <a:solidFill>
                  <a:srgbClr val="735A94"/>
                </a:solidFill>
                <a:latin typeface=".VnAvant" pitchFamily="34" charset="0"/>
                <a:cs typeface="Times New Roman" pitchFamily="18" charset="0"/>
              </a:rPr>
              <a:t>l</a:t>
            </a:r>
            <a:endParaRPr lang="en-US" sz="8000" b="1" dirty="0">
              <a:solidFill>
                <a:srgbClr val="735A94"/>
              </a:solidFill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991600" y="2057401"/>
            <a:ext cx="1295400" cy="1323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8000" dirty="0">
                <a:solidFill>
                  <a:srgbClr val="735A94"/>
                </a:solidFill>
                <a:latin typeface=".VnArial" pitchFamily="34" charset="0"/>
              </a:rPr>
              <a:t>  </a:t>
            </a:r>
            <a:r>
              <a:rPr lang="en-US" sz="7200" b="1" dirty="0">
                <a:solidFill>
                  <a:srgbClr val="735A94"/>
                </a:solidFill>
                <a:latin typeface=".VnAvant" pitchFamily="34" charset="0"/>
              </a:rPr>
              <a:t>k</a:t>
            </a:r>
            <a:endParaRPr lang="en-US" sz="8000" b="1" dirty="0">
              <a:solidFill>
                <a:srgbClr val="735A94"/>
              </a:solidFill>
              <a:latin typeface=".VnAvant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991600" y="3400426"/>
            <a:ext cx="1295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5400" dirty="0">
                <a:solidFill>
                  <a:srgbClr val="735A94"/>
                </a:solidFill>
                <a:latin typeface=".VnArial" pitchFamily="34" charset="0"/>
              </a:rPr>
              <a:t>   </a:t>
            </a:r>
            <a:r>
              <a:rPr lang="en-US" sz="7200" b="1" dirty="0">
                <a:solidFill>
                  <a:srgbClr val="735A94"/>
                </a:solidFill>
                <a:latin typeface=".VnAvant" pitchFamily="34" charset="0"/>
              </a:rPr>
              <a:t>t</a:t>
            </a:r>
            <a:endParaRPr lang="en-US" sz="8000" b="1" dirty="0">
              <a:solidFill>
                <a:srgbClr val="735A94"/>
              </a:solidFill>
              <a:latin typeface=".VnAvant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172200" y="6858000"/>
            <a:ext cx="381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̒</a:t>
            </a:r>
          </a:p>
        </p:txBody>
      </p:sp>
      <p:sp>
        <p:nvSpPr>
          <p:cNvPr id="33" name="Rectangle 32"/>
          <p:cNvSpPr/>
          <p:nvPr/>
        </p:nvSpPr>
        <p:spPr>
          <a:xfrm>
            <a:off x="8686800" y="1219200"/>
            <a:ext cx="762000" cy="533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.VnAvant" pitchFamily="34" charset="0"/>
              </a:rPr>
              <a:t>1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.VnArial" pitchFamily="34" charset="0"/>
              </a:rPr>
              <a:t>.</a:t>
            </a:r>
          </a:p>
        </p:txBody>
      </p:sp>
      <p:sp>
        <p:nvSpPr>
          <p:cNvPr id="34" name="Rectangle 33"/>
          <p:cNvSpPr/>
          <p:nvPr/>
        </p:nvSpPr>
        <p:spPr>
          <a:xfrm>
            <a:off x="8686800" y="2514600"/>
            <a:ext cx="762000" cy="533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.VnAvant" pitchFamily="34" charset="0"/>
              </a:rPr>
              <a:t>2</a:t>
            </a:r>
            <a:r>
              <a:rPr lang="en-US" sz="5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  <p:sp>
        <p:nvSpPr>
          <p:cNvPr id="36" name="Rectangle 35"/>
          <p:cNvSpPr/>
          <p:nvPr/>
        </p:nvSpPr>
        <p:spPr>
          <a:xfrm>
            <a:off x="8686800" y="3733800"/>
            <a:ext cx="685800" cy="60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.VnAvant" pitchFamily="34" charset="0"/>
              </a:rPr>
              <a:t>3</a:t>
            </a:r>
            <a:r>
              <a:rPr lang="en-US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2672862" y="1219200"/>
            <a:ext cx="5106572" cy="2971800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054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22222E-6 L -0.3974 0.44583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70" y="2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4" grpId="1"/>
      <p:bldP spid="15" grpId="1"/>
      <p:bldP spid="15" grpId="2"/>
      <p:bldP spid="16" grpId="0"/>
      <p:bldP spid="16" grpId="1"/>
      <p:bldP spid="33" grpId="0" animBg="1"/>
      <p:bldP spid="34" grpId="0" animBg="1"/>
      <p:bldP spid="36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4"/>
          <p:cNvSpPr txBox="1">
            <a:spLocks noChangeArrowheads="1"/>
          </p:cNvSpPr>
          <p:nvPr/>
        </p:nvSpPr>
        <p:spPr bwMode="auto">
          <a:xfrm>
            <a:off x="3124200" y="0"/>
            <a:ext cx="67818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 sz="1300"/>
          </a:p>
        </p:txBody>
      </p:sp>
      <p:sp>
        <p:nvSpPr>
          <p:cNvPr id="12" name="TextBox 11"/>
          <p:cNvSpPr txBox="1"/>
          <p:nvPr/>
        </p:nvSpPr>
        <p:spPr>
          <a:xfrm>
            <a:off x="2133600" y="3733801"/>
            <a:ext cx="44196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7200" b="1" dirty="0" err="1">
                <a:latin typeface=".VnAvant" pitchFamily="34" charset="0"/>
                <a:cs typeface="Times New Roman" pitchFamily="18" charset="0"/>
              </a:rPr>
              <a:t>hoa</a:t>
            </a:r>
            <a:r>
              <a:rPr lang="en-US" sz="7200" b="1" dirty="0">
                <a:latin typeface=".VnAvant" pitchFamily="34" charset="0"/>
                <a:cs typeface="Times New Roman" pitchFamily="18" charset="0"/>
              </a:rPr>
              <a:t>  </a:t>
            </a:r>
            <a:r>
              <a:rPr lang="en-US" sz="7200" b="1" dirty="0" err="1">
                <a:latin typeface=".VnAvant" pitchFamily="34" charset="0"/>
                <a:cs typeface="Times New Roman" pitchFamily="18" charset="0"/>
              </a:rPr>
              <a:t>sen</a:t>
            </a:r>
            <a:endParaRPr lang="en-US" sz="7200" b="1" dirty="0"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81200" y="5257801"/>
            <a:ext cx="4191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72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.VnAvant" pitchFamily="34" charset="0"/>
                <a:cs typeface="Times New Roman" pitchFamily="18" charset="0"/>
              </a:rPr>
              <a:t> ..</a:t>
            </a:r>
            <a:r>
              <a:rPr lang="en-US" sz="7200" b="1" dirty="0" err="1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.VnAvant" pitchFamily="34" charset="0"/>
                <a:cs typeface="Times New Roman" pitchFamily="18" charset="0"/>
              </a:rPr>
              <a:t>oa</a:t>
            </a:r>
            <a:r>
              <a:rPr lang="en-US" sz="72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.VnAvant" pitchFamily="34" charset="0"/>
                <a:cs typeface="Times New Roman" pitchFamily="18" charset="0"/>
              </a:rPr>
              <a:t>  </a:t>
            </a:r>
            <a:r>
              <a:rPr lang="en-US" sz="7200" b="1" dirty="0" err="1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.VnAvant" pitchFamily="34" charset="0"/>
                <a:cs typeface="Times New Roman" pitchFamily="18" charset="0"/>
              </a:rPr>
              <a:t>sen</a:t>
            </a:r>
            <a:endParaRPr lang="en-US" sz="7200" b="1" dirty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067800" y="762001"/>
            <a:ext cx="76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7200" b="1" dirty="0">
                <a:solidFill>
                  <a:srgbClr val="735A94"/>
                </a:solidFill>
                <a:latin typeface=".VnAvant" pitchFamily="34" charset="0"/>
                <a:cs typeface="Times New Roman" pitchFamily="18" charset="0"/>
              </a:rPr>
              <a:t>b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067801" y="2057401"/>
            <a:ext cx="74892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7200" b="1" dirty="0">
                <a:solidFill>
                  <a:srgbClr val="735A94"/>
                </a:solidFill>
                <a:latin typeface=".VnAvant" pitchFamily="34" charset="0"/>
              </a:rPr>
              <a:t>h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120189" y="3505201"/>
            <a:ext cx="6976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7200" b="1" dirty="0">
                <a:solidFill>
                  <a:srgbClr val="735A94"/>
                </a:solidFill>
                <a:latin typeface=".VnAvant" pitchFamily="34" charset="0"/>
              </a:rPr>
              <a:t>d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400800" y="4919752"/>
            <a:ext cx="381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̒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019800" y="5181600"/>
            <a:ext cx="4572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8229600" y="1219200"/>
            <a:ext cx="609600" cy="45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1</a:t>
            </a:r>
            <a:r>
              <a:rPr lang="en-US" sz="4400" dirty="0"/>
              <a:t>.</a:t>
            </a:r>
          </a:p>
        </p:txBody>
      </p:sp>
      <p:sp>
        <p:nvSpPr>
          <p:cNvPr id="37" name="Rectangle 36"/>
          <p:cNvSpPr/>
          <p:nvPr/>
        </p:nvSpPr>
        <p:spPr>
          <a:xfrm>
            <a:off x="8305800" y="2590800"/>
            <a:ext cx="685800" cy="45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2.</a:t>
            </a:r>
          </a:p>
        </p:txBody>
      </p:sp>
      <p:sp>
        <p:nvSpPr>
          <p:cNvPr id="38" name="Rectangle 37"/>
          <p:cNvSpPr/>
          <p:nvPr/>
        </p:nvSpPr>
        <p:spPr>
          <a:xfrm>
            <a:off x="8305800" y="3962400"/>
            <a:ext cx="685800" cy="45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3</a:t>
            </a:r>
            <a:r>
              <a:rPr lang="en-US" sz="4400" dirty="0"/>
              <a:t>.</a:t>
            </a:r>
          </a:p>
        </p:txBody>
      </p:sp>
      <p:pic>
        <p:nvPicPr>
          <p:cNvPr id="39" name="Picture 38" descr="images (3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1905000" y="1143000"/>
            <a:ext cx="4267200" cy="2362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4" name="Pentagon 33"/>
          <p:cNvSpPr/>
          <p:nvPr/>
        </p:nvSpPr>
        <p:spPr bwMode="auto">
          <a:xfrm>
            <a:off x="1905000" y="203885"/>
            <a:ext cx="6553200" cy="646331"/>
          </a:xfrm>
          <a:prstGeom prst="homePlate">
            <a:avLst/>
          </a:prstGeom>
          <a:solidFill>
            <a:srgbClr val="CBC1DA"/>
          </a:solidFill>
          <a:ln w="762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perspectiveAbove"/>
            <a:lightRig rig="threePt" dir="t"/>
          </a:scene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>
                <a:solidFill>
                  <a:srgbClr val="735A94"/>
                </a:solidFill>
                <a:latin typeface="Times New Roman" pitchFamily="18" charset="0"/>
                <a:cs typeface="Times New Roman" pitchFamily="18" charset="0"/>
              </a:rPr>
              <a:t>Câu </a:t>
            </a:r>
            <a:r>
              <a:rPr lang="en-US" sz="3600" b="1" smtClean="0">
                <a:solidFill>
                  <a:srgbClr val="735A94"/>
                </a:solidFill>
                <a:latin typeface="Times New Roman" pitchFamily="18" charset="0"/>
                <a:cs typeface="Times New Roman" pitchFamily="18" charset="0"/>
              </a:rPr>
              <a:t>2: </a:t>
            </a:r>
            <a:r>
              <a:rPr lang="en-US" sz="3600">
                <a:solidFill>
                  <a:srgbClr val="735A94"/>
                </a:solidFill>
                <a:latin typeface="Times New Roman" pitchFamily="18" charset="0"/>
                <a:cs typeface="Times New Roman" pitchFamily="18" charset="0"/>
              </a:rPr>
              <a:t>Bù chữ còn thiếu</a:t>
            </a:r>
            <a:endParaRPr lang="en-US" sz="3600" dirty="0">
              <a:solidFill>
                <a:srgbClr val="735A94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586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5.55112E-17 L -0.56537 0.4588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268" y="2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4" grpId="1"/>
      <p:bldP spid="15" grpId="1"/>
      <p:bldP spid="15" grpId="2"/>
      <p:bldP spid="16" grpId="0"/>
      <p:bldP spid="16" grpId="1"/>
      <p:bldP spid="33" grpId="0" animBg="1"/>
      <p:bldP spid="37" grpId="0" animBg="1"/>
      <p:bldP spid="3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4"/>
          <p:cNvSpPr txBox="1">
            <a:spLocks noChangeArrowheads="1"/>
          </p:cNvSpPr>
          <p:nvPr/>
        </p:nvSpPr>
        <p:spPr bwMode="auto">
          <a:xfrm>
            <a:off x="3124200" y="0"/>
            <a:ext cx="67818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 sz="1300"/>
          </a:p>
        </p:txBody>
      </p:sp>
      <p:sp>
        <p:nvSpPr>
          <p:cNvPr id="12" name="TextBox 11"/>
          <p:cNvSpPr txBox="1"/>
          <p:nvPr/>
        </p:nvSpPr>
        <p:spPr>
          <a:xfrm>
            <a:off x="1981200" y="4267201"/>
            <a:ext cx="44958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7200" b="1" dirty="0">
                <a:latin typeface=".VnTime" pitchFamily="34" charset="0"/>
              </a:rPr>
              <a:t> </a:t>
            </a:r>
            <a:r>
              <a:rPr lang="en-US" sz="7200" b="1" err="1">
                <a:latin typeface=".VnAvant"/>
              </a:rPr>
              <a:t>Hoa</a:t>
            </a:r>
            <a:r>
              <a:rPr lang="en-US" sz="7200" b="1">
                <a:latin typeface=".VnAvant"/>
              </a:rPr>
              <a:t> cóc </a:t>
            </a:r>
            <a:endParaRPr lang="en-US" sz="7200" b="1" dirty="0">
              <a:latin typeface=".VnAvan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09800" y="5486401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72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72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.VnAvant"/>
              </a:rPr>
              <a:t>..</a:t>
            </a:r>
            <a:r>
              <a:rPr lang="en-US" sz="7200" b="1" err="1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.VnAvant"/>
              </a:rPr>
              <a:t>oa</a:t>
            </a:r>
            <a:r>
              <a:rPr lang="en-US" sz="7200" b="1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.VnAvant"/>
              </a:rPr>
              <a:t> cóc </a:t>
            </a:r>
            <a:endParaRPr lang="en-US" sz="7200" b="1" dirty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latin typeface=".VnAvan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44000" y="914401"/>
            <a:ext cx="10668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8000" b="1" dirty="0">
                <a:solidFill>
                  <a:srgbClr val="735A94"/>
                </a:solidFill>
                <a:latin typeface=".VnAvant"/>
              </a:rPr>
              <a:t>H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144000" y="2362201"/>
            <a:ext cx="43152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8000" b="1" dirty="0">
                <a:solidFill>
                  <a:srgbClr val="735A94"/>
                </a:solidFill>
                <a:latin typeface=".VnAvant"/>
              </a:rPr>
              <a:t>l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120189" y="3552826"/>
            <a:ext cx="77938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8000" b="1" dirty="0">
                <a:solidFill>
                  <a:srgbClr val="735A94"/>
                </a:solidFill>
                <a:latin typeface=".VnAvant"/>
              </a:rPr>
              <a:t>k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562600" y="990600"/>
            <a:ext cx="15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6019800" y="9906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8686800" y="1295401"/>
            <a:ext cx="38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latin typeface=".VnAvant"/>
                <a:cs typeface="Times New Roman" pitchFamily="18" charset="0"/>
              </a:rPr>
              <a:t>1</a:t>
            </a:r>
            <a:endParaRPr lang="en-US" sz="4400" b="1" dirty="0">
              <a:latin typeface=".VnAvant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458200" y="2743201"/>
            <a:ext cx="76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  </a:t>
            </a:r>
            <a:r>
              <a:rPr lang="en-US" sz="4400" b="1" dirty="0">
                <a:latin typeface=".VnAvant"/>
              </a:rPr>
              <a:t>2</a:t>
            </a:r>
            <a:r>
              <a:rPr lang="en-US" sz="4400" b="1" dirty="0"/>
              <a:t> 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686800" y="3962401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.VnAvant"/>
              </a:rPr>
              <a:t>3</a:t>
            </a:r>
          </a:p>
        </p:txBody>
      </p:sp>
      <p:pic>
        <p:nvPicPr>
          <p:cNvPr id="40" name="Picture 39" descr="images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2057400" y="1219200"/>
            <a:ext cx="4800600" cy="2895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5" name="Pentagon 34"/>
          <p:cNvSpPr/>
          <p:nvPr/>
        </p:nvSpPr>
        <p:spPr bwMode="auto">
          <a:xfrm>
            <a:off x="1905000" y="203885"/>
            <a:ext cx="6553200" cy="646331"/>
          </a:xfrm>
          <a:prstGeom prst="homePlate">
            <a:avLst/>
          </a:prstGeom>
          <a:solidFill>
            <a:srgbClr val="CBC1DA"/>
          </a:solidFill>
          <a:ln w="762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perspectiveAbove"/>
            <a:lightRig rig="threePt" dir="t"/>
          </a:scene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>
                <a:solidFill>
                  <a:srgbClr val="735A94"/>
                </a:solidFill>
                <a:latin typeface="Times New Roman" pitchFamily="18" charset="0"/>
                <a:cs typeface="Times New Roman" pitchFamily="18" charset="0"/>
              </a:rPr>
              <a:t>Câu </a:t>
            </a:r>
            <a:r>
              <a:rPr lang="en-US" sz="3600" b="1" smtClean="0">
                <a:solidFill>
                  <a:srgbClr val="735A94"/>
                </a:solidFill>
                <a:latin typeface="Times New Roman" pitchFamily="18" charset="0"/>
                <a:cs typeface="Times New Roman" pitchFamily="18" charset="0"/>
              </a:rPr>
              <a:t>3: </a:t>
            </a:r>
            <a:r>
              <a:rPr lang="en-US" sz="3600">
                <a:solidFill>
                  <a:srgbClr val="735A94"/>
                </a:solidFill>
                <a:latin typeface="Times New Roman" pitchFamily="18" charset="0"/>
                <a:cs typeface="Times New Roman" pitchFamily="18" charset="0"/>
              </a:rPr>
              <a:t>Bù chữ còn thiếu</a:t>
            </a:r>
            <a:endParaRPr lang="en-US" sz="3600" dirty="0">
              <a:solidFill>
                <a:srgbClr val="735A94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670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11111E-6 L -0.56536 0.64445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268" y="3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1"/>
      <p:bldP spid="14" grpId="2"/>
      <p:bldP spid="15" grpId="0"/>
      <p:bldP spid="16" grpId="0"/>
      <p:bldP spid="16" grpId="1"/>
      <p:bldP spid="36" grpId="0"/>
      <p:bldP spid="38" grpId="0"/>
      <p:bldP spid="4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248</Words>
  <Application>Microsoft Office PowerPoint</Application>
  <PresentationFormat>Widescreen</PresentationFormat>
  <Paragraphs>61</Paragraphs>
  <Slides>14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.VnArial</vt:lpstr>
      <vt:lpstr>.VnAvant</vt:lpstr>
      <vt:lpstr>.VnTime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Trò chơi 1: Xúc xắc kỳ diệu</vt:lpstr>
      <vt:lpstr>Trò chơi 2: Bù chữ còn thiếu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NMT</dc:creator>
  <cp:lastModifiedBy>ADMIN</cp:lastModifiedBy>
  <cp:revision>14</cp:revision>
  <dcterms:created xsi:type="dcterms:W3CDTF">2024-02-29T07:44:53Z</dcterms:created>
  <dcterms:modified xsi:type="dcterms:W3CDTF">2025-02-15T04:39:54Z</dcterms:modified>
</cp:coreProperties>
</file>