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9" r:id="rId6"/>
    <p:sldId id="268" r:id="rId7"/>
    <p:sldId id="282" r:id="rId8"/>
    <p:sldId id="279" r:id="rId9"/>
    <p:sldId id="278" r:id="rId10"/>
    <p:sldId id="280" r:id="rId11"/>
    <p:sldId id="276" r:id="rId12"/>
    <p:sldId id="275" r:id="rId13"/>
    <p:sldId id="274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4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21-09-02T02:54:54.7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16197 6697 0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334-6A86-417E-974D-172DC19DFDF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2C1E-7A23-41FA-AFBA-8F363181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4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334-6A86-417E-974D-172DC19DFDF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2C1E-7A23-41FA-AFBA-8F363181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334-6A86-417E-974D-172DC19DFDF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2C1E-7A23-41FA-AFBA-8F363181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6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334-6A86-417E-974D-172DC19DFDF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2C1E-7A23-41FA-AFBA-8F363181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2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334-6A86-417E-974D-172DC19DFDF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2C1E-7A23-41FA-AFBA-8F363181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334-6A86-417E-974D-172DC19DFDF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2C1E-7A23-41FA-AFBA-8F363181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4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334-6A86-417E-974D-172DC19DFDF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2C1E-7A23-41FA-AFBA-8F363181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5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334-6A86-417E-974D-172DC19DFDF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2C1E-7A23-41FA-AFBA-8F363181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334-6A86-417E-974D-172DC19DFDF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2C1E-7A23-41FA-AFBA-8F363181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0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334-6A86-417E-974D-172DC19DFDF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2C1E-7A23-41FA-AFBA-8F363181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334-6A86-417E-974D-172DC19DFDF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2C1E-7A23-41FA-AFBA-8F363181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1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4B334-6A86-417E-974D-172DC19DFDF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D2C1E-7A23-41FA-AFBA-8F363181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9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792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209" y="1336965"/>
            <a:ext cx="10515600" cy="2039534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2036" y="3559302"/>
            <a:ext cx="9809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đề:Trường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3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792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4080" y="429057"/>
            <a:ext cx="8271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Times New Roman (Headings)"/>
              </a:rPr>
              <a:t>Đàm</a:t>
            </a:r>
            <a:r>
              <a:rPr lang="en-US" sz="6000" dirty="0" smtClean="0">
                <a:latin typeface="Times New Roman (Headings)"/>
              </a:rPr>
              <a:t> </a:t>
            </a:r>
            <a:r>
              <a:rPr lang="en-US" sz="6000" dirty="0" err="1" smtClean="0">
                <a:latin typeface="Times New Roman (Headings)"/>
              </a:rPr>
              <a:t>thoại</a:t>
            </a:r>
            <a:endParaRPr lang="en-US" sz="6000" dirty="0">
              <a:latin typeface="Times New Roman (Headings)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5061" y="1621414"/>
            <a:ext cx="356616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Times New Roman (Headings)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FF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Times New Roman (Headings)"/>
                <a:ea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rgbClr val="FFFF00"/>
                </a:solidFill>
                <a:latin typeface="Times New Roman (Headings)"/>
                <a:ea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 (Headings)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FF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 (Headings)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FFFF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 (Headings)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 (Headings)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FFFF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 (Headings)"/>
                <a:ea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FFFF00"/>
                </a:solidFill>
                <a:latin typeface="Times New Roman (Headings)"/>
                <a:ea typeface="Times New Roman" panose="02020603050405020304" pitchFamily="18" charset="0"/>
              </a:rPr>
              <a:t>?</a:t>
            </a:r>
          </a:p>
          <a:p>
            <a:pPr algn="ctr"/>
            <a:endParaRPr lang="en-US" sz="1400" dirty="0" smtClean="0">
              <a:solidFill>
                <a:srgbClr val="FFFF00"/>
              </a:solidFill>
              <a:latin typeface="Times New Roman (Headings)"/>
            </a:endParaRPr>
          </a:p>
          <a:p>
            <a:pPr algn="ctr"/>
            <a:r>
              <a:rPr lang="en-US" sz="1400" dirty="0" smtClean="0">
                <a:solidFill>
                  <a:srgbClr val="FFFF00"/>
                </a:solidFill>
                <a:latin typeface="Times New Roman (Headings)"/>
              </a:rPr>
              <a:t>(3 </a:t>
            </a:r>
            <a:r>
              <a:rPr lang="en-US" sz="1400" dirty="0" err="1" smtClean="0">
                <a:solidFill>
                  <a:srgbClr val="FFFF00"/>
                </a:solidFill>
                <a:latin typeface="Times New Roman (Headings)"/>
              </a:rPr>
              <a:t>tuổi</a:t>
            </a:r>
            <a:r>
              <a:rPr lang="en-US" sz="1400" dirty="0" smtClean="0">
                <a:solidFill>
                  <a:srgbClr val="FFFF00"/>
                </a:solidFill>
                <a:latin typeface="Times New Roman (Headings)"/>
              </a:rPr>
              <a:t>)</a:t>
            </a:r>
            <a:endParaRPr lang="en-US" sz="1400" dirty="0">
              <a:solidFill>
                <a:srgbClr val="FFFF00"/>
              </a:solidFill>
              <a:latin typeface="Times New Roman (Headings)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5061" y="1623096"/>
            <a:ext cx="356616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 (Headings)"/>
              </a:rPr>
              <a:t>1</a:t>
            </a:r>
            <a:endParaRPr lang="en-US" sz="6000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72413" y="1592838"/>
            <a:ext cx="3566160" cy="228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107000"/>
              </a:lnSpc>
              <a:spcAft>
                <a:spcPts val="675"/>
              </a:spcAft>
              <a:buFontTx/>
              <a:buChar char="-"/>
            </a:pP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ct val="107000"/>
              </a:lnSpc>
              <a:spcAft>
                <a:spcPts val="675"/>
              </a:spcAft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(3,4 </a:t>
            </a:r>
            <a:r>
              <a:rPr lang="en-US" sz="1400" dirty="0" err="1" smtClean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sz="1400" dirty="0">
              <a:effectLst/>
              <a:latin typeface="Times New Roman (Headings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60219" y="1592838"/>
            <a:ext cx="3566160" cy="228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Times New Roman (Headings)"/>
              </a:rPr>
              <a:t>2</a:t>
            </a:r>
            <a:endParaRPr lang="en-US" sz="6000" dirty="0">
              <a:solidFill>
                <a:schemeClr val="tx1"/>
              </a:solidFill>
              <a:latin typeface="Times New Roman (Headings)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5061" y="4069820"/>
            <a:ext cx="3566160" cy="2286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107000"/>
              </a:lnSpc>
              <a:spcAft>
                <a:spcPts val="675"/>
              </a:spcAft>
              <a:buFontTx/>
              <a:buChar char="-"/>
            </a:pP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ct val="107000"/>
              </a:lnSpc>
              <a:spcAft>
                <a:spcPts val="675"/>
              </a:spcAft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4,5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400" dirty="0">
              <a:effectLst/>
              <a:latin typeface="Times New Roman (Headings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3955" y="4069820"/>
            <a:ext cx="3566160" cy="2286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Times New Roman (Headings)"/>
              </a:rPr>
              <a:t>3</a:t>
            </a:r>
            <a:endParaRPr lang="en-US" sz="6000" dirty="0">
              <a:solidFill>
                <a:schemeClr val="tx1"/>
              </a:solidFill>
              <a:latin typeface="Times New Roman (Headings)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72413" y="4084108"/>
            <a:ext cx="356616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107000"/>
              </a:lnSpc>
              <a:spcAft>
                <a:spcPts val="675"/>
              </a:spcAft>
              <a:buFontTx/>
              <a:buChar char="-"/>
            </a:pP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ct val="107000"/>
              </a:lnSpc>
              <a:spcAft>
                <a:spcPts val="675"/>
              </a:spcAft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(3tuổi)</a:t>
            </a:r>
            <a:endParaRPr lang="en-US" sz="1400" dirty="0">
              <a:effectLst/>
              <a:latin typeface="Times New Roman (Headings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81307" y="4084108"/>
            <a:ext cx="356616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 (Headings)"/>
              </a:rPr>
              <a:t>4</a:t>
            </a:r>
            <a:endParaRPr lang="en-US" sz="6000" dirty="0">
              <a:solidFill>
                <a:srgbClr val="FF0000"/>
              </a:solidFill>
              <a:latin typeface="Times New Roman (Headings)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/>
              <p14:cNvContentPartPr/>
              <p14:nvPr/>
            </p14:nvContentPartPr>
            <p14:xfrm>
              <a:off x="5830920" y="2410920"/>
              <a:ext cx="360" cy="3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21560" y="24015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Oval 1"/>
          <p:cNvSpPr/>
          <p:nvPr/>
        </p:nvSpPr>
        <p:spPr>
          <a:xfrm>
            <a:off x="4648145" y="2307214"/>
            <a:ext cx="3200400" cy="3200400"/>
          </a:xfrm>
          <a:prstGeom prst="ellipse">
            <a:avLst/>
          </a:prstGeom>
          <a:solidFill>
            <a:srgbClr val="F040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(4,5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639251" y="2307214"/>
            <a:ext cx="3200400" cy="3200400"/>
          </a:xfrm>
          <a:prstGeom prst="ellipse">
            <a:avLst/>
          </a:prstGeom>
          <a:solidFill>
            <a:srgbClr val="F040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33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089 -0.00162 L -0.49089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16966 -0.00116 L -0.49036 -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773 -2.59259E-6 L 0.52773 -2.5925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53086 -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3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907 1.48148E-6 L -0.48907 1.48148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5 0.00208 L -0.50508 0.000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26 -0.00046 L 0.51914 -0.0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43 -0.00209 L 0.53243 -0.0020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792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831274"/>
            <a:ext cx="10515600" cy="4904508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6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792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709" y="1317868"/>
            <a:ext cx="8513618" cy="1716278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14800" y="2743202"/>
            <a:ext cx="3643746" cy="210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4663" y="4849092"/>
            <a:ext cx="8513618" cy="1690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7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792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831273"/>
            <a:ext cx="10515600" cy="3616036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3:Kết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?(3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?(4, 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" y="5224849"/>
            <a:ext cx="10515600" cy="1025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19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792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831274"/>
            <a:ext cx="10515600" cy="475210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73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792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42761"/>
            <a:ext cx="10515600" cy="3680403"/>
          </a:xfrm>
        </p:spPr>
        <p:txBody>
          <a:bodyPr/>
          <a:lstStyle/>
          <a:p>
            <a:pPr algn="ctr"/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iới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Ô GIÁO (Mẹ của em ở trường) KARAOK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876" end="100946.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5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792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42761"/>
            <a:ext cx="10515600" cy="3680403"/>
          </a:xfrm>
        </p:spPr>
        <p:txBody>
          <a:bodyPr/>
          <a:lstStyle/>
          <a:p>
            <a:pPr algn="ctr"/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79209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08909" y="1330035"/>
            <a:ext cx="8610599" cy="3726873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50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" t="9495" r="114" b="70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5966"/>
            <a:ext cx="3740727" cy="678871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08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"/>
          <a:stretch/>
        </p:blipFill>
        <p:spPr>
          <a:xfrm>
            <a:off x="0" y="0"/>
            <a:ext cx="12192000" cy="689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2632363" cy="1731818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8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792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64" y="1399309"/>
            <a:ext cx="10207336" cy="407323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en-US" sz="3600" dirty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?(3, 4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dirty="0"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?(5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dirty="0"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 (Headings)"/>
                <a:cs typeface="Times New Roman" panose="02020603050405020304" pitchFamily="18" charset="0"/>
              </a:rPr>
              <a:t> =&gt; </a:t>
            </a:r>
            <a:r>
              <a:rPr lang="en-US" sz="3600" dirty="0" err="1" smtClean="0">
                <a:latin typeface="Times New Roman (Headings)"/>
                <a:cs typeface="Times New Roman" panose="02020603050405020304" pitchFamily="18" charset="0"/>
              </a:rPr>
              <a:t>Giảng</a:t>
            </a:r>
            <a:r>
              <a:rPr lang="en-US" sz="3600" dirty="0" smtClean="0"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 (Headings)"/>
                <a:cs typeface="Times New Roman" panose="02020603050405020304" pitchFamily="18" charset="0"/>
              </a:rPr>
              <a:t>nội</a:t>
            </a:r>
            <a:r>
              <a:rPr lang="en-US" sz="3600" dirty="0" smtClean="0">
                <a:latin typeface="Times New Roman (Headings)"/>
                <a:cs typeface="Times New Roman" panose="02020603050405020304" pitchFamily="18" charset="0"/>
              </a:rPr>
              <a:t> dung </a:t>
            </a:r>
            <a:r>
              <a:rPr lang="en-US" sz="3600" dirty="0" err="1" smtClean="0">
                <a:latin typeface="Times New Roman (Headings)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 (Headings)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latin typeface="Times New Roman (Headings)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thơ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nói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đến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cô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giáo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hằng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ngày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chăm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sóc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nhỏ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tình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yêu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thương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giống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như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mẹ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như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chị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 ở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nhà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 qua </a:t>
            </a:r>
            <a:r>
              <a:rPr lang="en-US" sz="3600" dirty="0" err="1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thơ</a:t>
            </a:r>
            <a:endParaRPr lang="en-US" sz="3600" dirty="0">
              <a:latin typeface="Times New Roman (Headings)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92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" t="9495" r="114" b="70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5966"/>
            <a:ext cx="3740727" cy="678871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46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2632363" cy="1731818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3927" y="256310"/>
            <a:ext cx="4973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7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187</Words>
  <Application>Microsoft Office PowerPoint</Application>
  <PresentationFormat>Widescreen</PresentationFormat>
  <Paragraphs>36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Times New Roman (Headings)</vt:lpstr>
      <vt:lpstr>Office Theme</vt:lpstr>
      <vt:lpstr>Giáo án phát triển ngôn ngữ</vt:lpstr>
      <vt:lpstr>Hoạt động 1: Giới thiệu bài  Bàn tay cô giáo Định Hải</vt:lpstr>
      <vt:lpstr>Hoạt động 2: Phát triển bài </vt:lpstr>
      <vt:lpstr>- Cô vừa đọc bài thơ gì? -  Bài thơ do ai sáng tác?</vt:lpstr>
      <vt:lpstr>Bàn tay cô giáo  Tết tóc cho em Về nhà mẹ khen Tay cô đến khéo </vt:lpstr>
      <vt:lpstr>Bàn tay cô giáo  Vá áo cho em Như tay chị cả Như tay mẹ hiền</vt:lpstr>
      <vt:lpstr>- Bài thơ nói đến ai?(3, 4 tuổi) - Cô giáo trong bài thơ đã làm gì?(5 tuổi)  =&gt; Giảng nội dung bài thơ: Bài thơ nói đến cô giáo hằng ngày chăm sóc các bạn nhỏ bằng tình yêu thương giống như mẹ, như chị ở nhà. Thể hiện qua đoạn thơ</vt:lpstr>
      <vt:lpstr>Bàn tay cô giáo  Tết tóc cho em Về nhà mẹ khen Tay cô đến khéo </vt:lpstr>
      <vt:lpstr>Bàn tay cô giáo  Vá áo cho em Như tay chị cả Như tay mẹ hiền</vt:lpstr>
      <vt:lpstr>PowerPoint Presentation</vt:lpstr>
      <vt:lpstr>Cô giáo dục:  - Cô giáo chăm sóc bé bằng gì? =&gt; Cô giáo dục trẻ yêu quý cô giáo, đến lớp ngoan, vâng lời cô giáo.</vt:lpstr>
      <vt:lpstr>Trẻ đọc thơ các hình thức:</vt:lpstr>
      <vt:lpstr>Hoạt động 3:Kết thúc. - Hôm nay con được đọc bài thơ gì?(3 tuổi) - Bài thơ nói đến điều gì?(4, 5 tuổi)</vt:lpstr>
      <vt:lpstr>Hẹn gặp lại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 cửa bí mật</dc:title>
  <dc:creator>Windows User</dc:creator>
  <cp:lastModifiedBy>Administrator</cp:lastModifiedBy>
  <cp:revision>42</cp:revision>
  <dcterms:created xsi:type="dcterms:W3CDTF">2021-09-01T22:08:05Z</dcterms:created>
  <dcterms:modified xsi:type="dcterms:W3CDTF">2025-04-14T09:24:35Z</dcterms:modified>
</cp:coreProperties>
</file>