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5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2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7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4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7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8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7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5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E0A57-13B4-43D2-BD57-40ECE8B3B3FA}" type="datetimeFigureOut">
              <a:rPr lang="en-US" smtClean="0"/>
              <a:t>31/3/2025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22B6-558B-46DC-A72E-D490EAB5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4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34\Desktop\Em-Di-Choi-Thuyen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34\Desktop\Nhac%20Thieu%20Nhi%20-%20Em%20Di%20Qua%20Nga%20Tu%20Duong%20Pho.mp3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vn/imgres?imgurl=http://img.tamtay.vn/files/2008/06/21/hoangminhhai/photos/179843/485c41fa_bau%20troi_resize.jpg&amp;imgrefurl=http://niemtin.heroin-aids.com/showthread.php?7102-H%E1%BA%A1t-gi%E1%BB%91ng-t%C3%A2m-h%E1%BB%93n/page2&amp;usg=__qUbXischrh7oJl9TNQCXViAOGPg=&amp;h=525&amp;w=700&amp;sz=72&amp;hl=vi&amp;start=2&amp;itbs=1&amp;tbnid=0YUjrUB9J7qU7M:&amp;tbnh=105&amp;tbnw=140&amp;prev=/images?q%3Db%E1%BA%A7u%2Btr%E1%BB%9Di%26hl%3Dvi%26tbs%3Disch:1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Nguyenthikimthuy\Trai-Dat-Nay-La-Cua-Chung-Minh-Xuan-Mai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Nguyenthikimthuy\Doan-Tau-Nho-Xiu.mp3" TargetMode="Externa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743700" y="6453189"/>
            <a:ext cx="3240088" cy="376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5664200" y="33575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191000" y="1524000"/>
            <a:ext cx="3240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  <a:ea typeface="宋体" pitchFamily="2" charset="-122"/>
                <a:cs typeface="宋体" pitchFamily="2" charset="-122"/>
              </a:rPr>
              <a:t>CHỦ ĐIỂM</a:t>
            </a:r>
          </a:p>
        </p:txBody>
      </p:sp>
      <p:pic>
        <p:nvPicPr>
          <p:cNvPr id="6149" name="Picture 13" descr="1235157360_1235069775_veselii-zajaz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413250" y="1860550"/>
            <a:ext cx="556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66FF"/>
                </a:solidFill>
              </a:rPr>
              <a:t>LÀM QUEN MÔI TRƯỜNG XUNG QUANH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075113" y="2930526"/>
            <a:ext cx="1752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chemeClr val="accent2"/>
                </a:solidFill>
              </a:rPr>
              <a:t>Chủ đề: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108450" y="3519489"/>
            <a:ext cx="5867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vi-VN" altLang="en-US" sz="2800" b="1">
                <a:solidFill>
                  <a:srgbClr val="FF66CC"/>
                </a:solidFill>
              </a:rPr>
              <a:t>Bé đi học bằng phương tiện </a:t>
            </a:r>
          </a:p>
          <a:p>
            <a:pPr algn="ctr">
              <a:spcBef>
                <a:spcPts val="600"/>
              </a:spcBef>
            </a:pPr>
            <a:r>
              <a:rPr lang="vi-VN" altLang="en-US" sz="2800" b="1">
                <a:solidFill>
                  <a:srgbClr val="FF66CC"/>
                </a:solidFill>
              </a:rPr>
              <a:t>giao thông gì?</a:t>
            </a:r>
            <a:endParaRPr lang="en-US" altLang="en-US" sz="2800" b="1">
              <a:solidFill>
                <a:srgbClr val="FF66CC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597400" y="4719638"/>
            <a:ext cx="3962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000">
                <a:solidFill>
                  <a:srgbClr val="00CC00"/>
                </a:solidFill>
              </a:rPr>
              <a:t>Lớp Mẫu giáo bé C3</a:t>
            </a:r>
            <a:endParaRPr lang="en-US" altLang="en-US" sz="2000">
              <a:solidFill>
                <a:srgbClr val="00CC00"/>
              </a:solidFill>
            </a:endParaRPr>
          </a:p>
        </p:txBody>
      </p:sp>
      <p:sp>
        <p:nvSpPr>
          <p:cNvPr id="6154" name="AutoShape 18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670855">
            <a:off x="9904414" y="6132513"/>
            <a:ext cx="752475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19400" y="930276"/>
            <a:ext cx="6840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</p:spTree>
    <p:extLst>
      <p:ext uri="{BB962C8B-B14F-4D97-AF65-F5344CB8AC3E}">
        <p14:creationId xmlns:p14="http://schemas.microsoft.com/office/powerpoint/2010/main" val="26617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10" grpId="0"/>
      <p:bldP spid="29711" grpId="0" animBg="1"/>
      <p:bldP spid="29712" grpId="0"/>
      <p:bldP spid="297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FiddleII5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8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21802959_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13e0d4354b42405766838ba31fb4d15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5344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2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Lexus_LS460-L_106_1024x76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419600" y="6338889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Xe ôtô</a:t>
            </a:r>
          </a:p>
        </p:txBody>
      </p:sp>
    </p:spTree>
    <p:extLst>
      <p:ext uri="{BB962C8B-B14F-4D97-AF65-F5344CB8AC3E}">
        <p14:creationId xmlns:p14="http://schemas.microsoft.com/office/powerpoint/2010/main" val="39054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mercedes%20benz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6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238637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848600" y="6156326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xe ôtô</a:t>
            </a:r>
          </a:p>
        </p:txBody>
      </p:sp>
    </p:spTree>
    <p:extLst>
      <p:ext uri="{BB962C8B-B14F-4D97-AF65-F5344CB8AC3E}">
        <p14:creationId xmlns:p14="http://schemas.microsoft.com/office/powerpoint/2010/main" val="36854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9307375_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4000" y="5486401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Xe tải</a:t>
            </a:r>
          </a:p>
        </p:txBody>
      </p:sp>
    </p:spTree>
    <p:extLst>
      <p:ext uri="{BB962C8B-B14F-4D97-AF65-F5344CB8AC3E}">
        <p14:creationId xmlns:p14="http://schemas.microsoft.com/office/powerpoint/2010/main" val="142869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G0SCA2FB946CA99S8ITCA406AVFCAQV5MR5CATXN9JJCAI2KXQXCANU3RH6CAEGBHFECASL1WFHCA1LZLO8CASSKJPFCAI2MJXACA461AQ8CA1WYIPXCAHKFGR3CA8ZJAZRCA7A2DKJCAR0AWX3CA7D1D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524000" y="5486401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FF00"/>
                </a:solidFill>
              </a:rPr>
              <a:t>Xe tải</a:t>
            </a:r>
          </a:p>
        </p:txBody>
      </p:sp>
    </p:spTree>
    <p:extLst>
      <p:ext uri="{BB962C8B-B14F-4D97-AF65-F5344CB8AC3E}">
        <p14:creationId xmlns:p14="http://schemas.microsoft.com/office/powerpoint/2010/main" val="30050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050672048[1]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2889"/>
            <a:ext cx="9144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0" y="1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Xe tải</a:t>
            </a:r>
          </a:p>
        </p:txBody>
      </p:sp>
    </p:spTree>
    <p:extLst>
      <p:ext uri="{BB962C8B-B14F-4D97-AF65-F5344CB8AC3E}">
        <p14:creationId xmlns:p14="http://schemas.microsoft.com/office/powerpoint/2010/main" val="25244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xebuyt204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924800" y="5546726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Xe buýt</a:t>
            </a:r>
          </a:p>
        </p:txBody>
      </p:sp>
    </p:spTree>
    <p:extLst>
      <p:ext uri="{BB962C8B-B14F-4D97-AF65-F5344CB8AC3E}">
        <p14:creationId xmlns:p14="http://schemas.microsoft.com/office/powerpoint/2010/main" val="35920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4343400" y="762000"/>
            <a:ext cx="3581400" cy="1752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Phương tiện</a:t>
            </a:r>
          </a:p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 giao thông đường bộ</a:t>
            </a:r>
          </a:p>
        </p:txBody>
      </p:sp>
      <p:sp>
        <p:nvSpPr>
          <p:cNvPr id="717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38600" y="4953000"/>
            <a:ext cx="3886200" cy="1524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Phương tiện</a:t>
            </a:r>
          </a:p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 giao thông đường sắt</a:t>
            </a:r>
          </a:p>
        </p:txBody>
      </p:sp>
      <p:sp>
        <p:nvSpPr>
          <p:cNvPr id="717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38400" y="2667000"/>
            <a:ext cx="3810000" cy="1752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Phương tiện</a:t>
            </a:r>
          </a:p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 giao thông đường thủy</a:t>
            </a:r>
          </a:p>
        </p:txBody>
      </p:sp>
      <p:sp>
        <p:nvSpPr>
          <p:cNvPr id="7174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553200" y="2362200"/>
            <a:ext cx="3733800" cy="1828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Phương tiện</a:t>
            </a:r>
          </a:p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 giao thông đường</a:t>
            </a:r>
          </a:p>
          <a:p>
            <a:pPr algn="ctr" eaLnBrk="1" hangingPunct="1"/>
            <a:r>
              <a:rPr lang="en-US" altLang="en-US" b="1">
                <a:solidFill>
                  <a:schemeClr val="accent2"/>
                </a:solidFill>
              </a:rPr>
              <a:t> hàng không</a:t>
            </a:r>
          </a:p>
        </p:txBody>
      </p:sp>
    </p:spTree>
    <p:extLst>
      <p:ext uri="{BB962C8B-B14F-4D97-AF65-F5344CB8AC3E}">
        <p14:creationId xmlns:p14="http://schemas.microsoft.com/office/powerpoint/2010/main" val="37547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xebuytTPHCM0559669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524000" y="563880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Xe buýt</a:t>
            </a:r>
          </a:p>
        </p:txBody>
      </p:sp>
    </p:spTree>
    <p:extLst>
      <p:ext uri="{BB962C8B-B14F-4D97-AF65-F5344CB8AC3E}">
        <p14:creationId xmlns:p14="http://schemas.microsoft.com/office/powerpoint/2010/main" val="10218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206d5caf04059153541ef6ce153e544f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524000" y="6156326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Xe cứu thương</a:t>
            </a:r>
          </a:p>
        </p:txBody>
      </p:sp>
    </p:spTree>
    <p:extLst>
      <p:ext uri="{BB962C8B-B14F-4D97-AF65-F5344CB8AC3E}">
        <p14:creationId xmlns:p14="http://schemas.microsoft.com/office/powerpoint/2010/main" val="17823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5ervnpolice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0" y="5486401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CCFF"/>
                </a:solidFill>
              </a:rPr>
              <a:t>Xe cảnh sát</a:t>
            </a:r>
          </a:p>
        </p:txBody>
      </p:sp>
    </p:spTree>
    <p:extLst>
      <p:ext uri="{BB962C8B-B14F-4D97-AF65-F5344CB8AC3E}">
        <p14:creationId xmlns:p14="http://schemas.microsoft.com/office/powerpoint/2010/main" val="12125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90919180112-853-7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553200" y="6156326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A7E8F7"/>
                </a:solidFill>
              </a:rPr>
              <a:t>Xe điện ngầm</a:t>
            </a:r>
          </a:p>
        </p:txBody>
      </p:sp>
    </p:spTree>
    <p:extLst>
      <p:ext uri="{BB962C8B-B14F-4D97-AF65-F5344CB8AC3E}">
        <p14:creationId xmlns:p14="http://schemas.microsoft.com/office/powerpoint/2010/main" val="8731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2645460109_8c23187c7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153400" y="5486401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Xích lô</a:t>
            </a:r>
          </a:p>
        </p:txBody>
      </p:sp>
    </p:spTree>
    <p:extLst>
      <p:ext uri="{BB962C8B-B14F-4D97-AF65-F5344CB8AC3E}">
        <p14:creationId xmlns:p14="http://schemas.microsoft.com/office/powerpoint/2010/main" val="147309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4724400" y="365126"/>
            <a:ext cx="2832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37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đèn đỏ</a:t>
            </a:r>
          </a:p>
          <a:p>
            <a:endParaRPr lang="en-US" altLang="en-US" sz="3600">
              <a:solidFill>
                <a:srgbClr val="3700D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4" descr="Câu đố đèn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9"/>
          <p:cNvSpPr>
            <a:spLocks noChangeArrowheads="1"/>
          </p:cNvSpPr>
          <p:nvPr/>
        </p:nvSpPr>
        <p:spPr bwMode="auto">
          <a:xfrm>
            <a:off x="4343401" y="4114800"/>
            <a:ext cx="46259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Ngã tư quy định ba đèn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 đến dừng lại hỏi là đèn chi?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470" name="Group 30"/>
          <p:cNvGraphicFramePr>
            <a:graphicFrameLocks noGrp="1"/>
          </p:cNvGraphicFramePr>
          <p:nvPr/>
        </p:nvGraphicFramePr>
        <p:xfrm>
          <a:off x="2100263" y="5951539"/>
          <a:ext cx="207962" cy="1036637"/>
        </p:xfrm>
        <a:graphic>
          <a:graphicData uri="http://schemas.openxmlformats.org/drawingml/2006/table">
            <a:tbl>
              <a:tblPr/>
              <a:tblGrid>
                <a:gridCol w="208000">
                  <a:extLst>
                    <a:ext uri="{9D8B030D-6E8A-4147-A177-3AD203B41FA5}">
                      <a16:colId xmlns:a16="http://schemas.microsoft.com/office/drawing/2014/main" val="10591690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317733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684896"/>
                  </a:ext>
                </a:extLst>
              </a:tr>
            </a:tbl>
          </a:graphicData>
        </a:graphic>
      </p:graphicFrame>
      <p:pic>
        <p:nvPicPr>
          <p:cNvPr id="30728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38600"/>
            <a:ext cx="2481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4800600" y="168276"/>
            <a:ext cx="2908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37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xe máy</a:t>
            </a:r>
          </a:p>
          <a:p>
            <a:endParaRPr lang="en-US" altLang="en-US" sz="3600"/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090739" y="2647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1748" name="Picture 4" descr="Câu đố xe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19200"/>
            <a:ext cx="2614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9"/>
          <p:cNvSpPr>
            <a:spLocks noChangeArrowheads="1"/>
          </p:cNvSpPr>
          <p:nvPr/>
        </p:nvSpPr>
        <p:spPr bwMode="auto">
          <a:xfrm>
            <a:off x="3211514" y="4630738"/>
            <a:ext cx="6313487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 chẳng chạy nhanh bằng tôi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Nhưng đứng không chống thì tôi ngã kềnh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Trước sau hai bánh rành rành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 khi máy nổ, chạy nhanh cõng người.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 xe gì?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750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286000"/>
            <a:ext cx="2481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6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4953000" y="30163"/>
            <a:ext cx="3119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37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xe buýt</a:t>
            </a:r>
            <a:r>
              <a:rPr lang="en-US" altLang="en-US" sz="3600">
                <a:solidFill>
                  <a:srgbClr val="A5CCE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3600"/>
          </a:p>
        </p:txBody>
      </p:sp>
      <p:pic>
        <p:nvPicPr>
          <p:cNvPr id="32771" name="Picture 4" descr="Câu đố xe buý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29"/>
          <p:cNvSpPr>
            <a:spLocks noChangeArrowheads="1"/>
          </p:cNvSpPr>
          <p:nvPr/>
        </p:nvSpPr>
        <p:spPr bwMode="auto">
          <a:xfrm>
            <a:off x="5105400" y="4038601"/>
            <a:ext cx="2819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Mình tôi dài rộng 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 nhiều chỗ ngồi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Muốn đi cùng tôi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Phải vào đúng bến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 xe gì?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3518" name="Group 30"/>
          <p:cNvGraphicFramePr>
            <a:graphicFrameLocks noGrp="1"/>
          </p:cNvGraphicFramePr>
          <p:nvPr/>
        </p:nvGraphicFramePr>
        <p:xfrm>
          <a:off x="2100263" y="3514725"/>
          <a:ext cx="207962" cy="1036638"/>
        </p:xfrm>
        <a:graphic>
          <a:graphicData uri="http://schemas.openxmlformats.org/drawingml/2006/table">
            <a:tbl>
              <a:tblPr/>
              <a:tblGrid>
                <a:gridCol w="208000">
                  <a:extLst>
                    <a:ext uri="{9D8B030D-6E8A-4147-A177-3AD203B41FA5}">
                      <a16:colId xmlns:a16="http://schemas.microsoft.com/office/drawing/2014/main" val="1587744177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262271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36266"/>
                  </a:ext>
                </a:extLst>
              </a:tr>
            </a:tbl>
          </a:graphicData>
        </a:graphic>
      </p:graphicFrame>
      <p:pic>
        <p:nvPicPr>
          <p:cNvPr id="32776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38600"/>
            <a:ext cx="2481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4038601" y="1"/>
            <a:ext cx="44878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3700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xe cứu thương</a:t>
            </a:r>
            <a:r>
              <a:rPr lang="en-US" altLang="en-US" sz="3600" b="1">
                <a:solidFill>
                  <a:srgbClr val="1D5D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/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2090739" y="4573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796" name="Picture 4" descr="Câu đố xe cứu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9"/>
          <p:cNvSpPr>
            <a:spLocks noChangeArrowheads="1"/>
          </p:cNvSpPr>
          <p:nvPr/>
        </p:nvSpPr>
        <p:spPr bwMode="auto">
          <a:xfrm>
            <a:off x="4648200" y="4176713"/>
            <a:ext cx="3690938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Xe gì màu trắng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 chữ thập xinh 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Đèn màu nhấp nháy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Chạy nhanh trên đường?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4542" name="Group 30"/>
          <p:cNvGraphicFramePr>
            <a:graphicFrameLocks noGrp="1"/>
          </p:cNvGraphicFramePr>
          <p:nvPr/>
        </p:nvGraphicFramePr>
        <p:xfrm>
          <a:off x="2100263" y="5454650"/>
          <a:ext cx="207962" cy="1036638"/>
        </p:xfrm>
        <a:graphic>
          <a:graphicData uri="http://schemas.openxmlformats.org/drawingml/2006/table">
            <a:tbl>
              <a:tblPr/>
              <a:tblGrid>
                <a:gridCol w="208000">
                  <a:extLst>
                    <a:ext uri="{9D8B030D-6E8A-4147-A177-3AD203B41FA5}">
                      <a16:colId xmlns:a16="http://schemas.microsoft.com/office/drawing/2014/main" val="4139623068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896683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727721"/>
                  </a:ext>
                </a:extLst>
              </a:tr>
            </a:tbl>
          </a:graphicData>
        </a:graphic>
      </p:graphicFrame>
      <p:sp>
        <p:nvSpPr>
          <p:cNvPr id="33801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400800"/>
            <a:ext cx="4572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3802" name="Picture 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38600"/>
            <a:ext cx="2481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4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ảnh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438400" y="4086226"/>
            <a:ext cx="8229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				nhóm</a:t>
            </a:r>
            <a:endParaRPr lang="en-US" altLang="en-US" sz="2400" b="1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 	phương tiện giao thông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chemeClr val="accent2"/>
                </a:solidFill>
              </a:rPr>
              <a:t>			đường thủy</a:t>
            </a:r>
          </a:p>
        </p:txBody>
      </p:sp>
      <p:pic>
        <p:nvPicPr>
          <p:cNvPr id="65542" name="Em-Di-Choi-Thuy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7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2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5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24000" y="47244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chemeClr val="bg1"/>
                </a:solidFill>
              </a:rPr>
              <a:t>Nhóm phương tiện giao thông đường bộ</a:t>
            </a:r>
          </a:p>
        </p:txBody>
      </p:sp>
      <p:pic>
        <p:nvPicPr>
          <p:cNvPr id="60442" name="Nhac Thieu Nhi - Em Di Qua Nga Tu Duong P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9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4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2974506594_f5ddcc0625_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TNMCA5QCHBWCAAC2EQ1CA7FEUPJCAKKHH8ICAPJJKVHCAIU0SQ5CA0TXIL8CAUJKOR6CABYISSSCADOXMY4CAU0CECGCAGAWPQECAMXS4SICAETK75PCAO7L04TCAZ3CR07CAL8G72YCABSXM4ICA7E2BZ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anh6_cantho_nl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724400" y="6156326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Chiếc xuồng</a:t>
            </a:r>
          </a:p>
        </p:txBody>
      </p:sp>
    </p:spTree>
    <p:extLst>
      <p:ext uri="{BB962C8B-B14F-4D97-AF65-F5344CB8AC3E}">
        <p14:creationId xmlns:p14="http://schemas.microsoft.com/office/powerpoint/2010/main" val="25804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33myipt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629400" y="5715001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	ghe</a:t>
            </a:r>
          </a:p>
        </p:txBody>
      </p:sp>
    </p:spTree>
    <p:extLst>
      <p:ext uri="{BB962C8B-B14F-4D97-AF65-F5344CB8AC3E}">
        <p14:creationId xmlns:p14="http://schemas.microsoft.com/office/powerpoint/2010/main" val="18945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Longa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8305800" y="563880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/>
              <a:t>tàu</a:t>
            </a:r>
          </a:p>
        </p:txBody>
      </p:sp>
    </p:spTree>
    <p:extLst>
      <p:ext uri="{BB962C8B-B14F-4D97-AF65-F5344CB8AC3E}">
        <p14:creationId xmlns:p14="http://schemas.microsoft.com/office/powerpoint/2010/main" val="5327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2C8CA99EWW5CA4KAC5MCAOV6PKXCAUKXX4LCA6ITLO3CA06F4J9CAVH8MU0CACROZVSCAFUEOVICANHA0D1CA6GGUICCAFRM13NCAQ4Z3COCADPSYQKCAEZ375ACA2919LVCAMUOUISCA6NNY1GCAY3DJ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133600" y="5638801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Tàu</a:t>
            </a:r>
          </a:p>
        </p:txBody>
      </p:sp>
    </p:spTree>
    <p:extLst>
      <p:ext uri="{BB962C8B-B14F-4D97-AF65-F5344CB8AC3E}">
        <p14:creationId xmlns:p14="http://schemas.microsoft.com/office/powerpoint/2010/main" val="32909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057400" y="5638801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phà</a:t>
            </a:r>
          </a:p>
        </p:txBody>
      </p:sp>
    </p:spTree>
    <p:extLst>
      <p:ext uri="{BB962C8B-B14F-4D97-AF65-F5344CB8AC3E}">
        <p14:creationId xmlns:p14="http://schemas.microsoft.com/office/powerpoint/2010/main" val="7229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LAHCASOY5BLCACIS4L4CAGE4XZGCAQNKVAQCAXB747ECAVM5T4FCAP6JKDCCAWIKHKECAYSTV4TCA97EN30CA2B016NCAPAVJXRCA7P2OZ8CATKSCAFCAZAV00UCAB71IEHCAHYZGA1CAMQU4XXCA1ON2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524000" y="6156326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Thuyền</a:t>
            </a:r>
          </a:p>
        </p:txBody>
      </p:sp>
    </p:spTree>
    <p:extLst>
      <p:ext uri="{BB962C8B-B14F-4D97-AF65-F5344CB8AC3E}">
        <p14:creationId xmlns:p14="http://schemas.microsoft.com/office/powerpoint/2010/main" val="25890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boat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6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8305800" y="6172201"/>
            <a:ext cx="236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Thuyền</a:t>
            </a:r>
          </a:p>
        </p:txBody>
      </p:sp>
    </p:spTree>
    <p:extLst>
      <p:ext uri="{BB962C8B-B14F-4D97-AF65-F5344CB8AC3E}">
        <p14:creationId xmlns:p14="http://schemas.microsoft.com/office/powerpoint/2010/main" val="32388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qte1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934200" y="6156326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FF00"/>
                </a:solidFill>
              </a:rPr>
              <a:t>Tàu ngầm</a:t>
            </a:r>
          </a:p>
        </p:txBody>
      </p:sp>
    </p:spTree>
    <p:extLst>
      <p:ext uri="{BB962C8B-B14F-4D97-AF65-F5344CB8AC3E}">
        <p14:creationId xmlns:p14="http://schemas.microsoft.com/office/powerpoint/2010/main" val="24331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 descr="2k6b91f0a7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315200" y="5638801"/>
            <a:ext cx="335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       Canô</a:t>
            </a:r>
          </a:p>
        </p:txBody>
      </p:sp>
    </p:spTree>
    <p:extLst>
      <p:ext uri="{BB962C8B-B14F-4D97-AF65-F5344CB8AC3E}">
        <p14:creationId xmlns:p14="http://schemas.microsoft.com/office/powerpoint/2010/main" val="298483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667000" y="2209801"/>
            <a:ext cx="6934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/>
              <a:t>Một số loại phương tiện giao thông đường thủy khác </a:t>
            </a:r>
          </a:p>
        </p:txBody>
      </p:sp>
      <p:pic>
        <p:nvPicPr>
          <p:cNvPr id="75781" name="Picture 5" descr="OPKCAV11R5PCAZXMCRNCA09W4IJCACX34UHCA4QLSFKCAWGR2OKCAMQVQBMCAPBP6DWCA9XN7WUCAK1SVI3CAJZ4DHUCAE69DV5CAIV1YLCCAMC1XKHCA2O1EUSCAQPISP4CA8QL3CWCABZD81ACAL1EWZ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495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tes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7I2CAFO2Z4CCA6H37XICAUI3SGSCA7C0ZA6CALEGKF9CAD3H08XCA7C1XW4CAUKNSMYCAEITUGDCAW3M0I0CAZY7DNYCABP7B8YCA9V2G3NCAVUME36CAZJWGZGCA9QN0OKCAUP4D7DCAWD2X2JCAWSMT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49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 descr="INDCA81GGCTCAZRO0YWCA75C9GZCAZZ63QZCAFOS3N3CA2CZFAGCAUFODOOCAPOXBM4CALRQI9SCAO5U831CAHD74ZZCASI7R06CAIE1KVICAK983GTCAE1C64ECAIGYDF1CAB68EW5CAIWV300CAHL2I6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11538"/>
            <a:ext cx="4648200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27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Xedap@660caocapthongnhat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05200" y="5334001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Xe đạp</a:t>
            </a:r>
          </a:p>
        </p:txBody>
      </p:sp>
    </p:spTree>
    <p:extLst>
      <p:ext uri="{BB962C8B-B14F-4D97-AF65-F5344CB8AC3E}">
        <p14:creationId xmlns:p14="http://schemas.microsoft.com/office/powerpoint/2010/main" val="383282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4114800" y="304801"/>
            <a:ext cx="4216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thuyền buồm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46083" name="Picture 5" descr="Câu đố thuyền buồ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30480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30"/>
          <p:cNvSpPr>
            <a:spLocks noChangeArrowheads="1"/>
          </p:cNvSpPr>
          <p:nvPr/>
        </p:nvSpPr>
        <p:spPr bwMode="auto">
          <a:xfrm>
            <a:off x="4876800" y="4114801"/>
            <a:ext cx="2484438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bằng gỗ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Nổi trên sông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 buồm giong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Nhanh tới bến.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 cái gì?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085" name="AutoShape 3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6086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38600"/>
            <a:ext cx="2481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9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485c41fa_bau%2520troi_resiz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895600" y="2438401"/>
            <a:ext cx="6629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66CC"/>
                </a:solidFill>
              </a:rPr>
              <a:t>			Nhóm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66CC"/>
                </a:solidFill>
              </a:rPr>
              <a:t>phương tiện giao thông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66CC"/>
                </a:solidFill>
              </a:rPr>
              <a:t> 	đường hàng không</a:t>
            </a:r>
          </a:p>
        </p:txBody>
      </p:sp>
      <p:pic>
        <p:nvPicPr>
          <p:cNvPr id="87051" name="Trai-Dat-Nay-La-Cua-Chung-Minh-Xuan-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7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7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7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7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7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70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1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0FECA378GI4CABZ36PNCAV3N8AVCA2ETZ51CA01A25FCAF81BXTCA09NLIBCA72JNEUCAF2VIW7CA1ARTY1CAA7KFTGCANHSNXBCAC1612LCAFFKF19CACLZYFICA03O6JBCATPI0MOCAJ7FTWHCA0Z0H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7010400" y="5562601"/>
            <a:ext cx="365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3300"/>
                </a:solidFill>
              </a:rPr>
              <a:t>Trực thăng</a:t>
            </a:r>
          </a:p>
        </p:txBody>
      </p:sp>
    </p:spTree>
    <p:extLst>
      <p:ext uri="{BB962C8B-B14F-4D97-AF65-F5344CB8AC3E}">
        <p14:creationId xmlns:p14="http://schemas.microsoft.com/office/powerpoint/2010/main" val="83976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2JNCAFWWU0SCAA4SD75CAG140EBCAJ4IS5DCA30K2FCCAVN4H65CARUNOHLCAS4QWFXCAGG893JCA2YPXPBCA2C93PACACXJILICA49OYK3CAEEDHD4CAFNBAW4CAMCHGW7CA9Z9BZACA9XWR83CAPU7F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467600" y="6156326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Máy bay</a:t>
            </a:r>
          </a:p>
        </p:txBody>
      </p:sp>
    </p:spTree>
    <p:extLst>
      <p:ext uri="{BB962C8B-B14F-4D97-AF65-F5344CB8AC3E}">
        <p14:creationId xmlns:p14="http://schemas.microsoft.com/office/powerpoint/2010/main" val="27894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may%20bay(19)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97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sky_AP2306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76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667000" y="1676401"/>
            <a:ext cx="8001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</a:rPr>
              <a:t>		Một số loại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</a:rPr>
              <a:t>  phương tiện giao thông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FF00"/>
                </a:solidFill>
              </a:rPr>
              <a:t>	đương hàng không</a:t>
            </a:r>
          </a:p>
        </p:txBody>
      </p:sp>
      <p:pic>
        <p:nvPicPr>
          <p:cNvPr id="93195" name="Picture 11" descr="4XOCAFD3B4PCA52MUIQCAM0M6FDCAS4T1W7CA9Q57KMCACBA7GBCAD0WSVBCAGIYAOPCAC0EXCSCAOZWQUTCAMX5IMUCA34BZPRCAFFLAGNCAASJE2MCAUFZMTCCAY8L14PCAAQW564CA652L2BCAQFRIP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5720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2" descr="BQ5CA9CJ0MZCABEZTT7CAZ4RI8YCAMEN1ZMCAB6CR6JCAKJ6NFMCAYNXQ1JCADUHYXZCA7ZLOUTCA8VA0UPCAJ8542RCAPCWDRXCA8M1C6RCA29385PCAJ905VDCAG558SCCADWFCYGCARHFTS5CA34M14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45720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13" descr="RF7CAAOYVQGCAH1P94FCA3C7T1NCAL8H9VCCAKSIYJ2CAVNMZD4CA8KUYMTCA7LHZAOCA4ZZGD7CAK6N0GICANXJ2P6CABP30MPCAW2RVNBCAX8QP2VCAH7I22XCAQNOGJ0CABY8ULVCA2RUHMPCAF5VT3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68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caugm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99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9" descr="ky-luc-bay-tren-khinh-khi-cau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4267200" y="6156326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66CC"/>
                </a:solidFill>
                <a:latin typeface="Times New Roman" panose="02020603050405020304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164504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4495800" y="228601"/>
            <a:ext cx="330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máy bay 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>
              <a:latin typeface="Times New Roman" panose="02020603050405020304" pitchFamily="18" charset="0"/>
            </a:endParaRPr>
          </a:p>
        </p:txBody>
      </p:sp>
      <p:pic>
        <p:nvPicPr>
          <p:cNvPr id="53251" name="Picture 4" descr="Câu đố máy 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124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5260" name="Group 28"/>
          <p:cNvGraphicFramePr>
            <a:graphicFrameLocks noGrp="1"/>
          </p:cNvGraphicFramePr>
          <p:nvPr/>
        </p:nvGraphicFramePr>
        <p:xfrm>
          <a:off x="2090738" y="5270500"/>
          <a:ext cx="8959850" cy="1035050"/>
        </p:xfrm>
        <a:graphic>
          <a:graphicData uri="http://schemas.openxmlformats.org/drawingml/2006/table">
            <a:tbl>
              <a:tblPr/>
              <a:tblGrid>
                <a:gridCol w="4479925">
                  <a:extLst>
                    <a:ext uri="{9D8B030D-6E8A-4147-A177-3AD203B41FA5}">
                      <a16:colId xmlns:a16="http://schemas.microsoft.com/office/drawing/2014/main" val="571031782"/>
                    </a:ext>
                  </a:extLst>
                </a:gridCol>
                <a:gridCol w="4479925">
                  <a:extLst>
                    <a:ext uri="{9D8B030D-6E8A-4147-A177-3AD203B41FA5}">
                      <a16:colId xmlns:a16="http://schemas.microsoft.com/office/drawing/2014/main" val="2111388021"/>
                    </a:ext>
                  </a:extLst>
                </a:gridCol>
              </a:tblGrid>
              <a:tr h="1035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35101"/>
                  </a:ext>
                </a:extLst>
              </a:tr>
            </a:tbl>
          </a:graphicData>
        </a:graphic>
      </p:graphicFrame>
      <p:sp>
        <p:nvSpPr>
          <p:cNvPr id="53255" name="Rectangle 29"/>
          <p:cNvSpPr>
            <a:spLocks noChangeArrowheads="1"/>
          </p:cNvSpPr>
          <p:nvPr/>
        </p:nvSpPr>
        <p:spPr bwMode="auto">
          <a:xfrm>
            <a:off x="4800600" y="3776664"/>
            <a:ext cx="269875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Chẳng phải chim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 có cánh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Chở hành khách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 mọi nơi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Giữa mây trời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Trông óng ả </a:t>
            </a:r>
            <a:b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 cái gì?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5262" name="Group 30"/>
          <p:cNvGraphicFramePr>
            <a:graphicFrameLocks noGrp="1"/>
          </p:cNvGraphicFramePr>
          <p:nvPr/>
        </p:nvGraphicFramePr>
        <p:xfrm>
          <a:off x="2100263" y="5280025"/>
          <a:ext cx="208000" cy="1036638"/>
        </p:xfrm>
        <a:graphic>
          <a:graphicData uri="http://schemas.openxmlformats.org/drawingml/2006/table">
            <a:tbl>
              <a:tblPr/>
              <a:tblGrid>
                <a:gridCol w="208000">
                  <a:extLst>
                    <a:ext uri="{9D8B030D-6E8A-4147-A177-3AD203B41FA5}">
                      <a16:colId xmlns:a16="http://schemas.microsoft.com/office/drawing/2014/main" val="4075262847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747117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584492"/>
                  </a:ext>
                </a:extLst>
              </a:tr>
            </a:tbl>
          </a:graphicData>
        </a:graphic>
      </p:graphicFrame>
      <p:sp>
        <p:nvSpPr>
          <p:cNvPr id="53259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3260" name="Picture 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38600"/>
            <a:ext cx="2481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67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895600" y="2895601"/>
            <a:ext cx="7086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FF00"/>
                </a:solidFill>
              </a:rPr>
              <a:t>Nhóm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FF00"/>
                </a:solidFill>
              </a:rPr>
              <a:t> phương tiện giao thông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FF00"/>
                </a:solidFill>
              </a:rPr>
              <a:t> đường sắt</a:t>
            </a:r>
          </a:p>
        </p:txBody>
      </p:sp>
      <p:pic>
        <p:nvPicPr>
          <p:cNvPr id="96263" name="Doan-Tau-Nho-Xi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96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1TNCA29SJMBCA1NLRNHCAINX0M5CA6KYXO7CA2SH23FCA9EYLPBCAHE09PQCA2OYL9JCAGE3XQRCA77J60ACAICC8VGCAROG2VVCATLTE6QCAH26D3NCAF7DHIECA31PF70CAFEIQSVCAM0F7W2CA0WNV6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6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7467600" y="5562601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FF00"/>
                </a:solidFill>
              </a:rPr>
              <a:t>Xe lửa</a:t>
            </a:r>
          </a:p>
        </p:txBody>
      </p:sp>
    </p:spTree>
    <p:extLst>
      <p:ext uri="{BB962C8B-B14F-4D97-AF65-F5344CB8AC3E}">
        <p14:creationId xmlns:p14="http://schemas.microsoft.com/office/powerpoint/2010/main" val="11799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[9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449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CHKCALWL1X2CA6D65W3CA5SZYYKCA51GR7VCA0AT1X8CAG4L51ZCAN5QPL3CAXKBI22CAMMK8C8CA2MTDXFCAUTPPS4CAK4OXOACAL9K8I9CARHGYZ8CA9OMDU0CAM036OOCA2D7ZFVCA90UOO6CAAX84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images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xe-dap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648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191000" y="6156326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3366FF"/>
                </a:solidFill>
              </a:rPr>
              <a:t>Một số loại xe đạp</a:t>
            </a:r>
          </a:p>
        </p:txBody>
      </p:sp>
    </p:spTree>
    <p:extLst>
      <p:ext uri="{BB962C8B-B14F-4D97-AF65-F5344CB8AC3E}">
        <p14:creationId xmlns:p14="http://schemas.microsoft.com/office/powerpoint/2010/main" val="33019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9VCCADT6ZCDCAZE9QWYCAS7SJOJCAQGQK31CA5UGTFOCASEUFHICA2UI8SBCABQUWNRCANFDWDFCAUN4Q6QCAWNVI0QCAFTHCF7CAI563PYCAFJZ2WUCAMRSL68CAS6R2YECADPW92UCATTE10PCACX9I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239000" y="5105401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</a:rPr>
              <a:t>Xe lửa</a:t>
            </a:r>
          </a:p>
        </p:txBody>
      </p:sp>
    </p:spTree>
    <p:extLst>
      <p:ext uri="{BB962C8B-B14F-4D97-AF65-F5344CB8AC3E}">
        <p14:creationId xmlns:p14="http://schemas.microsoft.com/office/powerpoint/2010/main" val="306713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QR4CABG87V9CAC2C08JCA84W36NCAF0CPY2CAPW7JPICA1T7N7JCAVUWCY2CA9WUQVTCA10MGTYCADWWPAXCA37L8OCCACVZK0WCAIIXM1OCAK386GVCAF72DTWCAPDJPS2CAKROGPVCA4COWHDCAH27I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286000" y="5257801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FF99"/>
                </a:solidFill>
              </a:rPr>
              <a:t>Xe lửa</a:t>
            </a:r>
          </a:p>
        </p:txBody>
      </p:sp>
    </p:spTree>
    <p:extLst>
      <p:ext uri="{BB962C8B-B14F-4D97-AF65-F5344CB8AC3E}">
        <p14:creationId xmlns:p14="http://schemas.microsoft.com/office/powerpoint/2010/main" val="38735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ChangeArrowheads="1"/>
          </p:cNvSpPr>
          <p:nvPr/>
        </p:nvSpPr>
        <p:spPr bwMode="auto">
          <a:xfrm>
            <a:off x="4800600" y="166688"/>
            <a:ext cx="309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1D5D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 tàu hoả 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58371" name="Picture 4" descr="Câu đố tàu ho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8956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29"/>
          <p:cNvSpPr>
            <a:spLocks noChangeArrowheads="1"/>
          </p:cNvSpPr>
          <p:nvPr/>
        </p:nvSpPr>
        <p:spPr bwMode="auto">
          <a:xfrm>
            <a:off x="4114800" y="4038601"/>
            <a:ext cx="54292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altLang="en-US" sz="28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Tàu gì không chạy dưới sông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Còi tu ầm ĩ vượt đồng bao la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Khi về đến trước sân ga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Người lên kẻ xuống vào ra rộn ràng?</a:t>
            </a:r>
            <a:endParaRPr lang="en-US" altLang="en-US" sz="280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3454" name="Group 30"/>
          <p:cNvGraphicFramePr>
            <a:graphicFrameLocks noGrp="1"/>
          </p:cNvGraphicFramePr>
          <p:nvPr/>
        </p:nvGraphicFramePr>
        <p:xfrm>
          <a:off x="2100263" y="3205164"/>
          <a:ext cx="208000" cy="1036638"/>
        </p:xfrm>
        <a:graphic>
          <a:graphicData uri="http://schemas.openxmlformats.org/drawingml/2006/table">
            <a:tbl>
              <a:tblPr/>
              <a:tblGrid>
                <a:gridCol w="208000">
                  <a:extLst>
                    <a:ext uri="{9D8B030D-6E8A-4147-A177-3AD203B41FA5}">
                      <a16:colId xmlns:a16="http://schemas.microsoft.com/office/drawing/2014/main" val="1052476217"/>
                    </a:ext>
                  </a:extLst>
                </a:gridCol>
              </a:tblGrid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299385"/>
                  </a:ext>
                </a:extLst>
              </a:tr>
              <a:tr h="518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1300" marR="91300" marT="45734" marB="45734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313156"/>
                  </a:ext>
                </a:extLst>
              </a:tr>
            </a:tbl>
          </a:graphicData>
        </a:graphic>
      </p:graphicFrame>
      <p:sp>
        <p:nvSpPr>
          <p:cNvPr id="58376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87000" y="6477000"/>
            <a:ext cx="381000" cy="3810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8377" name="Picture 3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38600"/>
            <a:ext cx="24812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1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mOKboJKGyuda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8096250" y="5791201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b="1"/>
              <a:t>Bùi Thị Tình</a:t>
            </a: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3962401" y="533401"/>
            <a:ext cx="45624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Cô dạy con </a:t>
            </a:r>
          </a:p>
          <a:p>
            <a:pPr algn="ctr" eaLnBrk="1" hangingPunct="1"/>
            <a:r>
              <a:rPr lang="en-US" altLang="en-US"/>
              <a:t>Mẹ! Mẹ ơi cô dạy</a:t>
            </a:r>
            <a:br>
              <a:rPr lang="en-US" altLang="en-US"/>
            </a:br>
            <a:r>
              <a:rPr lang="en-US" altLang="en-US"/>
              <a:t>Bài phương tiện giao thông</a:t>
            </a:r>
            <a:br>
              <a:rPr lang="en-US" altLang="en-US"/>
            </a:br>
            <a:r>
              <a:rPr lang="en-US" altLang="en-US"/>
              <a:t>Máy bay bay đường không</a:t>
            </a:r>
            <a:br>
              <a:rPr lang="en-US" altLang="en-US"/>
            </a:br>
            <a:r>
              <a:rPr lang="en-US" altLang="en-US"/>
              <a:t>Ô tô chạy đường bộ</a:t>
            </a:r>
            <a:br>
              <a:rPr lang="en-US" altLang="en-US"/>
            </a:br>
            <a:r>
              <a:rPr lang="en-US" altLang="en-US"/>
              <a:t>Tàu thuyền, ca nô đó</a:t>
            </a:r>
            <a:br>
              <a:rPr lang="en-US" altLang="en-US"/>
            </a:br>
            <a:r>
              <a:rPr lang="en-US" altLang="en-US"/>
              <a:t>Chạy đường thuỷ mẹ ơi!</a:t>
            </a:r>
            <a:br>
              <a:rPr lang="en-US" altLang="en-US"/>
            </a:br>
            <a:r>
              <a:rPr lang="en-US" altLang="en-US"/>
              <a:t>Con nhớ lời cô rồi</a:t>
            </a:r>
            <a:br>
              <a:rPr lang="en-US" altLang="en-US"/>
            </a:br>
            <a:r>
              <a:rPr lang="en-US" altLang="en-US"/>
              <a:t>Khi đi trên đường bộ</a:t>
            </a:r>
            <a:br>
              <a:rPr lang="en-US" altLang="en-US"/>
            </a:br>
            <a:r>
              <a:rPr lang="en-US" altLang="en-US"/>
              <a:t>Nhớ đi trên vỉa hè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Khi ngồi trên tàu xe</a:t>
            </a:r>
            <a:br>
              <a:rPr lang="en-US" altLang="en-US"/>
            </a:br>
            <a:r>
              <a:rPr lang="en-US" altLang="en-US"/>
              <a:t>Không thò đầu cửa sổ </a:t>
            </a:r>
            <a:br>
              <a:rPr lang="en-US" altLang="en-US"/>
            </a:br>
            <a:r>
              <a:rPr lang="en-US" altLang="en-US"/>
              <a:t>Đến ngã tư đường phố</a:t>
            </a:r>
            <a:br>
              <a:rPr lang="en-US" altLang="en-US"/>
            </a:br>
            <a:r>
              <a:rPr lang="en-US" altLang="en-US"/>
              <a:t>Đèn đỏ con phai rdừng </a:t>
            </a:r>
            <a:br>
              <a:rPr lang="en-US" altLang="en-US"/>
            </a:br>
            <a:r>
              <a:rPr lang="en-US" altLang="en-US"/>
              <a:t>Đèn vàng con chuẩn bị</a:t>
            </a:r>
            <a:br>
              <a:rPr lang="en-US" altLang="en-US"/>
            </a:br>
            <a:r>
              <a:rPr lang="en-US" altLang="en-US"/>
              <a:t>Đèn xanh con mới đi</a:t>
            </a:r>
            <a:br>
              <a:rPr lang="en-US" altLang="en-US"/>
            </a:br>
            <a:r>
              <a:rPr lang="en-US" altLang="en-US"/>
              <a:t>Lời cô dạy con ghi</a:t>
            </a:r>
            <a:br>
              <a:rPr lang="en-US" altLang="en-US"/>
            </a:br>
            <a:r>
              <a:rPr lang="en-US" altLang="en-US"/>
              <a:t>Không bao giờ quên được.</a:t>
            </a:r>
          </a:p>
        </p:txBody>
      </p:sp>
    </p:spTree>
    <p:extLst>
      <p:ext uri="{BB962C8B-B14F-4D97-AF65-F5344CB8AC3E}">
        <p14:creationId xmlns:p14="http://schemas.microsoft.com/office/powerpoint/2010/main" val="18972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 descr="4971124567657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5562601" y="2286001"/>
            <a:ext cx="24225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D60093"/>
                </a:solidFill>
              </a:rPr>
              <a:t>Chúc cô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2819400" y="3657600"/>
            <a:ext cx="525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8000"/>
                </a:solidFill>
                <a:latin typeface="Times New Roman" panose="02020603050405020304" pitchFamily="18" charset="0"/>
              </a:rPr>
              <a:t>Dồi dào sức khỏe</a:t>
            </a:r>
          </a:p>
        </p:txBody>
      </p:sp>
      <p:sp>
        <p:nvSpPr>
          <p:cNvPr id="117769" name="WordArt 9"/>
          <p:cNvSpPr>
            <a:spLocks noChangeArrowheads="1" noChangeShapeType="1" noTextEdit="1"/>
          </p:cNvSpPr>
          <p:nvPr/>
        </p:nvSpPr>
        <p:spPr bwMode="auto">
          <a:xfrm>
            <a:off x="4724400" y="1219200"/>
            <a:ext cx="3733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29844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DECAN5G0RKCASEHUPLCA2ZS9NECANPDGG0CA3UQQ7MCAVGEJDOCAIEU0I9CAITIHP1CA1BW6FLCA8S5XF3CAS6BBTECARNX2BSCAAIXY87CA2E22XTCA7VQ2C9CALY4EENCACEESNLCAOV9Y8OCA7WDJH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mages[8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images[5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032CA5G579CCAPNFDE0CAKW42RECA3DM20ECAYCZXJ3CAS5W583CAS6O52ECATWLPINCA556UHRCALQ8CN8CAQ015GDCAI0G4JECAJFXX0CCAHSTL33CAX0YFTECANHMVM3CATOIV1ACADEG7VYCA1RDR9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13100"/>
            <a:ext cx="4724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191000" y="3429001"/>
            <a:ext cx="3810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Xe đạp điện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28271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LICK_SSRed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191000" y="5638801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9966FF"/>
                </a:solidFill>
              </a:rPr>
              <a:t>Xe máy</a:t>
            </a:r>
          </a:p>
        </p:txBody>
      </p:sp>
    </p:spTree>
    <p:extLst>
      <p:ext uri="{BB962C8B-B14F-4D97-AF65-F5344CB8AC3E}">
        <p14:creationId xmlns:p14="http://schemas.microsoft.com/office/powerpoint/2010/main" val="25021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_411635589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62400" y="1"/>
            <a:ext cx="411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Xe moto</a:t>
            </a:r>
          </a:p>
        </p:txBody>
      </p:sp>
    </p:spTree>
    <p:extLst>
      <p:ext uri="{BB962C8B-B14F-4D97-AF65-F5344CB8AC3E}">
        <p14:creationId xmlns:p14="http://schemas.microsoft.com/office/powerpoint/2010/main" val="87323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onda-to-bring-three-2w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5546725" y="15276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2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243</Words>
  <Application>Microsoft Office PowerPoint</Application>
  <PresentationFormat>Widescreen</PresentationFormat>
  <Paragraphs>96</Paragraphs>
  <Slides>54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Comic Sans MS</vt:lpstr>
      <vt:lpstr>宋体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2025-03-31T04:50:50Z</dcterms:created>
  <dcterms:modified xsi:type="dcterms:W3CDTF">2025-03-31T05:46:29Z</dcterms:modified>
</cp:coreProperties>
</file>