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73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9EF12-5C85-EF4B-A094-F71CA5D307A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BBC35-0464-4544-8199-4345748A47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3207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CFC14-32B7-4C1D-9476-6CA28B5BC10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9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7807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44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0311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895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9439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2949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391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478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272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635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ADD56-7DEC-AD4D-8007-9F2EABF6C826}" type="datetimeFigureOut">
              <a:rPr lang="vi-VN" smtClean="0"/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840C7-F9BE-4149-A8CD-AE54F07440C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721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fif"/><Relationship Id="rId7" Type="http://schemas.openxmlformats.org/officeDocument/2006/relationships/image" Target="../media/image20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19.jpg"/><Relationship Id="rId5" Type="http://schemas.openxmlformats.org/officeDocument/2006/relationships/image" Target="../media/image18.jfif"/><Relationship Id="rId4" Type="http://schemas.openxmlformats.org/officeDocument/2006/relationships/image" Target="../media/image17.jfif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2.jf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jpg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7.jpg"/><Relationship Id="rId5" Type="http://schemas.openxmlformats.org/officeDocument/2006/relationships/image" Target="../media/image26.jfif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6.jfif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30.jfif"/><Relationship Id="rId5" Type="http://schemas.openxmlformats.org/officeDocument/2006/relationships/image" Target="../media/image29.jpg"/><Relationship Id="rId4" Type="http://schemas.openxmlformats.org/officeDocument/2006/relationships/image" Target="../media/image28.jfif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microsoft.com/office/2007/relationships/hdphoto" Target="../media/hdphoto1.wdp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6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18864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769876"/>
            <a:ext cx="619268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Lứa tuổi: 3 – 4 tuổi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Giáo viên</a:t>
            </a:r>
            <a:r>
              <a:rPr lang="vi-VN" sz="2800" b="1">
                <a:solidFill>
                  <a:srgbClr val="FF0000"/>
                </a:solidFill>
                <a:latin typeface="+mj-lt"/>
              </a:rPr>
              <a:t>: </a:t>
            </a:r>
            <a:r>
              <a:rPr lang="vi-VN" sz="2800" b="1" smtClean="0">
                <a:solidFill>
                  <a:srgbClr val="FF0000"/>
                </a:solidFill>
                <a:latin typeface="+mj-lt"/>
              </a:rPr>
              <a:t>Lê Thị Thùy </a:t>
            </a:r>
            <a:r>
              <a:rPr lang="vi-VN" sz="2800" b="1" smtClean="0">
                <a:solidFill>
                  <a:srgbClr val="FF0000"/>
                </a:solidFill>
                <a:latin typeface="+mj-lt"/>
              </a:rPr>
              <a:t>Dung</a:t>
            </a:r>
          </a:p>
          <a:p>
            <a:pPr algn="ctr"/>
            <a:endParaRPr lang="vi-VN" sz="2800" b="1">
              <a:solidFill>
                <a:srgbClr val="FF0000"/>
              </a:solidFill>
              <a:latin typeface="+mj-lt"/>
            </a:endParaRPr>
          </a:p>
          <a:p>
            <a:pPr algn="ctr"/>
            <a:endParaRPr lang="vi-VN" sz="2800" b="1" smtClean="0">
              <a:solidFill>
                <a:srgbClr val="FF0000"/>
              </a:solidFill>
              <a:latin typeface="+mj-lt"/>
            </a:endParaRPr>
          </a:p>
          <a:p>
            <a:pPr algn="ctr"/>
            <a:endParaRPr lang="vi-VN" sz="2800" b="1">
              <a:solidFill>
                <a:srgbClr val="FF0000"/>
              </a:solidFill>
              <a:latin typeface="+mj-lt"/>
            </a:endParaRPr>
          </a:p>
          <a:p>
            <a:pPr algn="ctr"/>
            <a:endParaRPr lang="vi-VN" sz="2800" b="1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2000" b="1" smtClean="0">
                <a:solidFill>
                  <a:srgbClr val="002060"/>
                </a:solidFill>
                <a:latin typeface="+mj-lt"/>
              </a:rPr>
              <a:t>Năm học: 2024-2025</a:t>
            </a:r>
            <a:endParaRPr lang="en-US" sz="20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082E96-AAE9-4240-8692-5EC72E996E3A}"/>
              </a:ext>
            </a:extLst>
          </p:cNvPr>
          <p:cNvSpPr/>
          <p:nvPr/>
        </p:nvSpPr>
        <p:spPr>
          <a:xfrm>
            <a:off x="486593" y="2420888"/>
            <a:ext cx="817082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3600" b="1" i="1">
                <a:solidFill>
                  <a:schemeClr val="accent3">
                    <a:lumMod val="50000"/>
                  </a:schemeClr>
                </a:solidFill>
                <a:latin typeface="+mj-lt"/>
              </a:rPr>
              <a:t>LĨNH VỰC PHÁT TRIỂN NHẬN THỨC</a:t>
            </a:r>
          </a:p>
          <a:p>
            <a:pPr algn="ctr"/>
            <a:r>
              <a:rPr lang="vi-VN" sz="3600" b="1" i="1">
                <a:solidFill>
                  <a:schemeClr val="accent3">
                    <a:lumMod val="50000"/>
                  </a:schemeClr>
                </a:solidFill>
                <a:latin typeface="+mj-lt"/>
              </a:rPr>
              <a:t>Đề </a:t>
            </a:r>
            <a:r>
              <a:rPr lang="vi-VN" sz="360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tài : Khám </a:t>
            </a:r>
            <a:r>
              <a:rPr lang="vi-VN" sz="3600" b="1" i="1">
                <a:solidFill>
                  <a:schemeClr val="accent3">
                    <a:lumMod val="50000"/>
                  </a:schemeClr>
                </a:solidFill>
                <a:latin typeface="+mj-lt"/>
              </a:rPr>
              <a:t>phá một </a:t>
            </a:r>
            <a:r>
              <a:rPr lang="vi-VN" sz="3600" b="1" i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số loại rau</a:t>
            </a:r>
          </a:p>
        </p:txBody>
      </p:sp>
      <p:pic>
        <p:nvPicPr>
          <p:cNvPr id="7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318" y="896526"/>
            <a:ext cx="1636965" cy="163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859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7"/>
    </mc:Choice>
    <mc:Fallback xmlns="">
      <p:transition spd="slow" advTm="2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7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75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34" objId="7"/>
        <p14:playEvt time="39" objId="8"/>
        <p14:stopEvt time="20597" objId="7"/>
        <p14:stopEvt time="20597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10319"/>
            <a:ext cx="4547989" cy="4134155"/>
            <a:chOff x="0" y="10319"/>
            <a:chExt cx="4547989" cy="41341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19"/>
              <a:ext cx="4547989" cy="3312368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0" y="3621254"/>
              <a:ext cx="39959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thịt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70238" y="3098034"/>
            <a:ext cx="4596011" cy="3603680"/>
            <a:chOff x="4470238" y="3098034"/>
            <a:chExt cx="4596011" cy="3603680"/>
          </a:xfrm>
        </p:grpSpPr>
        <p:sp>
          <p:nvSpPr>
            <p:cNvPr id="5" name="TextBox 4"/>
            <p:cNvSpPr txBox="1"/>
            <p:nvPr/>
          </p:nvSpPr>
          <p:spPr>
            <a:xfrm>
              <a:off x="4860032" y="3098034"/>
              <a:ext cx="38164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Canh rau ngót nấu </a:t>
              </a:r>
              <a:r>
                <a:rPr lang="en-US" sz="2800" b="1" dirty="0">
                  <a:solidFill>
                    <a:srgbClr val="0070C0"/>
                  </a:solidFill>
                  <a:latin typeface="+mj-lt"/>
                </a:rPr>
                <a:t>c</a:t>
              </a:r>
              <a:r>
                <a:rPr lang="vi-VN" sz="2800" b="1" dirty="0">
                  <a:solidFill>
                    <a:srgbClr val="0070C0"/>
                  </a:solidFill>
                  <a:latin typeface="+mj-lt"/>
                </a:rPr>
                <a:t>á</a:t>
              </a:r>
              <a:endParaRPr lang="en-US" sz="2800" b="1" dirty="0">
                <a:solidFill>
                  <a:srgbClr val="0070C0"/>
                </a:solidFill>
                <a:latin typeface="+mj-lt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238" y="3749005"/>
              <a:ext cx="4596011" cy="2952709"/>
            </a:xfrm>
            <a:prstGeom prst="rect">
              <a:avLst/>
            </a:prstGeom>
          </p:spPr>
        </p:pic>
      </p:grpSp>
      <p:pic>
        <p:nvPicPr>
          <p:cNvPr id="9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592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3"/>
    </mc:Choice>
    <mc:Fallback xmlns="">
      <p:transition spd="slow" advTm="25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3"/>
        <p14:stopEvt time="24568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4704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764705"/>
            <a:ext cx="3762722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73016"/>
            <a:ext cx="3606105" cy="2808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705" y="3592414"/>
            <a:ext cx="3762722" cy="2872904"/>
          </a:xfrm>
          <a:prstGeom prst="rect">
            <a:avLst/>
          </a:prstGeom>
        </p:spPr>
      </p:pic>
      <p:pic>
        <p:nvPicPr>
          <p:cNvPr id="8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545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8"/>
        <p14:stopEvt time="3029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9552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77180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774107" y="2284338"/>
            <a:ext cx="2229941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43608" y="886569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85034" y="886569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1859" y="2250058"/>
            <a:ext cx="2232248" cy="1872208"/>
            <a:chOff x="539552" y="2298576"/>
            <a:chExt cx="2232248" cy="1872208"/>
          </a:xfrm>
        </p:grpSpPr>
        <p:sp>
          <p:nvSpPr>
            <p:cNvPr id="6" name="Rectangle 5"/>
            <p:cNvSpPr/>
            <p:nvPr/>
          </p:nvSpPr>
          <p:spPr>
            <a:xfrm>
              <a:off x="539552" y="2298576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49642" y="2977029"/>
              <a:ext cx="6120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701058" y="2977029"/>
            <a:ext cx="6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2153864" y="2512556"/>
            <a:ext cx="2232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Củ gì đo đỏ</a:t>
            </a:r>
          </a:p>
          <a:p>
            <a:pPr algn="ctr"/>
            <a:r>
              <a:rPr lang="vi-VN" sz="2000" b="1" dirty="0">
                <a:solidFill>
                  <a:srgbClr val="FFC000"/>
                </a:solidFill>
                <a:latin typeface="+mj-lt"/>
              </a:rPr>
              <a:t>Con thỏ thích ăn</a:t>
            </a:r>
            <a:endParaRPr lang="en-US" sz="20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14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48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48"/>
    </mc:Choice>
    <mc:Fallback xmlns="">
      <p:transition spd="slow" advTm="2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22222E-6 L 0.00399 0.805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402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3819 L 0.30677 0.04791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  <p:extLst mod="1">
    <p:ext uri="{E180D4A7-C9FB-4DFB-919C-405C955672EB}">
      <p14:showEvtLst xmlns:p14="http://schemas.microsoft.com/office/powerpoint/2010/main">
        <p14:playEvt time="17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80728"/>
            <a:ext cx="7620000" cy="5305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188640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+mj-lt"/>
              </a:rPr>
              <a:t>Củ cà rốt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419872" y="1161558"/>
            <a:ext cx="2592288" cy="755274"/>
            <a:chOff x="3419872" y="1161558"/>
            <a:chExt cx="2592288" cy="755274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3419872" y="1484784"/>
              <a:ext cx="1152128" cy="43204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355976" y="1161558"/>
              <a:ext cx="1656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</a:t>
              </a:r>
              <a:endPara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9483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3"/>
    </mc:Choice>
    <mc:Fallback xmlns="">
      <p:transition spd="slow" advTm="44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2160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2491" y="2266577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764408" y="412130"/>
            <a:ext cx="2232248" cy="18722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72220" y="1021378"/>
            <a:ext cx="1152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17032" y="989405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2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4559" y="2741016"/>
            <a:ext cx="1008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64408" y="2269430"/>
            <a:ext cx="2232248" cy="1872208"/>
            <a:chOff x="2764408" y="2269430"/>
            <a:chExt cx="2232248" cy="1872208"/>
          </a:xfrm>
        </p:grpSpPr>
        <p:sp>
          <p:nvSpPr>
            <p:cNvPr id="4" name="Rectangle 3"/>
            <p:cNvSpPr/>
            <p:nvPr/>
          </p:nvSpPr>
          <p:spPr>
            <a:xfrm>
              <a:off x="2764408" y="2269430"/>
              <a:ext cx="2232248" cy="187220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7032" y="2741016"/>
              <a:ext cx="12961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959" y="7029400"/>
            <a:ext cx="2219325" cy="2057400"/>
          </a:xfrm>
          <a:prstGeom prst="rect">
            <a:avLst/>
          </a:prstGeom>
        </p:spPr>
      </p:pic>
      <p:pic>
        <p:nvPicPr>
          <p:cNvPr id="1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55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29"/>
    </mc:Choice>
    <mc:Fallback xmlns="">
      <p:transition spd="slow" advTm="14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 L -0.00764 -0.6960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-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9" objId="13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24744"/>
            <a:ext cx="6096000" cy="5381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27784" y="260648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+mj-lt"/>
              </a:rPr>
              <a:t>Củ su hào</a:t>
            </a:r>
            <a:endParaRPr lang="en-US" sz="48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020272" y="2852936"/>
            <a:ext cx="1656184" cy="523220"/>
            <a:chOff x="7020272" y="2852936"/>
            <a:chExt cx="1656184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020272" y="2852936"/>
              <a:ext cx="122413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7740352" y="2852936"/>
              <a:ext cx="9361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+mj-lt"/>
                </a:rPr>
                <a:t>Lá</a:t>
              </a:r>
              <a:endParaRPr lang="en-US" sz="2800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7504" y="5229200"/>
            <a:ext cx="4896544" cy="1387316"/>
            <a:chOff x="107504" y="5229200"/>
            <a:chExt cx="4896544" cy="1387316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1259632" y="5229200"/>
              <a:ext cx="3744416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107504" y="6093296"/>
              <a:ext cx="15841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4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44"/>
    </mc:Choice>
    <mc:Fallback xmlns="">
      <p:transition spd="slow" advTm="37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176464" cy="3010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66390"/>
            <a:ext cx="4176464" cy="3010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7032"/>
            <a:ext cx="4176464" cy="28972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18" y="3709219"/>
            <a:ext cx="4176464" cy="2898254"/>
          </a:xfrm>
          <a:prstGeom prst="rect">
            <a:avLst/>
          </a:prstGeom>
        </p:spPr>
      </p:pic>
      <p:pic>
        <p:nvPicPr>
          <p:cNvPr id="6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6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9"/>
    </mc:Choice>
    <mc:Fallback xmlns="">
      <p:transition spd="slow" advTm="15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8" objId="7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8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600400" cy="28083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620688"/>
            <a:ext cx="4104456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29000"/>
            <a:ext cx="3600401" cy="29523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7" y="3429000"/>
            <a:ext cx="4104456" cy="2952328"/>
          </a:xfrm>
          <a:prstGeom prst="rect">
            <a:avLst/>
          </a:prstGeom>
        </p:spPr>
      </p:pic>
      <p:pic>
        <p:nvPicPr>
          <p:cNvPr id="8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754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6"/>
    </mc:Choice>
    <mc:Fallback xmlns="">
      <p:transition spd="slow" advTm="20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11760" y="2492896"/>
            <a:ext cx="44644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Phần 2:</a:t>
            </a:r>
          </a:p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 Hiểu biết của bé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4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48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11"/>
    </mc:Choice>
    <mc:Fallback xmlns="">
      <p:transition spd="slow" advTm="23711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8" objId="5"/>
        <p14:stopEvt time="23711" objId="5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4752528" cy="35283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259" y="980728"/>
            <a:ext cx="4309741" cy="4176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04664"/>
            <a:ext cx="4932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Giống nhau: Đều là loại rau ăn lá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5589240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Khác nhau: Lá bắp cải to, có dạng hình tròn, lá dày, các lá xếp vòng quanh, lá ngoài màu xanh, lá trong màu trắng</a:t>
            </a:r>
          </a:p>
          <a:p>
            <a:pPr algn="ctr"/>
            <a:r>
              <a:rPr lang="vi-VN" sz="2000" dirty="0">
                <a:solidFill>
                  <a:srgbClr val="FF0000"/>
                </a:solidFill>
                <a:latin typeface="+mj-lt"/>
              </a:rPr>
              <a:t>                 Lá rau ngót nhỏ, đầu lá nhọn, lá mọc trên cành, 1 cành có nhiều lá, lá có màu xanh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87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00"/>
    </mc:Choice>
    <mc:Fallback xmlns="">
      <p:transition spd="slow" advTm="6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3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16" objId="7"/>
        <p14:stopEvt time="60186" objId="7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u củ ngon tuyệt - Chun Chin - Nhạc thiếu nhi vui nhộn.mp4" descr="Rau củ ngon tuyệt - Chun Chin - Nhạc thiếu nhi vui nhộn.mp4">
            <a:hlinkClick r:id="" action="ppaction://media"/>
            <a:extLst>
              <a:ext uri="{FF2B5EF4-FFF2-40B4-BE49-F238E27FC236}">
                <a16:creationId xmlns:a16="http://schemas.microsoft.com/office/drawing/2014/main" id="{407E6ABC-0C58-A14A-80E7-37F56A3322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4216.6852" end="82507.570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75" y="0"/>
            <a:ext cx="9144000" cy="6858000"/>
          </a:xfrm>
          <a:prstGeom prst="rect">
            <a:avLst/>
          </a:prstGeom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" y="0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418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000"/>
    </mc:Choice>
    <mc:Fallback xmlns="">
      <p:transition advTm="7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8" objId="2"/>
        <p14:stopEvt time="79111" objId="2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268760"/>
            <a:ext cx="705678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  <a:latin typeface="+mj-lt"/>
              </a:rPr>
              <a:t>Xin chào và hẹn gặp lại</a:t>
            </a:r>
            <a:endParaRPr lang="en-US" sz="8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0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83"/>
    </mc:Choice>
    <mc:Fallback xmlns="">
      <p:transition spd="slow" advTm="27483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7" objId="5"/>
        <p14:stopEvt time="24967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36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4856" y="259924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+mj-lt"/>
              </a:rPr>
              <a:t>Phần 1 : Ô cửa bí mật</a:t>
            </a:r>
            <a:endParaRPr lang="en-US" sz="4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6712" y="1089830"/>
            <a:ext cx="1836712" cy="140066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395190" y="1089830"/>
            <a:ext cx="1809402" cy="1384410"/>
            <a:chOff x="2387823" y="1141581"/>
            <a:chExt cx="1800200" cy="1368152"/>
          </a:xfrm>
        </p:grpSpPr>
        <p:sp>
          <p:nvSpPr>
            <p:cNvPr id="8" name="Rectangle 7"/>
            <p:cNvSpPr/>
            <p:nvPr/>
          </p:nvSpPr>
          <p:spPr>
            <a:xfrm>
              <a:off x="2387823" y="1141581"/>
              <a:ext cx="1800200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63887" y="142145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1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88022" y="1093278"/>
            <a:ext cx="1816769" cy="1368152"/>
            <a:chOff x="4188022" y="1141581"/>
            <a:chExt cx="1816769" cy="1368152"/>
          </a:xfrm>
        </p:grpSpPr>
        <p:sp>
          <p:nvSpPr>
            <p:cNvPr id="7" name="Rectangle 6"/>
            <p:cNvSpPr/>
            <p:nvPr/>
          </p:nvSpPr>
          <p:spPr>
            <a:xfrm>
              <a:off x="4188022" y="1141581"/>
              <a:ext cx="1816769" cy="136815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0656" y="1407168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395191" y="2469666"/>
            <a:ext cx="1816769" cy="1607406"/>
            <a:chOff x="2404392" y="2496640"/>
            <a:chExt cx="1800200" cy="1607406"/>
          </a:xfrm>
        </p:grpSpPr>
        <p:sp>
          <p:nvSpPr>
            <p:cNvPr id="6" name="Rectangle 5"/>
            <p:cNvSpPr/>
            <p:nvPr/>
          </p:nvSpPr>
          <p:spPr>
            <a:xfrm>
              <a:off x="2404392" y="249664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41686" y="2967335"/>
              <a:ext cx="6480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3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204592" y="2469666"/>
            <a:ext cx="1800200" cy="1607406"/>
            <a:chOff x="4228007" y="2461430"/>
            <a:chExt cx="1800200" cy="1607406"/>
          </a:xfrm>
        </p:grpSpPr>
        <p:sp>
          <p:nvSpPr>
            <p:cNvPr id="9" name="Rectangle 8"/>
            <p:cNvSpPr/>
            <p:nvPr/>
          </p:nvSpPr>
          <p:spPr>
            <a:xfrm>
              <a:off x="4228007" y="2461430"/>
              <a:ext cx="1800200" cy="160740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840694" y="2967335"/>
              <a:ext cx="5114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400" dirty="0">
                  <a:solidFill>
                    <a:schemeClr val="bg1"/>
                  </a:solidFill>
                </a:rPr>
                <a:t>4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8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858265"/>
      </p:ext>
    </p:extLst>
  </p:cSld>
  <p:clrMapOvr>
    <a:masterClrMapping/>
  </p:clrMapOvr>
  <p:transition spd="slow" advTm="433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47 -0.00115 L 0.46285 0.00949 " pathEditMode="relative" rAng="0" ptsTypes="AA">
                                      <p:cBhvr>
                                        <p:cTn id="31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69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" objId="18"/>
        <p14:playEvt time="14" objId="19"/>
        <p14:stopEvt time="41170" objId="1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79" y="941941"/>
            <a:ext cx="7200800" cy="5400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9792" y="11663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B050"/>
                </a:solidFill>
                <a:latin typeface="+mj-lt"/>
              </a:rPr>
              <a:t>Rau bắp cải</a:t>
            </a:r>
            <a:endParaRPr lang="en-US" sz="5400" b="1" dirty="0">
              <a:solidFill>
                <a:srgbClr val="00B050"/>
              </a:solidFill>
              <a:latin typeface="+mj-lt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-61194" y="4149080"/>
            <a:ext cx="2300288" cy="1884001"/>
            <a:chOff x="-61194" y="4149080"/>
            <a:chExt cx="2300288" cy="1884001"/>
          </a:xfrm>
        </p:grpSpPr>
        <p:cxnSp>
          <p:nvCxnSpPr>
            <p:cNvPr id="7" name="Straight Arrow Connector 6"/>
            <p:cNvCxnSpPr/>
            <p:nvPr/>
          </p:nvCxnSpPr>
          <p:spPr>
            <a:xfrm flipV="1">
              <a:off x="95473" y="4149080"/>
              <a:ext cx="2143621" cy="136078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-61194" y="5509861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già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08104" y="3789040"/>
            <a:ext cx="3635896" cy="645395"/>
            <a:chOff x="5508104" y="3789040"/>
            <a:chExt cx="3635896" cy="64539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5508104" y="3789040"/>
              <a:ext cx="2808312" cy="7200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740352" y="3911215"/>
              <a:ext cx="14036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 non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007475"/>
      </p:ext>
    </p:extLst>
  </p:cSld>
  <p:clrMapOvr>
    <a:masterClrMapping/>
  </p:clrMapOvr>
  <p:transition spd="slow" advTm="354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" objId="11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72"/>
            <a:ext cx="7704856" cy="5544616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308304" y="1393612"/>
            <a:ext cx="1853952" cy="523220"/>
            <a:chOff x="7308304" y="1393612"/>
            <a:chExt cx="1853952" cy="523220"/>
          </a:xfrm>
        </p:grpSpPr>
        <p:cxnSp>
          <p:nvCxnSpPr>
            <p:cNvPr id="5" name="Straight Arrow Connector 4"/>
            <p:cNvCxnSpPr/>
            <p:nvPr/>
          </p:nvCxnSpPr>
          <p:spPr>
            <a:xfrm flipH="1">
              <a:off x="7308304" y="1916832"/>
              <a:ext cx="1835696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26560" y="1393612"/>
              <a:ext cx="1835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Cuống rau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009981" y="4606244"/>
            <a:ext cx="1606513" cy="2130736"/>
            <a:chOff x="251520" y="4653136"/>
            <a:chExt cx="1606513" cy="2130736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251520" y="4653136"/>
              <a:ext cx="1368152" cy="20882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5885" y="6260652"/>
              <a:ext cx="133214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Gân lá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6345460"/>
      </p:ext>
    </p:extLst>
  </p:cSld>
  <p:clrMapOvr>
    <a:masterClrMapping/>
  </p:clrMapOvr>
  <p:transition spd="slow" advTm="568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1271" y="548680"/>
            <a:ext cx="3470920" cy="3187516"/>
            <a:chOff x="321271" y="548680"/>
            <a:chExt cx="3470920" cy="31875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271" y="548680"/>
              <a:ext cx="3470920" cy="266429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5576" y="3212976"/>
              <a:ext cx="22149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luộc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220072" y="548681"/>
            <a:ext cx="3157513" cy="3125960"/>
            <a:chOff x="5220072" y="548681"/>
            <a:chExt cx="3157513" cy="31259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072" y="548681"/>
              <a:ext cx="3157513" cy="26205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796136" y="3212976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B0F0"/>
                  </a:solidFill>
                  <a:latin typeface="+mj-lt"/>
                </a:rPr>
                <a:t>Bắp cải cuộn thịt</a:t>
              </a:r>
              <a:endParaRPr lang="en-US" sz="24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15121" y="3933056"/>
            <a:ext cx="3749402" cy="3025739"/>
            <a:chOff x="3015121" y="3933056"/>
            <a:chExt cx="3749402" cy="302573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5121" y="3933056"/>
              <a:ext cx="3749402" cy="2458963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792191" y="6435575"/>
              <a:ext cx="25800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B0F0"/>
                  </a:solidFill>
                  <a:latin typeface="+mj-lt"/>
                </a:rPr>
                <a:t>Bắp cải xào</a:t>
              </a:r>
              <a:endParaRPr lang="en-US" sz="2800" dirty="0">
                <a:solidFill>
                  <a:srgbClr val="00B0F0"/>
                </a:solidFill>
                <a:latin typeface="+mj-lt"/>
              </a:endParaRPr>
            </a:p>
          </p:txBody>
        </p:sp>
      </p:grpSp>
      <p:pic>
        <p:nvPicPr>
          <p:cNvPr id="1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9707206"/>
      </p:ext>
    </p:extLst>
  </p:cSld>
  <p:clrMapOvr>
    <a:masterClrMapping/>
  </p:clrMapOvr>
  <p:transition spd="slow" advTm="3521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" objId="9"/>
        <p14:stopEvt time="33603" objId="9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7704" y="1101378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783930" y="2569245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07704" y="2564904"/>
            <a:ext cx="1876226" cy="14635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39752" y="1484784"/>
            <a:ext cx="1080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  <a:latin typeface="+mj-lt"/>
              </a:rPr>
              <a:t>1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789660" y="1105719"/>
            <a:ext cx="1876226" cy="1463526"/>
            <a:chOff x="3789660" y="1105719"/>
            <a:chExt cx="1876226" cy="1463526"/>
          </a:xfrm>
        </p:grpSpPr>
        <p:sp>
          <p:nvSpPr>
            <p:cNvPr id="7" name="Rectangle 6"/>
            <p:cNvSpPr/>
            <p:nvPr/>
          </p:nvSpPr>
          <p:spPr>
            <a:xfrm>
              <a:off x="3789660" y="1105719"/>
              <a:ext cx="1876226" cy="146352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283968" y="1484784"/>
              <a:ext cx="10081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dirty="0">
                  <a:solidFill>
                    <a:schemeClr val="bg1"/>
                  </a:solidFill>
                </a:rPr>
                <a:t>2</a:t>
              </a:r>
              <a:endParaRPr lang="en-US" sz="5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267744" y="2967335"/>
            <a:ext cx="1224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3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9930" y="2967335"/>
            <a:ext cx="1376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bg1"/>
                </a:solidFill>
              </a:rPr>
              <a:t>4</a:t>
            </a:r>
            <a:endParaRPr lang="en-US" sz="54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909415"/>
            <a:ext cx="1870496" cy="1655489"/>
          </a:xfrm>
          <a:prstGeom prst="rect">
            <a:avLst/>
          </a:prstGeom>
        </p:spPr>
      </p:pic>
      <p:pic>
        <p:nvPicPr>
          <p:cNvPr id="15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7186928"/>
      </p:ext>
    </p:extLst>
  </p:cSld>
  <p:clrMapOvr>
    <a:masterClrMapping/>
  </p:clrMapOvr>
  <p:transition spd="slow" advTm="112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111E-6 L -0.58646 0.0090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2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" objId="1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64704"/>
            <a:ext cx="6984776" cy="55446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784" y="0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ây rau ngót</a:t>
            </a:r>
            <a:endParaRPr lang="en-US" sz="4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372200" y="3212976"/>
            <a:ext cx="2952328" cy="550083"/>
            <a:chOff x="6372200" y="3212976"/>
            <a:chExt cx="2952328" cy="550083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6372200" y="3212976"/>
              <a:ext cx="1728192" cy="2686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80312" y="3239839"/>
              <a:ext cx="19442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Thân 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73818" y="1268760"/>
            <a:ext cx="2317073" cy="1800200"/>
            <a:chOff x="1273818" y="1268760"/>
            <a:chExt cx="2317073" cy="1800200"/>
          </a:xfrm>
        </p:grpSpPr>
        <p:cxnSp>
          <p:nvCxnSpPr>
            <p:cNvPr id="16" name="Straight Arrow Connector 15"/>
            <p:cNvCxnSpPr>
              <a:cxnSpLocks/>
              <a:stCxn id="17" idx="2"/>
            </p:cNvCxnSpPr>
            <p:nvPr/>
          </p:nvCxnSpPr>
          <p:spPr>
            <a:xfrm>
              <a:off x="2094817" y="1791980"/>
              <a:ext cx="1496074" cy="127698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273818" y="1268760"/>
              <a:ext cx="16419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Cành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273817" y="5013176"/>
            <a:ext cx="1930031" cy="1000958"/>
            <a:chOff x="1273817" y="5013176"/>
            <a:chExt cx="1930031" cy="1000958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403648" y="5013176"/>
              <a:ext cx="1800200" cy="36004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273817" y="5490914"/>
              <a:ext cx="12871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0000"/>
                  </a:solidFill>
                  <a:latin typeface="+mj-lt"/>
                </a:rPr>
                <a:t>Lá cây</a:t>
              </a:r>
              <a:endParaRPr lang="en-US" sz="28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1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868344"/>
      </p:ext>
    </p:extLst>
  </p:cSld>
  <p:clrMapOvr>
    <a:masterClrMapping/>
  </p:clrMapOvr>
  <p:transition spd="slow" advTm="3629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6192688"/>
          </a:xfrm>
          <a:prstGeom prst="rect">
            <a:avLst/>
          </a:prstGeom>
        </p:spPr>
      </p:pic>
      <p:pic>
        <p:nvPicPr>
          <p:cNvPr id="3" name="Picture 6" descr="Trường Mầm non Hoa Hướng Dương - Long Biên | Bình chọn Trường học Hạnh phúc">
            <a:extLst>
              <a:ext uri="{FF2B5EF4-FFF2-40B4-BE49-F238E27FC236}">
                <a16:creationId xmlns:a16="http://schemas.microsoft.com/office/drawing/2014/main" id="{4596FE03-6D30-4177-8FA7-42B59A536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2" b="98667" l="889" r="97778">
                        <a14:foregroundMark x1="32889" y1="14667" x2="64000" y2="12889"/>
                        <a14:foregroundMark x1="64000" y1="12889" x2="66222" y2="11556"/>
                        <a14:foregroundMark x1="75111" y1="21778" x2="91556" y2="60444"/>
                        <a14:foregroundMark x1="56000" y1="8000" x2="41333" y2="8000"/>
                        <a14:foregroundMark x1="31111" y1="8889" x2="13778" y2="40444"/>
                        <a14:foregroundMark x1="7556" y1="36444" x2="19556" y2="72000"/>
                        <a14:foregroundMark x1="6222" y1="45333" x2="10667" y2="74667"/>
                        <a14:foregroundMark x1="36444" y1="4444" x2="36444" y2="4444"/>
                        <a14:foregroundMark x1="50667" y1="3111" x2="50667" y2="3111"/>
                        <a14:foregroundMark x1="85778" y1="24444" x2="85778" y2="24444"/>
                        <a14:foregroundMark x1="89778" y1="42222" x2="89778" y2="42222"/>
                        <a14:foregroundMark x1="93778" y1="42667" x2="93778" y2="42667"/>
                        <a14:foregroundMark x1="98222" y1="38222" x2="98222" y2="38222"/>
                        <a14:foregroundMark x1="44000" y1="91556" x2="44000" y2="91556"/>
                        <a14:foregroundMark x1="59111" y1="97333" x2="59111" y2="97333"/>
                        <a14:foregroundMark x1="39111" y1="98667" x2="39111" y2="98667"/>
                        <a14:foregroundMark x1="2222" y1="62667" x2="2222" y2="62667"/>
                        <a14:foregroundMark x1="889" y1="37333" x2="889" y2="37333"/>
                        <a14:foregroundMark x1="64000" y1="2222" x2="64000" y2="2222"/>
                        <a14:foregroundMark x1="72444" y1="50222" x2="72444" y2="50222"/>
                        <a14:foregroundMark x1="62667" y1="40000" x2="46222" y2="73778"/>
                        <a14:foregroundMark x1="46222" y1="73778" x2="46222" y2="73778"/>
                        <a14:foregroundMark x1="36444" y1="33778" x2="52444" y2="62667"/>
                        <a14:foregroundMark x1="55111" y1="28444" x2="76889" y2="55111"/>
                        <a14:foregroundMark x1="70667" y1="32000" x2="65778" y2="74667"/>
                        <a14:foregroundMark x1="49778" y1="34667" x2="31556" y2="53778"/>
                        <a14:foregroundMark x1="31556" y1="53778" x2="29778" y2="64889"/>
                        <a14:foregroundMark x1="42667" y1="28889" x2="22222" y2="60444"/>
                        <a14:foregroundMark x1="27111" y1="34667" x2="55556" y2="20444"/>
                        <a14:foregroundMark x1="27111" y1="40000" x2="56000" y2="76889"/>
                        <a14:foregroundMark x1="65778" y1="43556" x2="51111" y2="76889"/>
                        <a14:foregroundMark x1="52889" y1="31111" x2="51556" y2="57778"/>
                        <a14:foregroundMark x1="51556" y1="57778" x2="52000" y2="59111"/>
                        <a14:foregroundMark x1="39111" y1="62222" x2="43111" y2="79111"/>
                        <a14:foregroundMark x1="49333" y1="32000" x2="49333" y2="32000"/>
                        <a14:foregroundMark x1="52000" y1="30667" x2="45778" y2="43111"/>
                        <a14:foregroundMark x1="34222" y1="74667" x2="40444" y2="59111"/>
                        <a14:foregroundMark x1="74222" y1="51111" x2="72889" y2="71556"/>
                        <a14:foregroundMark x1="79556" y1="40000" x2="73778" y2="5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0452"/>
            <a:ext cx="1143767" cy="11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92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0"/>
    </mc:Choice>
    <mc:Fallback xmlns="">
      <p:transition spd="slow" advTm="1414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.9|1.3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5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2.2|2|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1.8|2.4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1|1.3|1.3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9.6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1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9.4|3.2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211</Words>
  <Application>Microsoft Office PowerPoint</Application>
  <PresentationFormat>On-screen Show (4:3)</PresentationFormat>
  <Paragraphs>56</Paragraphs>
  <Slides>20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Administrator</cp:lastModifiedBy>
  <cp:revision>15</cp:revision>
  <dcterms:created xsi:type="dcterms:W3CDTF">2022-02-22T08:19:57Z</dcterms:created>
  <dcterms:modified xsi:type="dcterms:W3CDTF">2025-02-12T02:12:20Z</dcterms:modified>
</cp:coreProperties>
</file>