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9" d="100"/>
          <a:sy n="99"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C4B45-3E42-4027-A9BA-D26104314A6D}"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157774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C4B45-3E42-4027-A9BA-D26104314A6D}"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330580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C4B45-3E42-4027-A9BA-D26104314A6D}"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259616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C4B45-3E42-4027-A9BA-D26104314A6D}"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123915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1C4B45-3E42-4027-A9BA-D26104314A6D}"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291233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1C4B45-3E42-4027-A9BA-D26104314A6D}"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28065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1C4B45-3E42-4027-A9BA-D26104314A6D}"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23875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1C4B45-3E42-4027-A9BA-D26104314A6D}"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225483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C4B45-3E42-4027-A9BA-D26104314A6D}"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422199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C4B45-3E42-4027-A9BA-D26104314A6D}"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172274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C4B45-3E42-4027-A9BA-D26104314A6D}"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307CE-EF9E-4F61-AF6C-87829C41293E}" type="slidenum">
              <a:rPr lang="en-US" smtClean="0"/>
              <a:t>‹#›</a:t>
            </a:fld>
            <a:endParaRPr lang="en-US"/>
          </a:p>
        </p:txBody>
      </p:sp>
    </p:spTree>
    <p:extLst>
      <p:ext uri="{BB962C8B-B14F-4D97-AF65-F5344CB8AC3E}">
        <p14:creationId xmlns:p14="http://schemas.microsoft.com/office/powerpoint/2010/main" val="183687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C4B45-3E42-4027-A9BA-D26104314A6D}" type="datetimeFigureOut">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07CE-EF9E-4F61-AF6C-87829C41293E}" type="slidenum">
              <a:rPr lang="en-US" smtClean="0"/>
              <a:t>‹#›</a:t>
            </a:fld>
            <a:endParaRPr lang="en-US"/>
          </a:p>
        </p:txBody>
      </p:sp>
    </p:spTree>
    <p:extLst>
      <p:ext uri="{BB962C8B-B14F-4D97-AF65-F5344CB8AC3E}">
        <p14:creationId xmlns:p14="http://schemas.microsoft.com/office/powerpoint/2010/main" val="261964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ruyện Trái cây trong vườ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75792" y="0"/>
            <a:ext cx="8040414" cy="6647974"/>
          </a:xfrm>
          <a:prstGeom prst="rect">
            <a:avLst/>
          </a:prstGeom>
        </p:spPr>
        <p:txBody>
          <a:bodyPr wrap="square">
            <a:spAutoFit/>
          </a:bodyPr>
          <a:lstStyle/>
          <a:p>
            <a:pPr algn="ctr"/>
            <a:r>
              <a:rPr lang="en-US" sz="2000" b="1">
                <a:solidFill>
                  <a:schemeClr val="accent6">
                    <a:lumMod val="50000"/>
                  </a:schemeClr>
                </a:solidFill>
                <a:latin typeface="Times New Roman" panose="02020603050405020304" pitchFamily="18" charset="0"/>
                <a:cs typeface="Times New Roman" panose="02020603050405020304" pitchFamily="18" charset="0"/>
              </a:rPr>
              <a:t>PHÒNG GD &amp; ĐT QUẬN LONG BIÊN</a:t>
            </a:r>
          </a:p>
          <a:p>
            <a:pPr algn="ctr"/>
            <a:r>
              <a:rPr lang="en-US" sz="2000" b="1">
                <a:solidFill>
                  <a:schemeClr val="accent6">
                    <a:lumMod val="50000"/>
                  </a:schemeClr>
                </a:solidFill>
                <a:latin typeface="Times New Roman" panose="02020603050405020304" pitchFamily="18" charset="0"/>
                <a:cs typeface="Times New Roman" panose="02020603050405020304" pitchFamily="18" charset="0"/>
              </a:rPr>
              <a:t>TRƯỜNG MẦM NON HOA HƯỚNG DƯƠNG</a:t>
            </a:r>
          </a:p>
          <a:p>
            <a:pPr algn="ctr">
              <a:lnSpc>
                <a:spcPct val="150000"/>
              </a:lnSpc>
            </a:pPr>
            <a:endParaRPr lang="en-US" b="1">
              <a:solidFill>
                <a:schemeClr val="accent6">
                  <a:lumMod val="50000"/>
                </a:schemeClr>
              </a:solidFill>
              <a:latin typeface="Times New Roman" panose="02020603050405020304" pitchFamily="18" charset="0"/>
              <a:cs typeface="Times New Roman" panose="02020603050405020304" pitchFamily="18" charset="0"/>
            </a:endParaRPr>
          </a:p>
          <a:p>
            <a:pPr algn="ctr">
              <a:lnSpc>
                <a:spcPct val="150000"/>
              </a:lnSpc>
            </a:pPr>
            <a:endParaRPr lang="en-US" b="1" smtClean="0">
              <a:solidFill>
                <a:srgbClr val="7030A0"/>
              </a:solidFill>
              <a:latin typeface="Times New Roman" panose="02020603050405020304" pitchFamily="18" charset="0"/>
              <a:cs typeface="Times New Roman" panose="02020603050405020304" pitchFamily="18" charset="0"/>
            </a:endParaRPr>
          </a:p>
          <a:p>
            <a:pPr algn="ctr">
              <a:lnSpc>
                <a:spcPct val="150000"/>
              </a:lnSpc>
            </a:pPr>
            <a:endParaRPr lang="en-US" b="1">
              <a:solidFill>
                <a:srgbClr val="7030A0"/>
              </a:solidFill>
              <a:latin typeface="Times New Roman" panose="02020603050405020304" pitchFamily="18" charset="0"/>
              <a:cs typeface="Times New Roman" panose="02020603050405020304" pitchFamily="18" charset="0"/>
            </a:endParaRPr>
          </a:p>
          <a:p>
            <a:pPr algn="ctr">
              <a:lnSpc>
                <a:spcPct val="150000"/>
              </a:lnSpc>
            </a:pPr>
            <a:endParaRPr lang="en-US" sz="2000" b="1">
              <a:solidFill>
                <a:srgbClr val="7030A0"/>
              </a:solidFill>
              <a:latin typeface="Times New Roman" panose="02020603050405020304" pitchFamily="18" charset="0"/>
              <a:cs typeface="Times New Roman" panose="02020603050405020304" pitchFamily="18" charset="0"/>
            </a:endParaRPr>
          </a:p>
          <a:p>
            <a:pPr algn="ctr"/>
            <a:endParaRPr lang="vi-VN" sz="3000" b="1" smtClean="0">
              <a:solidFill>
                <a:srgbClr val="C00000"/>
              </a:solidFill>
              <a:latin typeface="Times New Roman" panose="02020603050405020304" pitchFamily="18" charset="0"/>
              <a:cs typeface="Times New Roman" panose="02020603050405020304" pitchFamily="18" charset="0"/>
            </a:endParaRPr>
          </a:p>
          <a:p>
            <a:pPr algn="ctr"/>
            <a:endParaRPr lang="vi-VN" sz="3000" b="1">
              <a:solidFill>
                <a:srgbClr val="C00000"/>
              </a:solidFill>
              <a:latin typeface="Times New Roman" panose="02020603050405020304" pitchFamily="18" charset="0"/>
              <a:cs typeface="Times New Roman" panose="02020603050405020304" pitchFamily="18" charset="0"/>
            </a:endParaRPr>
          </a:p>
          <a:p>
            <a:pPr algn="ctr"/>
            <a:r>
              <a:rPr lang="en-US" sz="3000" b="1" smtClean="0">
                <a:solidFill>
                  <a:srgbClr val="C00000"/>
                </a:solidFill>
                <a:latin typeface="Times New Roman" panose="02020603050405020304" pitchFamily="18" charset="0"/>
                <a:cs typeface="Times New Roman" panose="02020603050405020304" pitchFamily="18" charset="0"/>
              </a:rPr>
              <a:t>LĨNH VỰC :PHÁT TRIỂN </a:t>
            </a:r>
            <a:r>
              <a:rPr lang="vi-VN" sz="3000" b="1" smtClean="0">
                <a:solidFill>
                  <a:srgbClr val="C00000"/>
                </a:solidFill>
                <a:latin typeface="Times New Roman" panose="02020603050405020304" pitchFamily="18" charset="0"/>
                <a:cs typeface="Times New Roman" panose="02020603050405020304" pitchFamily="18" charset="0"/>
              </a:rPr>
              <a:t>NGÔN NGỮ</a:t>
            </a:r>
            <a:endParaRPr lang="vi-VN" sz="3000" smtClean="0">
              <a:solidFill>
                <a:srgbClr val="C00000"/>
              </a:solidFill>
              <a:latin typeface="Times New Roman" panose="02020603050405020304" pitchFamily="18" charset="0"/>
              <a:cs typeface="Times New Roman" panose="02020603050405020304" pitchFamily="18" charset="0"/>
            </a:endParaRPr>
          </a:p>
          <a:p>
            <a:pPr algn="ctr"/>
            <a:r>
              <a:rPr lang="vi-VN" sz="3000" smtClean="0">
                <a:solidFill>
                  <a:srgbClr val="C00000"/>
                </a:solidFill>
                <a:latin typeface="Times New Roman" panose="02020603050405020304" pitchFamily="18" charset="0"/>
                <a:cs typeface="Times New Roman" panose="02020603050405020304" pitchFamily="18" charset="0"/>
              </a:rPr>
              <a:t>Truyện: Trái cây trong vườn</a:t>
            </a:r>
          </a:p>
          <a:p>
            <a:pPr algn="ctr"/>
            <a:r>
              <a:rPr lang="en-US" sz="2000" smtClean="0">
                <a:solidFill>
                  <a:srgbClr val="C00000"/>
                </a:solidFill>
                <a:latin typeface="Times New Roman" panose="02020603050405020304" pitchFamily="18" charset="0"/>
                <a:cs typeface="Times New Roman" panose="02020603050405020304" pitchFamily="18" charset="0"/>
              </a:rPr>
              <a:t>Đối </a:t>
            </a:r>
            <a:r>
              <a:rPr lang="en-US" sz="2000">
                <a:solidFill>
                  <a:srgbClr val="C00000"/>
                </a:solidFill>
                <a:latin typeface="Times New Roman" panose="02020603050405020304" pitchFamily="18" charset="0"/>
                <a:cs typeface="Times New Roman" panose="02020603050405020304" pitchFamily="18" charset="0"/>
              </a:rPr>
              <a:t>tượng: Lớp </a:t>
            </a:r>
            <a:r>
              <a:rPr lang="vi-VN" sz="2000" smtClean="0">
                <a:solidFill>
                  <a:srgbClr val="C00000"/>
                </a:solidFill>
                <a:latin typeface="Times New Roman" panose="02020603050405020304" pitchFamily="18" charset="0"/>
                <a:cs typeface="Times New Roman" panose="02020603050405020304" pitchFamily="18" charset="0"/>
              </a:rPr>
              <a:t>MGB: </a:t>
            </a:r>
            <a:r>
              <a:rPr lang="vi-VN" sz="2000" smtClean="0">
                <a:solidFill>
                  <a:srgbClr val="C00000"/>
                </a:solidFill>
                <a:latin typeface="Times New Roman" panose="02020603050405020304" pitchFamily="18" charset="0"/>
                <a:cs typeface="Times New Roman" panose="02020603050405020304" pitchFamily="18" charset="0"/>
              </a:rPr>
              <a:t>C</a:t>
            </a:r>
            <a:r>
              <a:rPr lang="en-US" sz="2000" smtClean="0">
                <a:solidFill>
                  <a:srgbClr val="C00000"/>
                </a:solidFill>
                <a:latin typeface="Times New Roman" panose="02020603050405020304" pitchFamily="18" charset="0"/>
                <a:cs typeface="Times New Roman" panose="02020603050405020304" pitchFamily="18" charset="0"/>
              </a:rPr>
              <a:t>2</a:t>
            </a:r>
            <a:endParaRPr lang="en-US">
              <a:solidFill>
                <a:srgbClr val="7030A0"/>
              </a:solidFill>
              <a:latin typeface="Times New Roman" panose="02020603050405020304" pitchFamily="18" charset="0"/>
              <a:cs typeface="Times New Roman" panose="02020603050405020304" pitchFamily="18" charset="0"/>
            </a:endParaRPr>
          </a:p>
          <a:p>
            <a:pPr algn="ctr"/>
            <a:endParaRPr lang="en-US" smtClean="0">
              <a:solidFill>
                <a:srgbClr val="7030A0"/>
              </a:solidFill>
              <a:latin typeface="Times New Roman" panose="02020603050405020304" pitchFamily="18" charset="0"/>
              <a:cs typeface="Times New Roman" panose="02020603050405020304" pitchFamily="18" charset="0"/>
            </a:endParaRPr>
          </a:p>
          <a:p>
            <a:pPr algn="ctr"/>
            <a:endParaRPr lang="en-US" smtClean="0">
              <a:solidFill>
                <a:srgbClr val="7030A0"/>
              </a:solidFill>
              <a:latin typeface="Times New Roman" panose="02020603050405020304" pitchFamily="18" charset="0"/>
              <a:cs typeface="Times New Roman" panose="02020603050405020304" pitchFamily="18" charset="0"/>
            </a:endParaRPr>
          </a:p>
          <a:p>
            <a:pPr algn="ctr"/>
            <a:endParaRPr lang="vi-VN" smtClean="0">
              <a:solidFill>
                <a:srgbClr val="7030A0"/>
              </a:solidFill>
              <a:latin typeface="Times New Roman" panose="02020603050405020304" pitchFamily="18" charset="0"/>
              <a:cs typeface="Times New Roman" panose="02020603050405020304" pitchFamily="18" charset="0"/>
            </a:endParaRPr>
          </a:p>
          <a:p>
            <a:pPr algn="ctr"/>
            <a:endParaRPr lang="vi-VN">
              <a:solidFill>
                <a:srgbClr val="7030A0"/>
              </a:solidFill>
              <a:latin typeface="Times New Roman" panose="02020603050405020304" pitchFamily="18" charset="0"/>
              <a:cs typeface="Times New Roman" panose="02020603050405020304" pitchFamily="18" charset="0"/>
            </a:endParaRPr>
          </a:p>
          <a:p>
            <a:pPr algn="ctr"/>
            <a:endParaRPr lang="vi-VN" smtClean="0">
              <a:solidFill>
                <a:srgbClr val="7030A0"/>
              </a:solidFill>
              <a:latin typeface="Times New Roman" panose="02020603050405020304" pitchFamily="18" charset="0"/>
              <a:cs typeface="Times New Roman" panose="02020603050405020304" pitchFamily="18" charset="0"/>
            </a:endParaRPr>
          </a:p>
          <a:p>
            <a:pPr algn="ctr"/>
            <a:endParaRPr lang="en-US">
              <a:solidFill>
                <a:srgbClr val="7030A0"/>
              </a:solidFill>
              <a:latin typeface="Times New Roman" panose="02020603050405020304" pitchFamily="18" charset="0"/>
              <a:cs typeface="Times New Roman" panose="02020603050405020304" pitchFamily="18" charset="0"/>
            </a:endParaRPr>
          </a:p>
          <a:p>
            <a:pPr marR="219710" algn="ctr">
              <a:lnSpc>
                <a:spcPct val="150000"/>
              </a:lnSpc>
            </a:pPr>
            <a:r>
              <a:rPr lang="vi-VN" i="1" smtClean="0">
                <a:solidFill>
                  <a:srgbClr val="7030A0"/>
                </a:solidFill>
                <a:latin typeface="Times New Roman" panose="02020603050405020304" pitchFamily="18" charset="0"/>
                <a:cs typeface="Times New Roman" panose="02020603050405020304" pitchFamily="18" charset="0"/>
              </a:rPr>
              <a:t>Năm </a:t>
            </a:r>
            <a:r>
              <a:rPr lang="vi-VN" i="1">
                <a:solidFill>
                  <a:srgbClr val="7030A0"/>
                </a:solidFill>
                <a:latin typeface="Times New Roman" panose="02020603050405020304" pitchFamily="18" charset="0"/>
                <a:cs typeface="Times New Roman" panose="02020603050405020304" pitchFamily="18" charset="0"/>
              </a:rPr>
              <a:t>học </a:t>
            </a:r>
            <a:r>
              <a:rPr lang="vi-VN" i="1" smtClean="0">
                <a:solidFill>
                  <a:srgbClr val="7030A0"/>
                </a:solidFill>
                <a:latin typeface="Times New Roman" panose="02020603050405020304" pitchFamily="18" charset="0"/>
                <a:cs typeface="Times New Roman" panose="02020603050405020304" pitchFamily="18" charset="0"/>
              </a:rPr>
              <a:t>202</a:t>
            </a:r>
            <a:r>
              <a:rPr lang="en-US" i="1" smtClean="0">
                <a:solidFill>
                  <a:srgbClr val="7030A0"/>
                </a:solidFill>
                <a:latin typeface="Times New Roman" panose="02020603050405020304" pitchFamily="18" charset="0"/>
                <a:cs typeface="Times New Roman" panose="02020603050405020304" pitchFamily="18" charset="0"/>
              </a:rPr>
              <a:t>4 - </a:t>
            </a:r>
            <a:r>
              <a:rPr lang="vi-VN" i="1" smtClean="0">
                <a:solidFill>
                  <a:srgbClr val="7030A0"/>
                </a:solidFill>
                <a:latin typeface="Times New Roman" panose="02020603050405020304" pitchFamily="18" charset="0"/>
                <a:cs typeface="Times New Roman" panose="02020603050405020304" pitchFamily="18" charset="0"/>
              </a:rPr>
              <a:t>202</a:t>
            </a:r>
            <a:r>
              <a:rPr lang="en-US" i="1" smtClean="0">
                <a:solidFill>
                  <a:srgbClr val="7030A0"/>
                </a:solidFill>
                <a:latin typeface="Times New Roman" panose="02020603050405020304" pitchFamily="18" charset="0"/>
                <a:cs typeface="Times New Roman" panose="02020603050405020304" pitchFamily="18" charset="0"/>
              </a:rPr>
              <a:t>5</a:t>
            </a:r>
            <a:endParaRPr lang="en-US"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3">
            <a:extLst>
              <a:ext uri="{FF2B5EF4-FFF2-40B4-BE49-F238E27FC236}">
                <a16:creationId xmlns:a16="http://schemas.microsoft.com/office/drawing/2014/main" id="{3FEC5804-BB30-B7C2-2806-29CC95FF8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4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7"/>
            <a:ext cx="12192000" cy="68183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7740"/>
            <a:ext cx="1351652" cy="369332"/>
          </a:xfrm>
          <a:prstGeom prst="rect">
            <a:avLst/>
          </a:prstGeom>
        </p:spPr>
        <p:txBody>
          <a:bodyPr wrap="none">
            <a:spAutoFit/>
          </a:bodyPr>
          <a:lstStyle/>
          <a:p>
            <a:r>
              <a:rPr lang="en-US" b="1" i="1" smtClean="0">
                <a:solidFill>
                  <a:srgbClr val="000000"/>
                </a:solidFill>
                <a:effectLst/>
                <a:latin typeface="Times New Roman" panose="02020603050405020304" pitchFamily="18" charset="0"/>
              </a:rPr>
              <a:t>3.  Kết thúc:</a:t>
            </a:r>
            <a:endParaRPr lang="en-US"/>
          </a:p>
        </p:txBody>
      </p:sp>
    </p:spTree>
    <p:extLst>
      <p:ext uri="{BB962C8B-B14F-4D97-AF65-F5344CB8AC3E}">
        <p14:creationId xmlns:p14="http://schemas.microsoft.com/office/powerpoint/2010/main" val="67122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bài hát: Em yêu cây xanh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2813" b="127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12991"/>
            <a:ext cx="3422732" cy="369332"/>
          </a:xfrm>
          <a:prstGeom prst="rect">
            <a:avLst/>
          </a:prstGeom>
        </p:spPr>
        <p:txBody>
          <a:bodyPr wrap="none">
            <a:spAutoFit/>
          </a:bodyPr>
          <a:lstStyle/>
          <a:p>
            <a:r>
              <a:rPr lang="en-US" b="1" i="1" smtClean="0">
                <a:solidFill>
                  <a:srgbClr val="000000"/>
                </a:solidFill>
                <a:effectLst/>
                <a:latin typeface="Times New Roman" panose="02020603050405020304" pitchFamily="18" charset="0"/>
              </a:rPr>
              <a:t>1. Ổn định tổ chức, gây hứng thú.</a:t>
            </a:r>
            <a:endParaRPr lang="en-US"/>
          </a:p>
        </p:txBody>
      </p:sp>
    </p:spTree>
    <p:extLst>
      <p:ext uri="{BB962C8B-B14F-4D97-AF65-F5344CB8AC3E}">
        <p14:creationId xmlns:p14="http://schemas.microsoft.com/office/powerpoint/2010/main" val="123317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Truyện: TRÁI CÂY TRONG VƯỜ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6096000" cy="923330"/>
          </a:xfrm>
          <a:prstGeom prst="rect">
            <a:avLst/>
          </a:prstGeom>
        </p:spPr>
        <p:txBody>
          <a:bodyPr>
            <a:spAutoFit/>
          </a:bodyPr>
          <a:lstStyle/>
          <a:p>
            <a:r>
              <a:rPr lang="vi-VN" b="1" i="1" smtClean="0">
                <a:solidFill>
                  <a:srgbClr val="000000"/>
                </a:solidFill>
                <a:effectLst/>
                <a:latin typeface="Times New Roman" panose="02020603050405020304" pitchFamily="18" charset="0"/>
              </a:rPr>
              <a:t>2. Phương pháp hình thức tổ chức</a:t>
            </a:r>
            <a:endParaRPr lang="vi-VN" b="0" i="0" smtClean="0">
              <a:solidFill>
                <a:srgbClr val="000000"/>
              </a:solidFill>
              <a:effectLst/>
              <a:latin typeface="Times New Roman" panose="02020603050405020304" pitchFamily="18" charset="0"/>
            </a:endParaRPr>
          </a:p>
          <a:p>
            <a:r>
              <a:rPr lang="vi-VN" b="0" i="1" smtClean="0">
                <a:solidFill>
                  <a:srgbClr val="000000"/>
                </a:solidFill>
                <a:effectLst/>
                <a:latin typeface="Times New Roman" panose="02020603050405020304" pitchFamily="18" charset="0"/>
              </a:rPr>
              <a:t>a. Kể chuyện:</a:t>
            </a:r>
            <a:endParaRPr lang="vi-VN" b="0" i="0" smtClean="0">
              <a:solidFill>
                <a:srgbClr val="000000"/>
              </a:solidFill>
              <a:effectLst/>
              <a:latin typeface="Times New Roman" panose="02020603050405020304" pitchFamily="18" charset="0"/>
            </a:endParaRPr>
          </a:p>
          <a:p>
            <a:r>
              <a:rPr lang="vi-VN" b="0" i="0" smtClean="0">
                <a:solidFill>
                  <a:srgbClr val="000000"/>
                </a:solidFill>
                <a:effectLst/>
                <a:latin typeface="Times New Roman" panose="02020603050405020304" pitchFamily="18" charset="0"/>
              </a:rPr>
              <a:t>* Cô kể lần 1: Không tranh.</a:t>
            </a:r>
            <a:endParaRPr lang="vi-VN"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1745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0" name="Picture 4" descr="Truyện Trái cây trong vườ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94233" y="5861492"/>
            <a:ext cx="8113987" cy="630942"/>
          </a:xfrm>
          <a:prstGeom prst="rect">
            <a:avLst/>
          </a:prstGeom>
          <a:noFill/>
        </p:spPr>
        <p:txBody>
          <a:bodyPr wrap="square" rtlCol="0">
            <a:spAutoFit/>
          </a:bodyPr>
          <a:lstStyle/>
          <a:p>
            <a:r>
              <a:rPr lang="vi-VN" sz="3500" b="1" smtClean="0">
                <a:solidFill>
                  <a:srgbClr val="0070C0"/>
                </a:solidFill>
                <a:latin typeface="+mj-lt"/>
              </a:rPr>
              <a:t>TRUYỆN: TRÁI CÂY TRONG VƯỜN</a:t>
            </a:r>
            <a:endParaRPr lang="en-US" sz="3500" b="1">
              <a:solidFill>
                <a:srgbClr val="0070C0"/>
              </a:solidFill>
              <a:latin typeface="+mj-lt"/>
            </a:endParaRPr>
          </a:p>
        </p:txBody>
      </p:sp>
    </p:spTree>
    <p:extLst>
      <p:ext uri="{BB962C8B-B14F-4D97-AF65-F5344CB8AC3E}">
        <p14:creationId xmlns:p14="http://schemas.microsoft.com/office/powerpoint/2010/main" val="388357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Video truyện: Trái cây trong vườn (4-5 tuổi)"/>
          <p:cNvPicPr>
            <a:picLocks noChangeAspect="1" noChangeArrowheads="1"/>
          </p:cNvPicPr>
          <p:nvPr/>
        </p:nvPicPr>
        <p:blipFill rotWithShape="1">
          <a:blip r:embed="rId2">
            <a:extLst>
              <a:ext uri="{28A0092B-C50C-407E-A947-70E740481C1C}">
                <a14:useLocalDpi xmlns:a14="http://schemas.microsoft.com/office/drawing/2010/main" val="0"/>
              </a:ext>
            </a:extLst>
          </a:blip>
          <a:srcRect t="14600" b="14903"/>
          <a:stretch/>
        </p:blipFill>
        <p:spPr bwMode="auto">
          <a:xfrm>
            <a:off x="0" y="1"/>
            <a:ext cx="12218026" cy="6871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026" y="5711735"/>
            <a:ext cx="6096000" cy="1200329"/>
          </a:xfrm>
          <a:prstGeom prst="rect">
            <a:avLst/>
          </a:prstGeom>
        </p:spPr>
        <p:txBody>
          <a:bodyPr>
            <a:spAutoFit/>
          </a:bodyPr>
          <a:lstStyle/>
          <a:p>
            <a:r>
              <a:rPr lang="vi-VN" b="0" i="0" smtClean="0">
                <a:solidFill>
                  <a:srgbClr val="000000"/>
                </a:solidFill>
                <a:effectLst/>
                <a:latin typeface="Times New Roman" panose="02020603050405020304" pitchFamily="18" charset="0"/>
              </a:rPr>
              <a:t> </a:t>
            </a:r>
            <a:r>
              <a:rPr lang="vi-VN" b="0" i="0" smtClean="0">
                <a:effectLst/>
                <a:latin typeface="Times New Roman" panose="02020603050405020304" pitchFamily="18" charset="0"/>
              </a:rPr>
              <a:t>Bé Na bừng tỉnh khi tiếng Gà Trống gáy “Ò...ó...o...”. Bé mở tròn đôi mắt ngắm nhìn ông Mặt Trời buổi sớm chiếu những tia nắng đầu tiên xuống khu vườn. Bé Na thầm hỏi: “Bây giờ là mùa nào nhỉ?”.</a:t>
            </a:r>
            <a:endParaRPr lang="en-US"/>
          </a:p>
        </p:txBody>
      </p:sp>
    </p:spTree>
    <p:extLst>
      <p:ext uri="{BB962C8B-B14F-4D97-AF65-F5344CB8AC3E}">
        <p14:creationId xmlns:p14="http://schemas.microsoft.com/office/powerpoint/2010/main" val="397433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TRÁI CÂY TRONG VƯỜN - Thanh 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6"/>
            <a:ext cx="12192000" cy="68411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5448141"/>
            <a:ext cx="6096000" cy="1477328"/>
          </a:xfrm>
          <a:prstGeom prst="rect">
            <a:avLst/>
          </a:prstGeom>
        </p:spPr>
        <p:txBody>
          <a:bodyPr>
            <a:spAutoFit/>
          </a:bodyPr>
          <a:lstStyle/>
          <a:p>
            <a:pPr algn="just"/>
            <a:r>
              <a:rPr lang="vi-VN" b="0" i="0" smtClean="0">
                <a:solidFill>
                  <a:srgbClr val="000000"/>
                </a:solidFill>
                <a:effectLst/>
                <a:latin typeface="Times New Roman" panose="02020603050405020304" pitchFamily="18" charset="0"/>
              </a:rPr>
              <a:t>Chị Bướm bay qua tung đôi cánh mềm như nhung, khẽ nói:</a:t>
            </a:r>
            <a:endParaRPr lang="vi-VN">
              <a:solidFill>
                <a:srgbClr val="666666"/>
              </a:solidFill>
            </a:endParaRPr>
          </a:p>
          <a:p>
            <a:pPr algn="just"/>
            <a:r>
              <a:rPr lang="vi-VN" b="0" i="0" smtClean="0">
                <a:solidFill>
                  <a:srgbClr val="000000"/>
                </a:solidFill>
                <a:effectLst/>
                <a:latin typeface="Times New Roman" panose="02020603050405020304" pitchFamily="18" charset="0"/>
              </a:rPr>
              <a:t>     - Bé Na ơi, em ngủ lâu quá nên không biết bây giờ sắp sang thu rồi đấy! Em hãy nhìn kìa, bầu trời trong xanh, những đám mây trắng nhởn nhơ bay lượn, không khí mát dịu, thật là thoải mái.</a:t>
            </a:r>
            <a:endParaRPr lang="vi-VN">
              <a:solidFill>
                <a:srgbClr val="666666"/>
              </a:solidFill>
            </a:endParaRPr>
          </a:p>
        </p:txBody>
      </p:sp>
    </p:spTree>
    <p:extLst>
      <p:ext uri="{BB962C8B-B14F-4D97-AF65-F5344CB8AC3E}">
        <p14:creationId xmlns:p14="http://schemas.microsoft.com/office/powerpoint/2010/main" val="259154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Truyện: Trái cây trong vườ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786147"/>
            <a:ext cx="6096000" cy="3139321"/>
          </a:xfrm>
          <a:prstGeom prst="rect">
            <a:avLst/>
          </a:prstGeom>
        </p:spPr>
        <p:txBody>
          <a:bodyPr>
            <a:spAutoFit/>
          </a:bodyPr>
          <a:lstStyle/>
          <a:p>
            <a:pPr algn="just"/>
            <a:r>
              <a:rPr lang="vi-VN" b="0" i="0" smtClean="0">
                <a:solidFill>
                  <a:srgbClr val="000000"/>
                </a:solidFill>
                <a:effectLst/>
                <a:latin typeface="Times New Roman" panose="02020603050405020304" pitchFamily="18" charset="0"/>
              </a:rPr>
              <a:t> Bé Na nhìn quanh, xung sướng reo lên:</a:t>
            </a:r>
            <a:endParaRPr lang="vi-VN">
              <a:solidFill>
                <a:srgbClr val="666666"/>
              </a:solidFill>
            </a:endParaRPr>
          </a:p>
          <a:p>
            <a:pPr algn="just"/>
            <a:r>
              <a:rPr lang="vi-VN" b="0" i="0" smtClean="0">
                <a:solidFill>
                  <a:srgbClr val="000000"/>
                </a:solidFill>
                <a:effectLst/>
                <a:latin typeface="Times New Roman" panose="02020603050405020304" pitchFamily="18" charset="0"/>
              </a:rPr>
              <a:t>      - Ôi, trái cây trong vườn mới đẹp làm sao!</a:t>
            </a:r>
            <a:endParaRPr lang="vi-VN">
              <a:solidFill>
                <a:srgbClr val="666666"/>
              </a:solidFill>
            </a:endParaRPr>
          </a:p>
          <a:p>
            <a:pPr algn="just"/>
            <a:r>
              <a:rPr lang="vi-VN" b="0" i="0" smtClean="0">
                <a:solidFill>
                  <a:srgbClr val="000000"/>
                </a:solidFill>
                <a:effectLst/>
                <a:latin typeface="Times New Roman" panose="02020603050405020304" pitchFamily="18" charset="0"/>
              </a:rPr>
              <a:t>     Bé đưa mắt nhìn quanh: Ông Chuối Tiêu đang chăm những quả chuối mập vàng; bà Hồng Xiêm quanh năm cần mẫn với chiếc áo nâu bạc phếch; cô Vú Sữa tròn trịa e ấp giấu mình trong những tán lá tím sẫm với những hạt sương long lanh muôn sắc màu bởi ánh nắng mặt trời buổi sớm; kia nữa, các cô bướm chuẩn bị những chiếc áo vàng tươi như đi xem hội và chị Hồng mới rực rỡ làm sao trong chiếc áo màu đỏ; còn những anh Roi Đường nghịch ngợm đu tít trên cành cao với bao trò chơi con trẻ.</a:t>
            </a:r>
            <a:endParaRPr lang="vi-VN">
              <a:solidFill>
                <a:srgbClr val="666666"/>
              </a:solidFill>
            </a:endParaRPr>
          </a:p>
        </p:txBody>
      </p:sp>
    </p:spTree>
    <p:extLst>
      <p:ext uri="{BB962C8B-B14F-4D97-AF65-F5344CB8AC3E}">
        <p14:creationId xmlns:p14="http://schemas.microsoft.com/office/powerpoint/2010/main" val="25719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Truyện Trái cây trong vườ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Quả na nhỏ"/>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16444" r="89778"/>
                    </a14:imgEffect>
                  </a14:imgLayer>
                </a14:imgProps>
              </a:ext>
              <a:ext uri="{28A0092B-C50C-407E-A947-70E740481C1C}">
                <a14:useLocalDpi xmlns:a14="http://schemas.microsoft.com/office/drawing/2010/main" val="0"/>
              </a:ext>
            </a:extLst>
          </a:blip>
          <a:srcRect/>
          <a:stretch>
            <a:fillRect/>
          </a:stretch>
        </p:blipFill>
        <p:spPr bwMode="auto">
          <a:xfrm>
            <a:off x="4305738" y="2639838"/>
            <a:ext cx="3556220" cy="3911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25139"/>
            <a:ext cx="6096000" cy="1200329"/>
          </a:xfrm>
          <a:prstGeom prst="rect">
            <a:avLst/>
          </a:prstGeom>
        </p:spPr>
        <p:txBody>
          <a:bodyPr>
            <a:spAutoFit/>
          </a:bodyPr>
          <a:lstStyle/>
          <a:p>
            <a:pPr algn="just"/>
            <a:r>
              <a:rPr lang="vi-VN" b="0" i="0" smtClean="0">
                <a:solidFill>
                  <a:srgbClr val="000000"/>
                </a:solidFill>
                <a:effectLst/>
                <a:latin typeface="Times New Roman" panose="02020603050405020304" pitchFamily="18" charset="0"/>
              </a:rPr>
              <a:t>Bé Na thầm nghĩ: “Cả nhà mình, mình cũng lớn hơn nhiều rồi, các mắt của mình đều đã mở to tròn rồi đấy”.</a:t>
            </a:r>
            <a:endParaRPr lang="vi-VN">
              <a:solidFill>
                <a:srgbClr val="666666"/>
              </a:solidFill>
            </a:endParaRPr>
          </a:p>
          <a:p>
            <a:pPr algn="just"/>
            <a:r>
              <a:rPr lang="vi-VN" b="0" i="0" smtClean="0">
                <a:solidFill>
                  <a:srgbClr val="000000"/>
                </a:solidFill>
                <a:effectLst/>
                <a:latin typeface="Times New Roman" panose="02020603050405020304" pitchFamily="18" charset="0"/>
              </a:rPr>
              <a:t>     Tất cả...tất cả đều chờ mùa thu tới để đón cô trăng xuống vui đêm Trung thu cùng cây trái trong vườn.</a:t>
            </a:r>
            <a:endParaRPr lang="vi-VN">
              <a:solidFill>
                <a:srgbClr val="666666"/>
              </a:solidFill>
            </a:endParaRPr>
          </a:p>
        </p:txBody>
      </p:sp>
      <p:pic>
        <p:nvPicPr>
          <p:cNvPr id="8" name="Picture 4" descr="Quả na nhỏ"/>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16444" r="89778"/>
                    </a14:imgEffect>
                  </a14:imgLayer>
                </a14:imgProps>
              </a:ext>
              <a:ext uri="{28A0092B-C50C-407E-A947-70E740481C1C}">
                <a14:useLocalDpi xmlns:a14="http://schemas.microsoft.com/office/drawing/2010/main" val="0"/>
              </a:ext>
            </a:extLst>
          </a:blip>
          <a:srcRect/>
          <a:stretch>
            <a:fillRect/>
          </a:stretch>
        </p:blipFill>
        <p:spPr bwMode="auto">
          <a:xfrm>
            <a:off x="6934200" y="2639838"/>
            <a:ext cx="3556220" cy="3911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Quả na nhỏ"/>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16444" r="89778"/>
                    </a14:imgEffect>
                  </a14:imgLayer>
                </a14:imgProps>
              </a:ext>
              <a:ext uri="{28A0092B-C50C-407E-A947-70E740481C1C}">
                <a14:useLocalDpi xmlns:a14="http://schemas.microsoft.com/office/drawing/2010/main" val="0"/>
              </a:ext>
            </a:extLst>
          </a:blip>
          <a:srcRect/>
          <a:stretch>
            <a:fillRect/>
          </a:stretch>
        </p:blipFill>
        <p:spPr bwMode="auto">
          <a:xfrm>
            <a:off x="9223046" y="2464551"/>
            <a:ext cx="3556220" cy="391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1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Viết 3-5 câu kể lại việc em và các bạn chăm sóc cây lớp 2 ngắn gọn, hay  nhất (20 Mẫu) - thcs-thptlongphu.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01407" y="104576"/>
            <a:ext cx="6096000" cy="923330"/>
          </a:xfrm>
          <a:prstGeom prst="rect">
            <a:avLst/>
          </a:prstGeom>
        </p:spPr>
        <p:txBody>
          <a:bodyPr>
            <a:spAutoFit/>
          </a:bodyPr>
          <a:lstStyle/>
          <a:p>
            <a:r>
              <a:rPr lang="vi-VN" b="0" i="0" smtClean="0">
                <a:solidFill>
                  <a:srgbClr val="000000"/>
                </a:solidFill>
                <a:effectLst/>
                <a:latin typeface="Times New Roman" panose="02020603050405020304" pitchFamily="18" charset="0"/>
              </a:rPr>
              <a:t>Giáo dục trẻ: Muốn có nhiều quả ăn thì cô con mình phải cùng chăm sóc cây, không hái lá, bẻ cành, không hái quả xanh. Phải để chín chúng mình mới được ăn nhé.</a:t>
            </a:r>
            <a:endParaRPr lang="en-US"/>
          </a:p>
        </p:txBody>
      </p:sp>
      <p:sp>
        <p:nvSpPr>
          <p:cNvPr id="5" name="Rectangle 4"/>
          <p:cNvSpPr/>
          <p:nvPr/>
        </p:nvSpPr>
        <p:spPr>
          <a:xfrm>
            <a:off x="0" y="6002139"/>
            <a:ext cx="6096000" cy="923330"/>
          </a:xfrm>
          <a:prstGeom prst="rect">
            <a:avLst/>
          </a:prstGeom>
        </p:spPr>
        <p:txBody>
          <a:bodyPr>
            <a:spAutoFit/>
          </a:bodyPr>
          <a:lstStyle/>
          <a:p>
            <a:r>
              <a:rPr lang="vi-VN" b="0" i="0" smtClean="0">
                <a:solidFill>
                  <a:srgbClr val="000000"/>
                </a:solidFill>
                <a:effectLst/>
                <a:latin typeface="Times New Roman" panose="02020603050405020304" pitchFamily="18" charset="0"/>
              </a:rPr>
              <a:t>- Cho trẻ kể chuyện cùng cô 1 lần theo hình thức: cô là người dẫn chuyện, trẻ kể những câu thoại.</a:t>
            </a:r>
          </a:p>
          <a:p>
            <a:r>
              <a:rPr lang="vi-VN" b="0" i="0" smtClean="0">
                <a:solidFill>
                  <a:srgbClr val="000000"/>
                </a:solidFill>
                <a:effectLst/>
                <a:latin typeface="Times New Roman" panose="02020603050405020304" pitchFamily="18" charset="0"/>
              </a:rPr>
              <a:t>-</a:t>
            </a:r>
            <a:r>
              <a:rPr lang="vi-VN" b="0" i="1" smtClean="0">
                <a:solidFill>
                  <a:srgbClr val="000000"/>
                </a:solidFill>
                <a:effectLst/>
                <a:latin typeface="Times New Roman" panose="02020603050405020304" pitchFamily="18" charset="0"/>
              </a:rPr>
              <a:t> </a:t>
            </a:r>
            <a:r>
              <a:rPr lang="vi-VN" b="0" i="0" smtClean="0">
                <a:solidFill>
                  <a:srgbClr val="000000"/>
                </a:solidFill>
                <a:effectLst/>
                <a:latin typeface="Times New Roman" panose="02020603050405020304" pitchFamily="18" charset="0"/>
              </a:rPr>
              <a:t>Cho trẻ nghe lại câu chuyện 1 lần nữa bằng hình ảnh có lời</a:t>
            </a:r>
            <a:endParaRPr lang="vi-VN"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2288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180</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5</cp:revision>
  <dcterms:created xsi:type="dcterms:W3CDTF">2025-02-03T05:45:33Z</dcterms:created>
  <dcterms:modified xsi:type="dcterms:W3CDTF">2025-02-05T06:24:37Z</dcterms:modified>
</cp:coreProperties>
</file>