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14630400" cy="8229600"/>
  <p:notesSz cx="8229600" cy="14630400"/>
  <p:embeddedFontLst>
    <p:embeddedFont>
      <p:font typeface="Inter"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5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80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95852" y="313509"/>
            <a:ext cx="7840760" cy="3142161"/>
          </a:xfrm>
          <a:prstGeom prst="rect">
            <a:avLst/>
          </a:prstGeom>
          <a:noFill/>
          <a:ln/>
        </p:spPr>
        <p:txBody>
          <a:bodyPr wrap="square" lIns="0" tIns="0" rIns="0" bIns="0" rtlCol="0" anchor="t"/>
          <a:lstStyle/>
          <a:p>
            <a:pPr marL="0" indent="0" algn="l">
              <a:lnSpc>
                <a:spcPts val="5850"/>
              </a:lnSpc>
              <a:buNone/>
            </a:pPr>
            <a:r>
              <a:rPr lang="en-US" sz="4650" b="1" smtClean="0">
                <a:solidFill>
                  <a:schemeClr val="accent1"/>
                </a:solidFill>
                <a:latin typeface="Times New Roman" panose="02020603050405020304" pitchFamily="18" charset="0"/>
                <a:ea typeface="Petrona Bold" pitchFamily="34" charset="-122"/>
                <a:cs typeface="Times New Roman" panose="02020603050405020304" pitchFamily="18" charset="0"/>
              </a:rPr>
              <a:t>Khám phá thế giới xung quanh bé : </a:t>
            </a:r>
          </a:p>
          <a:p>
            <a:pPr marL="0" indent="0" algn="l">
              <a:lnSpc>
                <a:spcPts val="5850"/>
              </a:lnSpc>
              <a:buNone/>
            </a:pPr>
            <a:r>
              <a:rPr lang="en-US" sz="4650" b="1" smtClean="0">
                <a:solidFill>
                  <a:srgbClr val="002060"/>
                </a:solidFill>
                <a:effectLst>
                  <a:outerShdw blurRad="38100" dist="38100" dir="2700000" algn="tl">
                    <a:srgbClr val="000000">
                      <a:alpha val="43137"/>
                    </a:srgbClr>
                  </a:outerShdw>
                </a:effectLst>
                <a:latin typeface="Times New Roman" panose="02020603050405020304" pitchFamily="18" charset="0"/>
                <a:ea typeface="Petrona Bold" pitchFamily="34" charset="-122"/>
                <a:cs typeface="Times New Roman" panose="02020603050405020304" pitchFamily="18" charset="0"/>
              </a:rPr>
              <a:t>Sự ảnh hưởng của bão đối với đời sống con người và động vật </a:t>
            </a:r>
            <a:endParaRPr lang="en-US" sz="465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1"/>
          <p:cNvSpPr/>
          <p:nvPr/>
        </p:nvSpPr>
        <p:spPr>
          <a:xfrm>
            <a:off x="6280190" y="3795832"/>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Chào mừng các thầy cô giáo mầm non và quý phụ huynh đến với buổi khám phá thú vị về bão và cách giữ an toàn cho trẻ. Trong buổi này, chúng ta sẽ cùng tìm hiểu về hiện tượng thời tiết đặc biệt này, những ảnh hưởng của nó và những biện pháp phòng tránh để bảo vệ các bé yêu.</a:t>
            </a:r>
            <a:endParaRPr lang="en-US" sz="1750" dirty="0"/>
          </a:p>
        </p:txBody>
      </p:sp>
      <p:sp>
        <p:nvSpPr>
          <p:cNvPr id="5" name="Shape 2"/>
          <p:cNvSpPr/>
          <p:nvPr/>
        </p:nvSpPr>
        <p:spPr>
          <a:xfrm>
            <a:off x="6280190" y="5882402"/>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5890022"/>
            <a:ext cx="347663" cy="347663"/>
          </a:xfrm>
          <a:prstGeom prst="rect">
            <a:avLst/>
          </a:prstGeom>
        </p:spPr>
      </p:pic>
      <p:sp>
        <p:nvSpPr>
          <p:cNvPr id="7" name="Text 3"/>
          <p:cNvSpPr/>
          <p:nvPr/>
        </p:nvSpPr>
        <p:spPr>
          <a:xfrm>
            <a:off x="6756440" y="5865495"/>
            <a:ext cx="1556742"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Bold" pitchFamily="34" charset="0"/>
                <a:ea typeface="Inter Bold" pitchFamily="34" charset="-122"/>
                <a:cs typeface="Inter Bold" pitchFamily="34" charset="-120"/>
              </a:rPr>
              <a:t>by Hân Bảo</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574766"/>
            <a:ext cx="8705255" cy="927463"/>
          </a:xfrm>
          <a:prstGeom prst="rect">
            <a:avLst/>
          </a:prstGeom>
          <a:noFill/>
          <a:ln/>
        </p:spPr>
        <p:txBody>
          <a:bodyPr wrap="none" lIns="0" tIns="0" rIns="0" bIns="0" rtlCol="0" anchor="t"/>
          <a:lstStyle/>
          <a:p>
            <a:pPr marL="0" indent="0" algn="l">
              <a:lnSpc>
                <a:spcPts val="5850"/>
              </a:lnSpc>
              <a:buNone/>
            </a:pPr>
            <a:r>
              <a:rPr lang="en-US" sz="4650" b="1">
                <a:solidFill>
                  <a:srgbClr val="000000"/>
                </a:solidFill>
                <a:latin typeface="Times New Roman" panose="02020603050405020304" pitchFamily="18" charset="0"/>
                <a:ea typeface="Petrona Bold" pitchFamily="34" charset="-122"/>
                <a:cs typeface="Times New Roman" panose="02020603050405020304" pitchFamily="18" charset="0"/>
              </a:rPr>
              <a:t>N</a:t>
            </a:r>
            <a:r>
              <a:rPr lang="en-US" sz="4650" b="1" smtClean="0">
                <a:solidFill>
                  <a:srgbClr val="000000"/>
                </a:solidFill>
                <a:latin typeface="Times New Roman" panose="02020603050405020304" pitchFamily="18" charset="0"/>
                <a:ea typeface="Petrona Bold" pitchFamily="34" charset="-122"/>
                <a:cs typeface="Times New Roman" panose="02020603050405020304" pitchFamily="18" charset="0"/>
              </a:rPr>
              <a:t>hận </a:t>
            </a:r>
            <a:r>
              <a:rPr lang="en-US" sz="4650" b="1" dirty="0">
                <a:solidFill>
                  <a:srgbClr val="000000"/>
                </a:solidFill>
                <a:latin typeface="Times New Roman" panose="02020603050405020304" pitchFamily="18" charset="0"/>
                <a:ea typeface="Petrona Bold" pitchFamily="34" charset="-122"/>
                <a:cs typeface="Times New Roman" panose="02020603050405020304" pitchFamily="18" charset="0"/>
              </a:rPr>
              <a:t>b</a:t>
            </a:r>
            <a:r>
              <a:rPr lang="en-US" sz="4650" b="1" smtClean="0">
                <a:solidFill>
                  <a:srgbClr val="000000"/>
                </a:solidFill>
                <a:latin typeface="Times New Roman" panose="02020603050405020304" pitchFamily="18" charset="0"/>
                <a:ea typeface="Petrona Bold" pitchFamily="34" charset="-122"/>
                <a:cs typeface="Times New Roman" panose="02020603050405020304" pitchFamily="18" charset="0"/>
              </a:rPr>
              <a:t>iết </a:t>
            </a:r>
            <a:r>
              <a:rPr lang="en-US" sz="4650" b="1">
                <a:solidFill>
                  <a:srgbClr val="000000"/>
                </a:solidFill>
                <a:latin typeface="Times New Roman" panose="02020603050405020304" pitchFamily="18" charset="0"/>
                <a:ea typeface="Petrona Bold" pitchFamily="34" charset="-122"/>
                <a:cs typeface="Times New Roman" panose="02020603050405020304" pitchFamily="18" charset="0"/>
              </a:rPr>
              <a:t>và </a:t>
            </a:r>
            <a:r>
              <a:rPr lang="en-US" sz="4650" b="1">
                <a:solidFill>
                  <a:srgbClr val="000000"/>
                </a:solidFill>
                <a:latin typeface="Times New Roman" panose="02020603050405020304" pitchFamily="18" charset="0"/>
                <a:ea typeface="Petrona Bold" pitchFamily="34" charset="-122"/>
                <a:cs typeface="Times New Roman" panose="02020603050405020304" pitchFamily="18" charset="0"/>
              </a:rPr>
              <a:t>h</a:t>
            </a:r>
            <a:r>
              <a:rPr lang="en-US" sz="4650" b="1" smtClean="0">
                <a:solidFill>
                  <a:srgbClr val="000000"/>
                </a:solidFill>
                <a:latin typeface="Times New Roman" panose="02020603050405020304" pitchFamily="18" charset="0"/>
                <a:ea typeface="Petrona Bold" pitchFamily="34" charset="-122"/>
                <a:cs typeface="Times New Roman" panose="02020603050405020304" pitchFamily="18" charset="0"/>
              </a:rPr>
              <a:t>iểu rõ bão ?</a:t>
            </a:r>
            <a:endParaRPr lang="en-US" sz="4650" dirty="0">
              <a:latin typeface="Times New Roman" panose="02020603050405020304" pitchFamily="18" charset="0"/>
              <a:cs typeface="Times New Roman" panose="02020603050405020304" pitchFamily="18" charset="0"/>
            </a:endParaRPr>
          </a:p>
        </p:txBody>
      </p:sp>
      <p:sp>
        <p:nvSpPr>
          <p:cNvPr id="3" name="Text 1"/>
          <p:cNvSpPr/>
          <p:nvPr/>
        </p:nvSpPr>
        <p:spPr>
          <a:xfrm>
            <a:off x="793790" y="1502230"/>
            <a:ext cx="1662027" cy="334446"/>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Bão là gì?</a:t>
            </a:r>
            <a:endParaRPr lang="en-US" sz="2300" dirty="0"/>
          </a:p>
        </p:txBody>
      </p:sp>
      <p:sp>
        <p:nvSpPr>
          <p:cNvPr id="4" name="Text 2"/>
          <p:cNvSpPr/>
          <p:nvPr/>
        </p:nvSpPr>
        <p:spPr>
          <a:xfrm>
            <a:off x="793790" y="1937912"/>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Bão là một hiện tượng thời tiết nguy hiểm với mưa lớn và gió mạnh. Gió bão có thể gây ra những thiệt hại lớn về tài sản và ảnh hưởng đến an toàn của con người.</a:t>
            </a:r>
            <a:endParaRPr lang="en-US" sz="1750" dirty="0"/>
          </a:p>
        </p:txBody>
      </p:sp>
      <p:sp>
        <p:nvSpPr>
          <p:cNvPr id="5" name="Text 3"/>
          <p:cNvSpPr/>
          <p:nvPr/>
        </p:nvSpPr>
        <p:spPr>
          <a:xfrm>
            <a:off x="793790" y="3175031"/>
            <a:ext cx="2977039" cy="372070"/>
          </a:xfrm>
          <a:prstGeom prst="rect">
            <a:avLst/>
          </a:prstGeom>
          <a:noFill/>
          <a:ln/>
        </p:spPr>
        <p:txBody>
          <a:bodyPr wrap="none" lIns="0" tIns="0" rIns="0" bIns="0" rtlCol="0" anchor="t"/>
          <a:lstStyle/>
          <a:p>
            <a:pPr marL="0" indent="0" algn="l">
              <a:lnSpc>
                <a:spcPts val="2900"/>
              </a:lnSpc>
              <a:buNone/>
            </a:pPr>
            <a:endParaRPr lang="en-US" sz="2300" dirty="0"/>
          </a:p>
        </p:txBody>
      </p:sp>
      <p:sp>
        <p:nvSpPr>
          <p:cNvPr id="6" name="Text 4"/>
          <p:cNvSpPr/>
          <p:nvPr/>
        </p:nvSpPr>
        <p:spPr>
          <a:xfrm>
            <a:off x="806853" y="3507912"/>
            <a:ext cx="6244709"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7" name="Text 5"/>
          <p:cNvSpPr/>
          <p:nvPr/>
        </p:nvSpPr>
        <p:spPr>
          <a:xfrm>
            <a:off x="806852" y="3870815"/>
            <a:ext cx="6244709"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8" name="Text 6"/>
          <p:cNvSpPr/>
          <p:nvPr/>
        </p:nvSpPr>
        <p:spPr>
          <a:xfrm>
            <a:off x="806853" y="4214005"/>
            <a:ext cx="6244709" cy="362903"/>
          </a:xfrm>
          <a:prstGeom prst="rect">
            <a:avLst/>
          </a:prstGeom>
          <a:noFill/>
          <a:ln/>
        </p:spPr>
        <p:txBody>
          <a:bodyPr wrap="none" lIns="0" tIns="0" rIns="0" bIns="0" rtlCol="0" anchor="t"/>
          <a:lstStyle/>
          <a:p>
            <a:pPr marL="342900" indent="-342900" algn="l">
              <a:lnSpc>
                <a:spcPts val="2850"/>
              </a:lnSpc>
              <a:buSzPct val="100000"/>
              <a:buChar char="•"/>
            </a:pPr>
            <a:endParaRPr lang="en-US" sz="1750" dirty="0"/>
          </a:p>
        </p:txBody>
      </p:sp>
      <p:sp>
        <p:nvSpPr>
          <p:cNvPr id="9" name="Text 7"/>
          <p:cNvSpPr/>
          <p:nvPr/>
        </p:nvSpPr>
        <p:spPr>
          <a:xfrm>
            <a:off x="793790" y="5497830"/>
            <a:ext cx="13042821" cy="725805"/>
          </a:xfrm>
          <a:prstGeom prst="rect">
            <a:avLst/>
          </a:prstGeom>
          <a:noFill/>
          <a:ln/>
        </p:spPr>
        <p:txBody>
          <a:bodyPr wrap="square" lIns="0" tIns="0" rIns="0" bIns="0" rtlCol="0" anchor="t"/>
          <a:lstStyle/>
          <a:p>
            <a:pPr marL="0" indent="0" algn="l">
              <a:lnSpc>
                <a:spcPts val="2850"/>
              </a:lnSpc>
              <a:buNone/>
            </a:pPr>
            <a:endParaRPr lang="en-US" sz="1750" dirty="0"/>
          </a:p>
        </p:txBody>
      </p:sp>
      <p:pic>
        <p:nvPicPr>
          <p:cNvPr id="10" name="Picture 9"/>
          <p:cNvPicPr>
            <a:picLocks noChangeAspect="1"/>
          </p:cNvPicPr>
          <p:nvPr/>
        </p:nvPicPr>
        <p:blipFill>
          <a:blip r:embed="rId3"/>
          <a:stretch>
            <a:fillRect/>
          </a:stretch>
        </p:blipFill>
        <p:spPr>
          <a:xfrm>
            <a:off x="7315200" y="1341766"/>
            <a:ext cx="6334125" cy="4038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888274"/>
            <a:ext cx="5120640" cy="2462213"/>
          </a:xfrm>
          <a:prstGeom prst="rect">
            <a:avLst/>
          </a:prstGeom>
          <a:noFill/>
        </p:spPr>
        <p:txBody>
          <a:bodyPr wrap="square" rtlCol="0">
            <a:spAutoFit/>
          </a:bodyPr>
          <a:lstStyle/>
          <a:p>
            <a:r>
              <a:rPr lang="en-US" sz="2800" b="1">
                <a:solidFill>
                  <a:srgbClr val="000000"/>
                </a:solidFill>
                <a:latin typeface="Petrona Bold" pitchFamily="34" charset="0"/>
                <a:ea typeface="Petrona Bold" pitchFamily="34" charset="-122"/>
                <a:cs typeface="Petrona Bold" pitchFamily="34" charset="-120"/>
              </a:rPr>
              <a:t>Ảnh hưởng </a:t>
            </a:r>
            <a:r>
              <a:rPr lang="en-US" sz="2800" b="1">
                <a:solidFill>
                  <a:srgbClr val="000000"/>
                </a:solidFill>
                <a:latin typeface="Petrona Bold" pitchFamily="34" charset="0"/>
                <a:ea typeface="Petrona Bold" pitchFamily="34" charset="-122"/>
                <a:cs typeface="Petrona Bold" pitchFamily="34" charset="-120"/>
              </a:rPr>
              <a:t>của </a:t>
            </a:r>
            <a:r>
              <a:rPr lang="en-US" sz="2800" b="1" smtClean="0">
                <a:solidFill>
                  <a:srgbClr val="000000"/>
                </a:solidFill>
                <a:latin typeface="Petrona Bold" pitchFamily="34" charset="0"/>
                <a:ea typeface="Petrona Bold" pitchFamily="34" charset="-122"/>
                <a:cs typeface="Petrona Bold" pitchFamily="34" charset="-120"/>
              </a:rPr>
              <a:t>bão :</a:t>
            </a:r>
          </a:p>
          <a:p>
            <a:pPr marL="285750" indent="-285750">
              <a:buFontTx/>
              <a:buChar char="-"/>
            </a:pPr>
            <a:r>
              <a:rPr lang="en-US" smtClean="0">
                <a:solidFill>
                  <a:srgbClr val="272525"/>
                </a:solidFill>
                <a:latin typeface="Inter" pitchFamily="34" charset="0"/>
                <a:ea typeface="Inter" pitchFamily="34" charset="-122"/>
                <a:cs typeface="Inter" pitchFamily="34" charset="-120"/>
              </a:rPr>
              <a:t>Gây </a:t>
            </a:r>
            <a:r>
              <a:rPr lang="en-US">
                <a:solidFill>
                  <a:srgbClr val="272525"/>
                </a:solidFill>
                <a:latin typeface="Inter" pitchFamily="34" charset="0"/>
                <a:ea typeface="Inter" pitchFamily="34" charset="-122"/>
                <a:cs typeface="Inter" pitchFamily="34" charset="-120"/>
              </a:rPr>
              <a:t>ngập lụt, sạt lở </a:t>
            </a:r>
            <a:r>
              <a:rPr lang="en-US">
                <a:solidFill>
                  <a:srgbClr val="272525"/>
                </a:solidFill>
                <a:latin typeface="Inter" pitchFamily="34" charset="0"/>
                <a:ea typeface="Inter" pitchFamily="34" charset="-122"/>
                <a:cs typeface="Inter" pitchFamily="34" charset="-120"/>
              </a:rPr>
              <a:t>đất</a:t>
            </a:r>
            <a:r>
              <a:rPr lang="en-US" smtClean="0">
                <a:solidFill>
                  <a:srgbClr val="272525"/>
                </a:solidFill>
                <a:latin typeface="Inter" pitchFamily="34" charset="0"/>
                <a:ea typeface="Inter" pitchFamily="34" charset="-122"/>
                <a:cs typeface="Inter" pitchFamily="34" charset="-120"/>
              </a:rPr>
              <a:t>.</a:t>
            </a:r>
          </a:p>
          <a:p>
            <a:pPr marL="285750" indent="-285750">
              <a:buFontTx/>
              <a:buChar char="-"/>
            </a:pPr>
            <a:r>
              <a:rPr lang="en-US">
                <a:solidFill>
                  <a:srgbClr val="272525"/>
                </a:solidFill>
                <a:latin typeface="Inter" pitchFamily="34" charset="0"/>
                <a:ea typeface="Inter" pitchFamily="34" charset="-122"/>
                <a:cs typeface="Inter" pitchFamily="34" charset="-120"/>
              </a:rPr>
              <a:t>Làm đổ cây cối, hư hại nhà </a:t>
            </a:r>
            <a:r>
              <a:rPr lang="en-US">
                <a:solidFill>
                  <a:srgbClr val="272525"/>
                </a:solidFill>
                <a:latin typeface="Inter" pitchFamily="34" charset="0"/>
                <a:ea typeface="Inter" pitchFamily="34" charset="-122"/>
                <a:cs typeface="Inter" pitchFamily="34" charset="-120"/>
              </a:rPr>
              <a:t>cửa</a:t>
            </a:r>
            <a:r>
              <a:rPr lang="en-US" smtClean="0">
                <a:solidFill>
                  <a:srgbClr val="272525"/>
                </a:solidFill>
                <a:latin typeface="Inter" pitchFamily="34" charset="0"/>
                <a:ea typeface="Inter" pitchFamily="34" charset="-122"/>
                <a:cs typeface="Inter" pitchFamily="34" charset="-120"/>
              </a:rPr>
              <a:t>.</a:t>
            </a:r>
          </a:p>
          <a:p>
            <a:pPr marL="285750" indent="-285750">
              <a:buFontTx/>
              <a:buChar char="-"/>
            </a:pPr>
            <a:r>
              <a:rPr lang="en-US">
                <a:solidFill>
                  <a:srgbClr val="272525"/>
                </a:solidFill>
                <a:latin typeface="Inter" pitchFamily="34" charset="0"/>
                <a:ea typeface="Inter" pitchFamily="34" charset="-122"/>
                <a:cs typeface="Inter" pitchFamily="34" charset="-120"/>
              </a:rPr>
              <a:t>Ảnh hưởng đến sinh hoạt và giao thông.</a:t>
            </a:r>
            <a:endParaRPr lang="en-US"/>
          </a:p>
          <a:p>
            <a:pPr marL="285750" indent="-285750">
              <a:buFontTx/>
              <a:buChar char="-"/>
            </a:pPr>
            <a:endParaRPr lang="en-US"/>
          </a:p>
          <a:p>
            <a:pPr marL="285750" indent="-285750">
              <a:buFontTx/>
              <a:buChar char="-"/>
            </a:pPr>
            <a:endParaRPr lang="en-US"/>
          </a:p>
          <a:p>
            <a:endParaRPr lang="en-US"/>
          </a:p>
          <a:p>
            <a:endParaRPr lang="en-US"/>
          </a:p>
        </p:txBody>
      </p:sp>
      <p:pic>
        <p:nvPicPr>
          <p:cNvPr id="3" name="Picture 2"/>
          <p:cNvPicPr>
            <a:picLocks noChangeAspect="1"/>
          </p:cNvPicPr>
          <p:nvPr/>
        </p:nvPicPr>
        <p:blipFill>
          <a:blip r:embed="rId2"/>
          <a:stretch>
            <a:fillRect/>
          </a:stretch>
        </p:blipFill>
        <p:spPr>
          <a:xfrm>
            <a:off x="5468983" y="162057"/>
            <a:ext cx="4547840" cy="2842400"/>
          </a:xfrm>
          <a:prstGeom prst="rect">
            <a:avLst/>
          </a:prstGeom>
        </p:spPr>
      </p:pic>
      <p:pic>
        <p:nvPicPr>
          <p:cNvPr id="4" name="Picture 3"/>
          <p:cNvPicPr>
            <a:picLocks noChangeAspect="1"/>
          </p:cNvPicPr>
          <p:nvPr/>
        </p:nvPicPr>
        <p:blipFill>
          <a:blip r:embed="rId3"/>
          <a:stretch>
            <a:fillRect/>
          </a:stretch>
        </p:blipFill>
        <p:spPr>
          <a:xfrm>
            <a:off x="10016823" y="162057"/>
            <a:ext cx="4496011" cy="2842400"/>
          </a:xfrm>
          <a:prstGeom prst="rect">
            <a:avLst/>
          </a:prstGeom>
        </p:spPr>
      </p:pic>
      <p:pic>
        <p:nvPicPr>
          <p:cNvPr id="5" name="Picture 4"/>
          <p:cNvPicPr>
            <a:picLocks noChangeAspect="1"/>
          </p:cNvPicPr>
          <p:nvPr/>
        </p:nvPicPr>
        <p:blipFill>
          <a:blip r:embed="rId4"/>
          <a:stretch>
            <a:fillRect/>
          </a:stretch>
        </p:blipFill>
        <p:spPr>
          <a:xfrm>
            <a:off x="6004560" y="3096340"/>
            <a:ext cx="8508274" cy="5026861"/>
          </a:xfrm>
          <a:prstGeom prst="rect">
            <a:avLst/>
          </a:prstGeom>
        </p:spPr>
      </p:pic>
    </p:spTree>
    <p:extLst>
      <p:ext uri="{BB962C8B-B14F-4D97-AF65-F5344CB8AC3E}">
        <p14:creationId xmlns:p14="http://schemas.microsoft.com/office/powerpoint/2010/main" val="3118227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4466" y="1067038"/>
            <a:ext cx="7707868" cy="1346121"/>
          </a:xfrm>
          <a:prstGeom prst="rect">
            <a:avLst/>
          </a:prstGeom>
          <a:noFill/>
          <a:ln/>
        </p:spPr>
        <p:txBody>
          <a:bodyPr wrap="square" lIns="0" tIns="0" rIns="0" bIns="0" rtlCol="0" anchor="t"/>
          <a:lstStyle/>
          <a:p>
            <a:pPr marL="0" indent="0" algn="l">
              <a:lnSpc>
                <a:spcPts val="5300"/>
              </a:lnSpc>
              <a:buNone/>
            </a:pPr>
            <a:r>
              <a:rPr lang="en-US" sz="4200" b="1" dirty="0">
                <a:solidFill>
                  <a:srgbClr val="000000"/>
                </a:solidFill>
                <a:latin typeface="Petrona Bold" pitchFamily="34" charset="0"/>
                <a:ea typeface="Petrona Bold" pitchFamily="34" charset="-122"/>
                <a:cs typeface="Petrona Bold" pitchFamily="34" charset="-120"/>
              </a:rPr>
              <a:t>Bão Tác Động Đến Con Người và Động Vật Như Thế Nào?</a:t>
            </a:r>
            <a:endParaRPr lang="en-US" sz="4200" dirty="0"/>
          </a:p>
        </p:txBody>
      </p:sp>
      <p:sp>
        <p:nvSpPr>
          <p:cNvPr id="4" name="Shape 1"/>
          <p:cNvSpPr/>
          <p:nvPr/>
        </p:nvSpPr>
        <p:spPr>
          <a:xfrm>
            <a:off x="6204466" y="2951559"/>
            <a:ext cx="461605" cy="461605"/>
          </a:xfrm>
          <a:prstGeom prst="roundRect">
            <a:avLst>
              <a:gd name="adj" fmla="val 18668"/>
            </a:avLst>
          </a:prstGeom>
          <a:solidFill>
            <a:srgbClr val="CCEEFF"/>
          </a:solidFill>
          <a:ln w="7620">
            <a:solidFill>
              <a:srgbClr val="B2D4E5"/>
            </a:solidFill>
            <a:prstDash val="solid"/>
          </a:ln>
        </p:spPr>
      </p:sp>
      <p:pic>
        <p:nvPicPr>
          <p:cNvPr id="5" name="Image 1" descr="preencoded.png"/>
          <p:cNvPicPr>
            <a:picLocks noChangeAspect="1"/>
          </p:cNvPicPr>
          <p:nvPr/>
        </p:nvPicPr>
        <p:blipFill>
          <a:blip r:embed="rId4"/>
          <a:stretch>
            <a:fillRect/>
          </a:stretch>
        </p:blipFill>
        <p:spPr>
          <a:xfrm>
            <a:off x="6273641" y="2980373"/>
            <a:ext cx="323136" cy="403860"/>
          </a:xfrm>
          <a:prstGeom prst="rect">
            <a:avLst/>
          </a:prstGeom>
        </p:spPr>
      </p:pic>
      <p:sp>
        <p:nvSpPr>
          <p:cNvPr id="6" name="Text 2"/>
          <p:cNvSpPr/>
          <p:nvPr/>
        </p:nvSpPr>
        <p:spPr>
          <a:xfrm>
            <a:off x="6871216" y="2951559"/>
            <a:ext cx="2692837" cy="336590"/>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Petrona Bold" pitchFamily="34" charset="0"/>
                <a:ea typeface="Petrona Bold" pitchFamily="34" charset="-122"/>
                <a:cs typeface="Petrona Bold" pitchFamily="34" charset="-120"/>
              </a:rPr>
              <a:t>Đối với con người</a:t>
            </a:r>
            <a:endParaRPr lang="en-US" sz="2100" dirty="0"/>
          </a:p>
        </p:txBody>
      </p:sp>
      <p:sp>
        <p:nvSpPr>
          <p:cNvPr id="7" name="Text 3"/>
          <p:cNvSpPr/>
          <p:nvPr/>
        </p:nvSpPr>
        <p:spPr>
          <a:xfrm>
            <a:off x="6871216" y="3411141"/>
            <a:ext cx="3084671" cy="98440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Bão có thể gây nguy hiểm đến tính mạng và sức khỏe, làm mất nhà cửa và tài sản.</a:t>
            </a:r>
            <a:endParaRPr lang="en-US" sz="1600" dirty="0"/>
          </a:p>
        </p:txBody>
      </p:sp>
      <p:sp>
        <p:nvSpPr>
          <p:cNvPr id="8" name="Shape 4"/>
          <p:cNvSpPr/>
          <p:nvPr/>
        </p:nvSpPr>
        <p:spPr>
          <a:xfrm>
            <a:off x="10161032" y="2951559"/>
            <a:ext cx="461605" cy="461605"/>
          </a:xfrm>
          <a:prstGeom prst="roundRect">
            <a:avLst>
              <a:gd name="adj" fmla="val 18668"/>
            </a:avLst>
          </a:prstGeom>
          <a:solidFill>
            <a:srgbClr val="CCEEFF"/>
          </a:solidFill>
          <a:ln w="7620">
            <a:solidFill>
              <a:srgbClr val="B2D4E5"/>
            </a:solidFill>
            <a:prstDash val="solid"/>
          </a:ln>
        </p:spPr>
      </p:sp>
      <p:pic>
        <p:nvPicPr>
          <p:cNvPr id="9" name="Image 2" descr="preencoded.png"/>
          <p:cNvPicPr>
            <a:picLocks noChangeAspect="1"/>
          </p:cNvPicPr>
          <p:nvPr/>
        </p:nvPicPr>
        <p:blipFill>
          <a:blip r:embed="rId5"/>
          <a:stretch>
            <a:fillRect/>
          </a:stretch>
        </p:blipFill>
        <p:spPr>
          <a:xfrm>
            <a:off x="10230207" y="2980373"/>
            <a:ext cx="323136" cy="403860"/>
          </a:xfrm>
          <a:prstGeom prst="rect">
            <a:avLst/>
          </a:prstGeom>
        </p:spPr>
      </p:pic>
      <p:sp>
        <p:nvSpPr>
          <p:cNvPr id="10" name="Text 5"/>
          <p:cNvSpPr/>
          <p:nvPr/>
        </p:nvSpPr>
        <p:spPr>
          <a:xfrm>
            <a:off x="10827782" y="2951559"/>
            <a:ext cx="2692837" cy="336590"/>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Petrona Bold" pitchFamily="34" charset="0"/>
                <a:ea typeface="Petrona Bold" pitchFamily="34" charset="-122"/>
                <a:cs typeface="Petrona Bold" pitchFamily="34" charset="-120"/>
              </a:rPr>
              <a:t>Đối với động vật</a:t>
            </a:r>
            <a:endParaRPr lang="en-US" sz="2100" dirty="0"/>
          </a:p>
        </p:txBody>
      </p:sp>
      <p:sp>
        <p:nvSpPr>
          <p:cNvPr id="11" name="Text 6"/>
          <p:cNvSpPr/>
          <p:nvPr/>
        </p:nvSpPr>
        <p:spPr>
          <a:xfrm>
            <a:off x="10827782" y="3411141"/>
            <a:ext cx="3084671" cy="98440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Động vật mất môi trường sống, thiếu thức ăn và nước uống, dễ bị thương hoặc chết.</a:t>
            </a:r>
            <a:endParaRPr lang="en-US" sz="1600" dirty="0"/>
          </a:p>
        </p:txBody>
      </p:sp>
      <p:sp>
        <p:nvSpPr>
          <p:cNvPr id="12" name="Shape 7"/>
          <p:cNvSpPr/>
          <p:nvPr/>
        </p:nvSpPr>
        <p:spPr>
          <a:xfrm>
            <a:off x="6204466" y="4831437"/>
            <a:ext cx="461605" cy="461605"/>
          </a:xfrm>
          <a:prstGeom prst="roundRect">
            <a:avLst>
              <a:gd name="adj" fmla="val 18668"/>
            </a:avLst>
          </a:prstGeom>
          <a:solidFill>
            <a:srgbClr val="CCEEFF"/>
          </a:solidFill>
          <a:ln w="7620">
            <a:solidFill>
              <a:srgbClr val="B2D4E5"/>
            </a:solidFill>
            <a:prstDash val="solid"/>
          </a:ln>
        </p:spPr>
      </p:sp>
      <p:pic>
        <p:nvPicPr>
          <p:cNvPr id="13" name="Image 3" descr="preencoded.png"/>
          <p:cNvPicPr>
            <a:picLocks noChangeAspect="1"/>
          </p:cNvPicPr>
          <p:nvPr/>
        </p:nvPicPr>
        <p:blipFill>
          <a:blip r:embed="rId6"/>
          <a:stretch>
            <a:fillRect/>
          </a:stretch>
        </p:blipFill>
        <p:spPr>
          <a:xfrm>
            <a:off x="6273641" y="4860250"/>
            <a:ext cx="323136" cy="403860"/>
          </a:xfrm>
          <a:prstGeom prst="rect">
            <a:avLst/>
          </a:prstGeom>
        </p:spPr>
      </p:pic>
      <p:sp>
        <p:nvSpPr>
          <p:cNvPr id="14" name="Text 8"/>
          <p:cNvSpPr/>
          <p:nvPr/>
        </p:nvSpPr>
        <p:spPr>
          <a:xfrm>
            <a:off x="6871216" y="4831437"/>
            <a:ext cx="2692837" cy="336590"/>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Petrona Bold" pitchFamily="34" charset="0"/>
                <a:ea typeface="Petrona Bold" pitchFamily="34" charset="-122"/>
                <a:cs typeface="Petrona Bold" pitchFamily="34" charset="-120"/>
              </a:rPr>
              <a:t>Tác động khác</a:t>
            </a:r>
            <a:endParaRPr lang="en-US" sz="2100" dirty="0"/>
          </a:p>
        </p:txBody>
      </p:sp>
      <p:sp>
        <p:nvSpPr>
          <p:cNvPr id="15" name="Text 9"/>
          <p:cNvSpPr/>
          <p:nvPr/>
        </p:nvSpPr>
        <p:spPr>
          <a:xfrm>
            <a:off x="6871216" y="5291018"/>
            <a:ext cx="7041118" cy="656273"/>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Bão có thể gây ô nhiễm môi trường, ảnh hưởng đến mùa màng và các hoạt động kinh tế.</a:t>
            </a:r>
            <a:endParaRPr lang="en-US" sz="1600" dirty="0"/>
          </a:p>
        </p:txBody>
      </p:sp>
      <p:sp>
        <p:nvSpPr>
          <p:cNvPr id="16" name="Text 10"/>
          <p:cNvSpPr/>
          <p:nvPr/>
        </p:nvSpPr>
        <p:spPr>
          <a:xfrm>
            <a:off x="6204466" y="6178034"/>
            <a:ext cx="7707868" cy="98440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Giúp trẻ nhận thức được sự cần thiết của việc bảo vệ bản thân và những người xung quanh, đặc biệt là các loài vật nhỏ bé, trong điều kiện thời tiết khắc nghiệt.</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280" y="710922"/>
            <a:ext cx="7711440" cy="1343025"/>
          </a:xfrm>
          <a:prstGeom prst="rect">
            <a:avLst/>
          </a:prstGeom>
          <a:noFill/>
          <a:ln/>
        </p:spPr>
        <p:txBody>
          <a:bodyPr wrap="square" lIns="0" tIns="0" rIns="0" bIns="0" rtlCol="0" anchor="t"/>
          <a:lstStyle/>
          <a:p>
            <a:pPr marL="0" indent="0" algn="l">
              <a:lnSpc>
                <a:spcPts val="5250"/>
              </a:lnSpc>
              <a:buNone/>
            </a:pPr>
            <a:r>
              <a:rPr lang="en-US" sz="4200" b="1" dirty="0">
                <a:solidFill>
                  <a:srgbClr val="000000"/>
                </a:solidFill>
                <a:latin typeface="Petrona Bold" pitchFamily="34" charset="0"/>
                <a:ea typeface="Petrona Bold" pitchFamily="34" charset="-122"/>
                <a:cs typeface="Petrona Bold" pitchFamily="34" charset="-120"/>
              </a:rPr>
              <a:t>Kỹ Năng Quan Sát và Mô Tả Hiện Tượng Bão</a:t>
            </a:r>
            <a:endParaRPr lang="en-US" sz="4200" dirty="0"/>
          </a:p>
        </p:txBody>
      </p:sp>
      <p:pic>
        <p:nvPicPr>
          <p:cNvPr id="4" name="Image 1" descr="preencoded.png"/>
          <p:cNvPicPr>
            <a:picLocks noChangeAspect="1"/>
          </p:cNvPicPr>
          <p:nvPr/>
        </p:nvPicPr>
        <p:blipFill>
          <a:blip r:embed="rId4"/>
          <a:stretch>
            <a:fillRect/>
          </a:stretch>
        </p:blipFill>
        <p:spPr>
          <a:xfrm>
            <a:off x="716280" y="2360890"/>
            <a:ext cx="1023223" cy="1522452"/>
          </a:xfrm>
          <a:prstGeom prst="rect">
            <a:avLst/>
          </a:prstGeom>
        </p:spPr>
      </p:pic>
      <p:sp>
        <p:nvSpPr>
          <p:cNvPr id="5" name="Text 1"/>
          <p:cNvSpPr/>
          <p:nvPr/>
        </p:nvSpPr>
        <p:spPr>
          <a:xfrm>
            <a:off x="2046446" y="2565440"/>
            <a:ext cx="3152656" cy="335756"/>
          </a:xfrm>
          <a:prstGeom prst="rect">
            <a:avLst/>
          </a:prstGeom>
          <a:noFill/>
          <a:ln/>
        </p:spPr>
        <p:txBody>
          <a:bodyPr wrap="none" lIns="0" tIns="0" rIns="0" bIns="0" rtlCol="0" anchor="t"/>
          <a:lstStyle/>
          <a:p>
            <a:pPr marL="0" indent="0" algn="l">
              <a:lnSpc>
                <a:spcPts val="2600"/>
              </a:lnSpc>
              <a:buNone/>
            </a:pPr>
            <a:r>
              <a:rPr lang="en-US" sz="2100" b="1" dirty="0">
                <a:solidFill>
                  <a:srgbClr val="272525"/>
                </a:solidFill>
                <a:latin typeface="Petrona Bold" pitchFamily="34" charset="0"/>
                <a:ea typeface="Petrona Bold" pitchFamily="34" charset="-122"/>
                <a:cs typeface="Petrona Bold" pitchFamily="34" charset="-120"/>
              </a:rPr>
              <a:t>Quan sát tranh ảnh, video</a:t>
            </a:r>
            <a:endParaRPr lang="en-US" sz="2100" dirty="0"/>
          </a:p>
        </p:txBody>
      </p:sp>
      <p:sp>
        <p:nvSpPr>
          <p:cNvPr id="6" name="Text 2"/>
          <p:cNvSpPr/>
          <p:nvPr/>
        </p:nvSpPr>
        <p:spPr>
          <a:xfrm>
            <a:off x="2046446" y="3023949"/>
            <a:ext cx="6381274" cy="65484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Cho trẻ xem và mô tả những gì nhìn thấy trong tranh ảnh, video về bão.</a:t>
            </a:r>
            <a:endParaRPr lang="en-US" sz="1600" dirty="0"/>
          </a:p>
        </p:txBody>
      </p:sp>
      <p:pic>
        <p:nvPicPr>
          <p:cNvPr id="7" name="Image 2" descr="preencoded.png"/>
          <p:cNvPicPr>
            <a:picLocks noChangeAspect="1"/>
          </p:cNvPicPr>
          <p:nvPr/>
        </p:nvPicPr>
        <p:blipFill>
          <a:blip r:embed="rId5"/>
          <a:stretch>
            <a:fillRect/>
          </a:stretch>
        </p:blipFill>
        <p:spPr>
          <a:xfrm>
            <a:off x="716280" y="3883343"/>
            <a:ext cx="1023223" cy="1227892"/>
          </a:xfrm>
          <a:prstGeom prst="rect">
            <a:avLst/>
          </a:prstGeom>
        </p:spPr>
      </p:pic>
      <p:sp>
        <p:nvSpPr>
          <p:cNvPr id="8" name="Text 3"/>
          <p:cNvSpPr/>
          <p:nvPr/>
        </p:nvSpPr>
        <p:spPr>
          <a:xfrm>
            <a:off x="2046446" y="4087892"/>
            <a:ext cx="2686050" cy="335756"/>
          </a:xfrm>
          <a:prstGeom prst="rect">
            <a:avLst/>
          </a:prstGeom>
          <a:noFill/>
          <a:ln/>
        </p:spPr>
        <p:txBody>
          <a:bodyPr wrap="none" lIns="0" tIns="0" rIns="0" bIns="0" rtlCol="0" anchor="t"/>
          <a:lstStyle/>
          <a:p>
            <a:pPr marL="0" indent="0" algn="l">
              <a:lnSpc>
                <a:spcPts val="2600"/>
              </a:lnSpc>
              <a:buNone/>
            </a:pPr>
            <a:r>
              <a:rPr lang="en-US" sz="2100" b="1" dirty="0">
                <a:solidFill>
                  <a:srgbClr val="272525"/>
                </a:solidFill>
                <a:latin typeface="Petrona Bold" pitchFamily="34" charset="0"/>
                <a:ea typeface="Petrona Bold" pitchFamily="34" charset="-122"/>
                <a:cs typeface="Petrona Bold" pitchFamily="34" charset="-120"/>
              </a:rPr>
              <a:t>Trả lời câu hỏi</a:t>
            </a:r>
            <a:endParaRPr lang="en-US" sz="2100" dirty="0"/>
          </a:p>
        </p:txBody>
      </p:sp>
      <p:sp>
        <p:nvSpPr>
          <p:cNvPr id="9" name="Text 4"/>
          <p:cNvSpPr/>
          <p:nvPr/>
        </p:nvSpPr>
        <p:spPr>
          <a:xfrm>
            <a:off x="2046446" y="4546402"/>
            <a:ext cx="6381274" cy="327422"/>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Đặt câu hỏi để trẻ trả lời về hiện tượng bão, tác động của bão.</a:t>
            </a:r>
            <a:endParaRPr lang="en-US" sz="1600" dirty="0"/>
          </a:p>
        </p:txBody>
      </p:sp>
      <p:pic>
        <p:nvPicPr>
          <p:cNvPr id="10" name="Image 3" descr="preencoded.png"/>
          <p:cNvPicPr>
            <a:picLocks noChangeAspect="1"/>
          </p:cNvPicPr>
          <p:nvPr/>
        </p:nvPicPr>
        <p:blipFill>
          <a:blip r:embed="rId6"/>
          <a:stretch>
            <a:fillRect/>
          </a:stretch>
        </p:blipFill>
        <p:spPr>
          <a:xfrm>
            <a:off x="716280" y="5111234"/>
            <a:ext cx="1023223" cy="1522452"/>
          </a:xfrm>
          <a:prstGeom prst="rect">
            <a:avLst/>
          </a:prstGeom>
        </p:spPr>
      </p:pic>
      <p:sp>
        <p:nvSpPr>
          <p:cNvPr id="11" name="Text 5"/>
          <p:cNvSpPr/>
          <p:nvPr/>
        </p:nvSpPr>
        <p:spPr>
          <a:xfrm>
            <a:off x="2046446" y="5315783"/>
            <a:ext cx="2978348" cy="335756"/>
          </a:xfrm>
          <a:prstGeom prst="rect">
            <a:avLst/>
          </a:prstGeom>
          <a:noFill/>
          <a:ln/>
        </p:spPr>
        <p:txBody>
          <a:bodyPr wrap="none" lIns="0" tIns="0" rIns="0" bIns="0" rtlCol="0" anchor="t"/>
          <a:lstStyle/>
          <a:p>
            <a:pPr marL="0" indent="0" algn="l">
              <a:lnSpc>
                <a:spcPts val="2600"/>
              </a:lnSpc>
              <a:buNone/>
            </a:pPr>
            <a:r>
              <a:rPr lang="en-US" sz="2100" b="1" dirty="0">
                <a:solidFill>
                  <a:srgbClr val="272525"/>
                </a:solidFill>
                <a:latin typeface="Petrona Bold" pitchFamily="34" charset="0"/>
                <a:ea typeface="Petrona Bold" pitchFamily="34" charset="-122"/>
                <a:cs typeface="Petrona Bold" pitchFamily="34" charset="-120"/>
              </a:rPr>
              <a:t>Mô tả bằng câu đơn giản</a:t>
            </a:r>
            <a:endParaRPr lang="en-US" sz="2100" dirty="0"/>
          </a:p>
        </p:txBody>
      </p:sp>
      <p:sp>
        <p:nvSpPr>
          <p:cNvPr id="12" name="Text 6"/>
          <p:cNvSpPr/>
          <p:nvPr/>
        </p:nvSpPr>
        <p:spPr>
          <a:xfrm>
            <a:off x="2046446" y="5774293"/>
            <a:ext cx="6381274" cy="65484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Khuyến khích trẻ mô tả hiện tượng bão bằng những câu đơn giản, dễ hiểu.</a:t>
            </a:r>
            <a:endParaRPr lang="en-US" sz="1600" dirty="0"/>
          </a:p>
        </p:txBody>
      </p:sp>
      <p:sp>
        <p:nvSpPr>
          <p:cNvPr id="13" name="Text 7"/>
          <p:cNvSpPr/>
          <p:nvPr/>
        </p:nvSpPr>
        <p:spPr>
          <a:xfrm>
            <a:off x="716280" y="6863834"/>
            <a:ext cx="7711440" cy="65484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Rèn luyện kỹ năng quan sát và diễn đạt giúp trẻ phát triển ngôn ngữ và khả năng tư duy logic.</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9620" y="606981"/>
            <a:ext cx="7604760" cy="1443038"/>
          </a:xfrm>
          <a:prstGeom prst="rect">
            <a:avLst/>
          </a:prstGeom>
          <a:noFill/>
          <a:ln/>
        </p:spPr>
        <p:txBody>
          <a:bodyPr wrap="square" lIns="0" tIns="0" rIns="0" bIns="0" rtlCol="0" anchor="t"/>
          <a:lstStyle/>
          <a:p>
            <a:pPr marL="0" indent="0" algn="l">
              <a:lnSpc>
                <a:spcPts val="5650"/>
              </a:lnSpc>
              <a:buNone/>
            </a:pPr>
            <a:r>
              <a:rPr lang="en-US" sz="4500" b="1" smtClean="0">
                <a:solidFill>
                  <a:srgbClr val="000000"/>
                </a:solidFill>
                <a:latin typeface="Petrona Bold" pitchFamily="34" charset="0"/>
                <a:ea typeface="Petrona Bold" pitchFamily="34" charset="-122"/>
                <a:cs typeface="Petrona Bold" pitchFamily="34" charset="-120"/>
              </a:rPr>
              <a:t>Giáo dục trẻ giữ An </a:t>
            </a:r>
            <a:r>
              <a:rPr lang="en-US" sz="4500" b="1" dirty="0">
                <a:solidFill>
                  <a:srgbClr val="000000"/>
                </a:solidFill>
                <a:latin typeface="Petrona Bold" pitchFamily="34" charset="0"/>
                <a:ea typeface="Petrona Bold" pitchFamily="34" charset="-122"/>
                <a:cs typeface="Petrona Bold" pitchFamily="34" charset="-120"/>
              </a:rPr>
              <a:t>Toàn Khi </a:t>
            </a:r>
            <a:r>
              <a:rPr lang="en-US" sz="4500" b="1">
                <a:solidFill>
                  <a:srgbClr val="000000"/>
                </a:solidFill>
                <a:latin typeface="Petrona Bold" pitchFamily="34" charset="0"/>
                <a:ea typeface="Petrona Bold" pitchFamily="34" charset="-122"/>
                <a:cs typeface="Petrona Bold" pitchFamily="34" charset="-120"/>
              </a:rPr>
              <a:t>Có </a:t>
            </a:r>
            <a:r>
              <a:rPr lang="en-US" sz="4500" b="1" smtClean="0">
                <a:solidFill>
                  <a:srgbClr val="000000"/>
                </a:solidFill>
                <a:latin typeface="Petrona Bold" pitchFamily="34" charset="0"/>
                <a:ea typeface="Petrona Bold" pitchFamily="34" charset="-122"/>
                <a:cs typeface="Petrona Bold" pitchFamily="34" charset="-120"/>
              </a:rPr>
              <a:t>Bão </a:t>
            </a:r>
            <a:endParaRPr lang="en-US" sz="4500" dirty="0"/>
          </a:p>
        </p:txBody>
      </p:sp>
      <p:sp>
        <p:nvSpPr>
          <p:cNvPr id="4" name="Shape 1"/>
          <p:cNvSpPr/>
          <p:nvPr/>
        </p:nvSpPr>
        <p:spPr>
          <a:xfrm>
            <a:off x="1016913" y="2379821"/>
            <a:ext cx="30480" cy="4291846"/>
          </a:xfrm>
          <a:prstGeom prst="roundRect">
            <a:avLst>
              <a:gd name="adj" fmla="val 303018"/>
            </a:avLst>
          </a:prstGeom>
          <a:solidFill>
            <a:srgbClr val="B2D4E5"/>
          </a:solidFill>
          <a:ln/>
        </p:spPr>
      </p:sp>
      <p:sp>
        <p:nvSpPr>
          <p:cNvPr id="5" name="Shape 2"/>
          <p:cNvSpPr/>
          <p:nvPr/>
        </p:nvSpPr>
        <p:spPr>
          <a:xfrm>
            <a:off x="1233785" y="2859167"/>
            <a:ext cx="659606" cy="30480"/>
          </a:xfrm>
          <a:prstGeom prst="roundRect">
            <a:avLst>
              <a:gd name="adj" fmla="val 303018"/>
            </a:avLst>
          </a:prstGeom>
          <a:solidFill>
            <a:srgbClr val="B2D4E5"/>
          </a:solidFill>
          <a:ln/>
        </p:spPr>
      </p:sp>
      <p:sp>
        <p:nvSpPr>
          <p:cNvPr id="6" name="Shape 3"/>
          <p:cNvSpPr/>
          <p:nvPr/>
        </p:nvSpPr>
        <p:spPr>
          <a:xfrm>
            <a:off x="769560" y="2627114"/>
            <a:ext cx="494705" cy="494705"/>
          </a:xfrm>
          <a:prstGeom prst="roundRect">
            <a:avLst>
              <a:gd name="adj" fmla="val 18670"/>
            </a:avLst>
          </a:prstGeom>
          <a:solidFill>
            <a:srgbClr val="CCEEFF"/>
          </a:solidFill>
          <a:ln w="7620">
            <a:solidFill>
              <a:srgbClr val="B2D4E5"/>
            </a:solidFill>
            <a:prstDash val="solid"/>
          </a:ln>
        </p:spPr>
      </p:sp>
      <p:pic>
        <p:nvPicPr>
          <p:cNvPr id="7" name="Image 1" descr="preencoded.png"/>
          <p:cNvPicPr>
            <a:picLocks noChangeAspect="1"/>
          </p:cNvPicPr>
          <p:nvPr/>
        </p:nvPicPr>
        <p:blipFill>
          <a:blip r:embed="rId4"/>
          <a:stretch>
            <a:fillRect/>
          </a:stretch>
        </p:blipFill>
        <p:spPr>
          <a:xfrm>
            <a:off x="843736" y="2657951"/>
            <a:ext cx="346234" cy="432911"/>
          </a:xfrm>
          <a:prstGeom prst="rect">
            <a:avLst/>
          </a:prstGeom>
        </p:spPr>
      </p:pic>
      <p:sp>
        <p:nvSpPr>
          <p:cNvPr id="8" name="Text 4"/>
          <p:cNvSpPr/>
          <p:nvPr/>
        </p:nvSpPr>
        <p:spPr>
          <a:xfrm>
            <a:off x="2116455" y="2599611"/>
            <a:ext cx="2886194" cy="360759"/>
          </a:xfrm>
          <a:prstGeom prst="rect">
            <a:avLst/>
          </a:prstGeom>
          <a:noFill/>
          <a:ln/>
        </p:spPr>
        <p:txBody>
          <a:bodyPr wrap="none" lIns="0" tIns="0" rIns="0" bIns="0" rtlCol="0" anchor="t"/>
          <a:lstStyle/>
          <a:p>
            <a:pPr marL="0" indent="0" algn="l">
              <a:lnSpc>
                <a:spcPts val="2800"/>
              </a:lnSpc>
              <a:buNone/>
            </a:pPr>
            <a:r>
              <a:rPr lang="en-US" sz="2250" b="1" dirty="0">
                <a:solidFill>
                  <a:srgbClr val="272525"/>
                </a:solidFill>
                <a:latin typeface="Petrona Bold" pitchFamily="34" charset="0"/>
                <a:ea typeface="Petrona Bold" pitchFamily="34" charset="-122"/>
                <a:cs typeface="Petrona Bold" pitchFamily="34" charset="-120"/>
              </a:rPr>
              <a:t>Ở trong nhà</a:t>
            </a:r>
            <a:endParaRPr lang="en-US" sz="2250" dirty="0"/>
          </a:p>
        </p:txBody>
      </p:sp>
      <p:sp>
        <p:nvSpPr>
          <p:cNvPr id="9" name="Text 5"/>
          <p:cNvSpPr/>
          <p:nvPr/>
        </p:nvSpPr>
        <p:spPr>
          <a:xfrm>
            <a:off x="2116455" y="3092291"/>
            <a:ext cx="6257925" cy="351830"/>
          </a:xfrm>
          <a:prstGeom prst="rect">
            <a:avLst/>
          </a:prstGeom>
          <a:noFill/>
          <a:ln/>
        </p:spPr>
        <p:txBody>
          <a:bodyPr wrap="non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Không ra ngoài khi có bão.</a:t>
            </a:r>
            <a:endParaRPr lang="en-US" sz="1700" dirty="0"/>
          </a:p>
        </p:txBody>
      </p:sp>
      <p:sp>
        <p:nvSpPr>
          <p:cNvPr id="10" name="Shape 6"/>
          <p:cNvSpPr/>
          <p:nvPr/>
        </p:nvSpPr>
        <p:spPr>
          <a:xfrm>
            <a:off x="1233785" y="4363045"/>
            <a:ext cx="659606" cy="30480"/>
          </a:xfrm>
          <a:prstGeom prst="roundRect">
            <a:avLst>
              <a:gd name="adj" fmla="val 303018"/>
            </a:avLst>
          </a:prstGeom>
          <a:solidFill>
            <a:srgbClr val="B2D4E5"/>
          </a:solidFill>
          <a:ln/>
        </p:spPr>
      </p:sp>
      <p:sp>
        <p:nvSpPr>
          <p:cNvPr id="11" name="Shape 7"/>
          <p:cNvSpPr/>
          <p:nvPr/>
        </p:nvSpPr>
        <p:spPr>
          <a:xfrm>
            <a:off x="769560" y="4130993"/>
            <a:ext cx="494705" cy="494705"/>
          </a:xfrm>
          <a:prstGeom prst="roundRect">
            <a:avLst>
              <a:gd name="adj" fmla="val 18670"/>
            </a:avLst>
          </a:prstGeom>
          <a:solidFill>
            <a:srgbClr val="CCEEFF"/>
          </a:solidFill>
          <a:ln w="7620">
            <a:solidFill>
              <a:srgbClr val="B2D4E5"/>
            </a:solidFill>
            <a:prstDash val="solid"/>
          </a:ln>
        </p:spPr>
      </p:sp>
      <p:pic>
        <p:nvPicPr>
          <p:cNvPr id="12" name="Image 2" descr="preencoded.png"/>
          <p:cNvPicPr>
            <a:picLocks noChangeAspect="1"/>
          </p:cNvPicPr>
          <p:nvPr/>
        </p:nvPicPr>
        <p:blipFill>
          <a:blip r:embed="rId5"/>
          <a:stretch>
            <a:fillRect/>
          </a:stretch>
        </p:blipFill>
        <p:spPr>
          <a:xfrm>
            <a:off x="843736" y="4161830"/>
            <a:ext cx="346234" cy="432911"/>
          </a:xfrm>
          <a:prstGeom prst="rect">
            <a:avLst/>
          </a:prstGeom>
        </p:spPr>
      </p:pic>
      <p:sp>
        <p:nvSpPr>
          <p:cNvPr id="13" name="Text 8"/>
          <p:cNvSpPr/>
          <p:nvPr/>
        </p:nvSpPr>
        <p:spPr>
          <a:xfrm>
            <a:off x="2116455" y="4103489"/>
            <a:ext cx="2886194" cy="360759"/>
          </a:xfrm>
          <a:prstGeom prst="rect">
            <a:avLst/>
          </a:prstGeom>
          <a:noFill/>
          <a:ln/>
        </p:spPr>
        <p:txBody>
          <a:bodyPr wrap="none" lIns="0" tIns="0" rIns="0" bIns="0" rtlCol="0" anchor="t"/>
          <a:lstStyle/>
          <a:p>
            <a:pPr marL="0" indent="0" algn="l">
              <a:lnSpc>
                <a:spcPts val="2800"/>
              </a:lnSpc>
              <a:buNone/>
            </a:pPr>
            <a:r>
              <a:rPr lang="en-US" sz="2250" b="1" dirty="0">
                <a:solidFill>
                  <a:srgbClr val="272525"/>
                </a:solidFill>
                <a:latin typeface="Petrona Bold" pitchFamily="34" charset="0"/>
                <a:ea typeface="Petrona Bold" pitchFamily="34" charset="-122"/>
                <a:cs typeface="Petrona Bold" pitchFamily="34" charset="-120"/>
              </a:rPr>
              <a:t>Nghe lời người lớn</a:t>
            </a:r>
            <a:endParaRPr lang="en-US" sz="2250" dirty="0"/>
          </a:p>
        </p:txBody>
      </p:sp>
      <p:sp>
        <p:nvSpPr>
          <p:cNvPr id="14" name="Text 9"/>
          <p:cNvSpPr/>
          <p:nvPr/>
        </p:nvSpPr>
        <p:spPr>
          <a:xfrm>
            <a:off x="2116455" y="4596170"/>
            <a:ext cx="6257925" cy="351830"/>
          </a:xfrm>
          <a:prstGeom prst="rect">
            <a:avLst/>
          </a:prstGeom>
          <a:noFill/>
          <a:ln/>
        </p:spPr>
        <p:txBody>
          <a:bodyPr wrap="non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Làm theo hướng dẫn của người lớn.</a:t>
            </a:r>
            <a:endParaRPr lang="en-US" sz="1700" dirty="0"/>
          </a:p>
        </p:txBody>
      </p:sp>
      <p:sp>
        <p:nvSpPr>
          <p:cNvPr id="15" name="Shape 10"/>
          <p:cNvSpPr/>
          <p:nvPr/>
        </p:nvSpPr>
        <p:spPr>
          <a:xfrm>
            <a:off x="1233785" y="5866924"/>
            <a:ext cx="659606" cy="30480"/>
          </a:xfrm>
          <a:prstGeom prst="roundRect">
            <a:avLst>
              <a:gd name="adj" fmla="val 303018"/>
            </a:avLst>
          </a:prstGeom>
          <a:solidFill>
            <a:srgbClr val="B2D4E5"/>
          </a:solidFill>
          <a:ln/>
        </p:spPr>
      </p:sp>
      <p:sp>
        <p:nvSpPr>
          <p:cNvPr id="16" name="Shape 11"/>
          <p:cNvSpPr/>
          <p:nvPr/>
        </p:nvSpPr>
        <p:spPr>
          <a:xfrm>
            <a:off x="769560" y="5634871"/>
            <a:ext cx="494705" cy="494705"/>
          </a:xfrm>
          <a:prstGeom prst="roundRect">
            <a:avLst>
              <a:gd name="adj" fmla="val 18670"/>
            </a:avLst>
          </a:prstGeom>
          <a:solidFill>
            <a:srgbClr val="CCEEFF"/>
          </a:solidFill>
          <a:ln w="7620">
            <a:solidFill>
              <a:srgbClr val="B2D4E5"/>
            </a:solidFill>
            <a:prstDash val="solid"/>
          </a:ln>
        </p:spPr>
      </p:sp>
      <p:pic>
        <p:nvPicPr>
          <p:cNvPr id="17" name="Image 3" descr="preencoded.png"/>
          <p:cNvPicPr>
            <a:picLocks noChangeAspect="1"/>
          </p:cNvPicPr>
          <p:nvPr/>
        </p:nvPicPr>
        <p:blipFill>
          <a:blip r:embed="rId6"/>
          <a:stretch>
            <a:fillRect/>
          </a:stretch>
        </p:blipFill>
        <p:spPr>
          <a:xfrm>
            <a:off x="843736" y="5665708"/>
            <a:ext cx="346234" cy="432911"/>
          </a:xfrm>
          <a:prstGeom prst="rect">
            <a:avLst/>
          </a:prstGeom>
        </p:spPr>
      </p:pic>
      <p:sp>
        <p:nvSpPr>
          <p:cNvPr id="18" name="Text 12"/>
          <p:cNvSpPr/>
          <p:nvPr/>
        </p:nvSpPr>
        <p:spPr>
          <a:xfrm>
            <a:off x="2116455" y="5607368"/>
            <a:ext cx="2886194" cy="360759"/>
          </a:xfrm>
          <a:prstGeom prst="rect">
            <a:avLst/>
          </a:prstGeom>
          <a:noFill/>
          <a:ln/>
        </p:spPr>
        <p:txBody>
          <a:bodyPr wrap="none" lIns="0" tIns="0" rIns="0" bIns="0" rtlCol="0" anchor="t"/>
          <a:lstStyle/>
          <a:p>
            <a:pPr marL="0" indent="0" algn="l">
              <a:lnSpc>
                <a:spcPts val="2800"/>
              </a:lnSpc>
              <a:buNone/>
            </a:pPr>
            <a:r>
              <a:rPr lang="en-US" sz="2250" b="1" dirty="0">
                <a:solidFill>
                  <a:srgbClr val="272525"/>
                </a:solidFill>
                <a:latin typeface="Petrona Bold" pitchFamily="34" charset="0"/>
                <a:ea typeface="Petrona Bold" pitchFamily="34" charset="-122"/>
                <a:cs typeface="Petrona Bold" pitchFamily="34" charset="-120"/>
              </a:rPr>
              <a:t>Giúp đỡ người khác</a:t>
            </a:r>
            <a:endParaRPr lang="en-US" sz="2250" dirty="0"/>
          </a:p>
        </p:txBody>
      </p:sp>
      <p:sp>
        <p:nvSpPr>
          <p:cNvPr id="19" name="Text 13"/>
          <p:cNvSpPr/>
          <p:nvPr/>
        </p:nvSpPr>
        <p:spPr>
          <a:xfrm>
            <a:off x="2116455" y="6100048"/>
            <a:ext cx="6257925" cy="351830"/>
          </a:xfrm>
          <a:prstGeom prst="rect">
            <a:avLst/>
          </a:prstGeom>
          <a:noFill/>
          <a:ln/>
        </p:spPr>
        <p:txBody>
          <a:bodyPr wrap="non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Quan tâm, giúp đỡ bạn bè và người thân.</a:t>
            </a:r>
            <a:endParaRPr lang="en-US" sz="1700" dirty="0"/>
          </a:p>
        </p:txBody>
      </p:sp>
      <p:sp>
        <p:nvSpPr>
          <p:cNvPr id="20" name="Text 14"/>
          <p:cNvSpPr/>
          <p:nvPr/>
        </p:nvSpPr>
        <p:spPr>
          <a:xfrm>
            <a:off x="769620" y="6918960"/>
            <a:ext cx="7604760" cy="70365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Giáo dục trẻ về ý thức tự bảo vệ mình và giúp đỡ người khác khi gặp khó khăn, xây dựng lòng nhân ái và tinh thần đoàn kết.</a:t>
            </a:r>
            <a:endParaRPr lang="en-US" sz="17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646271" y="507802"/>
            <a:ext cx="7851458" cy="1212056"/>
          </a:xfrm>
          <a:prstGeom prst="rect">
            <a:avLst/>
          </a:prstGeom>
          <a:noFill/>
          <a:ln/>
        </p:spPr>
        <p:txBody>
          <a:bodyPr wrap="square" lIns="0" tIns="0" rIns="0" bIns="0" rtlCol="0" anchor="t"/>
          <a:lstStyle/>
          <a:p>
            <a:pPr marL="0" indent="0" algn="l">
              <a:lnSpc>
                <a:spcPts val="4750"/>
              </a:lnSpc>
              <a:buNone/>
            </a:pPr>
            <a:r>
              <a:rPr lang="en-US" sz="3800" b="1" smtClean="0">
                <a:solidFill>
                  <a:srgbClr val="000000"/>
                </a:solidFill>
                <a:latin typeface="Petrona Bold" pitchFamily="34" charset="0"/>
                <a:ea typeface="Petrona Bold" pitchFamily="34" charset="-122"/>
                <a:cs typeface="Petrona Bold" pitchFamily="34" charset="-120"/>
              </a:rPr>
              <a:t>Chọn </a:t>
            </a:r>
            <a:r>
              <a:rPr lang="en-US" sz="3800" b="1">
                <a:solidFill>
                  <a:srgbClr val="000000"/>
                </a:solidFill>
                <a:latin typeface="Petrona Bold" pitchFamily="34" charset="0"/>
                <a:ea typeface="Petrona Bold" pitchFamily="34" charset="-122"/>
                <a:cs typeface="Petrona Bold" pitchFamily="34" charset="-120"/>
              </a:rPr>
              <a:t>n</a:t>
            </a:r>
            <a:r>
              <a:rPr lang="en-US" sz="3800" b="1" smtClean="0">
                <a:solidFill>
                  <a:srgbClr val="000000"/>
                </a:solidFill>
                <a:latin typeface="Petrona Bold" pitchFamily="34" charset="0"/>
                <a:ea typeface="Petrona Bold" pitchFamily="34" charset="-122"/>
                <a:cs typeface="Petrona Bold" pitchFamily="34" charset="-120"/>
              </a:rPr>
              <a:t>ơi </a:t>
            </a:r>
            <a:r>
              <a:rPr lang="en-US" sz="3800" b="1">
                <a:solidFill>
                  <a:srgbClr val="000000"/>
                </a:solidFill>
                <a:latin typeface="Petrona Bold" pitchFamily="34" charset="0"/>
                <a:ea typeface="Petrona Bold" pitchFamily="34" charset="-122"/>
                <a:cs typeface="Petrona Bold" pitchFamily="34" charset="-120"/>
              </a:rPr>
              <a:t>t</a:t>
            </a:r>
            <a:r>
              <a:rPr lang="en-US" sz="3800" b="1" smtClean="0">
                <a:solidFill>
                  <a:srgbClr val="000000"/>
                </a:solidFill>
                <a:latin typeface="Petrona Bold" pitchFamily="34" charset="0"/>
                <a:ea typeface="Petrona Bold" pitchFamily="34" charset="-122"/>
                <a:cs typeface="Petrona Bold" pitchFamily="34" charset="-120"/>
              </a:rPr>
              <a:t>rú </a:t>
            </a:r>
            <a:r>
              <a:rPr lang="en-US" sz="3800" b="1">
                <a:solidFill>
                  <a:srgbClr val="000000"/>
                </a:solidFill>
                <a:latin typeface="Petrona Bold" pitchFamily="34" charset="0"/>
                <a:ea typeface="Petrona Bold" pitchFamily="34" charset="-122"/>
                <a:cs typeface="Petrona Bold" pitchFamily="34" charset="-120"/>
              </a:rPr>
              <a:t>b</a:t>
            </a:r>
            <a:r>
              <a:rPr lang="en-US" sz="3800" b="1" smtClean="0">
                <a:solidFill>
                  <a:srgbClr val="000000"/>
                </a:solidFill>
                <a:latin typeface="Petrona Bold" pitchFamily="34" charset="0"/>
                <a:ea typeface="Petrona Bold" pitchFamily="34" charset="-122"/>
                <a:cs typeface="Petrona Bold" pitchFamily="34" charset="-120"/>
              </a:rPr>
              <a:t>ão </a:t>
            </a:r>
            <a:r>
              <a:rPr lang="en-US" sz="3800" b="1">
                <a:solidFill>
                  <a:srgbClr val="000000"/>
                </a:solidFill>
                <a:latin typeface="Petrona Bold" pitchFamily="34" charset="0"/>
                <a:ea typeface="Petrona Bold" pitchFamily="34" charset="-122"/>
                <a:cs typeface="Petrona Bold" pitchFamily="34" charset="-120"/>
              </a:rPr>
              <a:t>a</a:t>
            </a:r>
            <a:r>
              <a:rPr lang="en-US" sz="3800" b="1" smtClean="0">
                <a:solidFill>
                  <a:srgbClr val="000000"/>
                </a:solidFill>
                <a:latin typeface="Petrona Bold" pitchFamily="34" charset="0"/>
                <a:ea typeface="Petrona Bold" pitchFamily="34" charset="-122"/>
                <a:cs typeface="Petrona Bold" pitchFamily="34" charset="-120"/>
              </a:rPr>
              <a:t>n </a:t>
            </a:r>
            <a:r>
              <a:rPr lang="en-US" sz="3800" b="1" dirty="0">
                <a:solidFill>
                  <a:srgbClr val="000000"/>
                </a:solidFill>
                <a:latin typeface="Petrona Bold" pitchFamily="34" charset="0"/>
                <a:ea typeface="Petrona Bold" pitchFamily="34" charset="-122"/>
                <a:cs typeface="Petrona Bold" pitchFamily="34" charset="-120"/>
              </a:rPr>
              <a:t>t</a:t>
            </a:r>
            <a:r>
              <a:rPr lang="en-US" sz="3800" b="1" smtClean="0">
                <a:solidFill>
                  <a:srgbClr val="000000"/>
                </a:solidFill>
                <a:latin typeface="Petrona Bold" pitchFamily="34" charset="0"/>
                <a:ea typeface="Petrona Bold" pitchFamily="34" charset="-122"/>
                <a:cs typeface="Petrona Bold" pitchFamily="34" charset="-120"/>
              </a:rPr>
              <a:t>oàn</a:t>
            </a:r>
            <a:endParaRPr lang="en-US" sz="3800" dirty="0"/>
          </a:p>
        </p:txBody>
      </p:sp>
      <p:sp>
        <p:nvSpPr>
          <p:cNvPr id="4" name="Shape 1"/>
          <p:cNvSpPr/>
          <p:nvPr/>
        </p:nvSpPr>
        <p:spPr>
          <a:xfrm>
            <a:off x="646271" y="1996797"/>
            <a:ext cx="7851458" cy="1093708"/>
          </a:xfrm>
          <a:prstGeom prst="roundRect">
            <a:avLst>
              <a:gd name="adj" fmla="val 7092"/>
            </a:avLst>
          </a:prstGeom>
          <a:solidFill>
            <a:srgbClr val="CCEEFF"/>
          </a:solidFill>
          <a:ln w="7620">
            <a:solidFill>
              <a:srgbClr val="B2D4E5"/>
            </a:solidFill>
            <a:prstDash val="solid"/>
          </a:ln>
        </p:spPr>
      </p:sp>
      <p:sp>
        <p:nvSpPr>
          <p:cNvPr id="5" name="Text 2"/>
          <p:cNvSpPr/>
          <p:nvPr/>
        </p:nvSpPr>
        <p:spPr>
          <a:xfrm>
            <a:off x="838557" y="2189083"/>
            <a:ext cx="2423755" cy="303014"/>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Petrona Bold" pitchFamily="34" charset="0"/>
                <a:ea typeface="Petrona Bold" pitchFamily="34" charset="-122"/>
                <a:cs typeface="Petrona Bold" pitchFamily="34" charset="-120"/>
              </a:rPr>
              <a:t>Nhà có mái chắc chắn</a:t>
            </a:r>
            <a:endParaRPr lang="en-US" sz="1900" dirty="0"/>
          </a:p>
        </p:txBody>
      </p:sp>
      <p:sp>
        <p:nvSpPr>
          <p:cNvPr id="6" name="Text 3"/>
          <p:cNvSpPr/>
          <p:nvPr/>
        </p:nvSpPr>
        <p:spPr>
          <a:xfrm>
            <a:off x="838557" y="2602825"/>
            <a:ext cx="7466886" cy="2953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Nơi trú bão an toàn nhất.</a:t>
            </a:r>
            <a:endParaRPr lang="en-US" sz="1450" dirty="0"/>
          </a:p>
        </p:txBody>
      </p:sp>
      <p:sp>
        <p:nvSpPr>
          <p:cNvPr id="7" name="Shape 4"/>
          <p:cNvSpPr/>
          <p:nvPr/>
        </p:nvSpPr>
        <p:spPr>
          <a:xfrm>
            <a:off x="646271" y="3275171"/>
            <a:ext cx="7851458" cy="1093708"/>
          </a:xfrm>
          <a:prstGeom prst="roundRect">
            <a:avLst>
              <a:gd name="adj" fmla="val 7092"/>
            </a:avLst>
          </a:prstGeom>
          <a:solidFill>
            <a:srgbClr val="CCEEFF"/>
          </a:solidFill>
          <a:ln w="7620">
            <a:solidFill>
              <a:srgbClr val="B2D4E5"/>
            </a:solidFill>
            <a:prstDash val="solid"/>
          </a:ln>
        </p:spPr>
      </p:sp>
      <p:sp>
        <p:nvSpPr>
          <p:cNvPr id="8" name="Text 5"/>
          <p:cNvSpPr/>
          <p:nvPr/>
        </p:nvSpPr>
        <p:spPr>
          <a:xfrm>
            <a:off x="838557" y="3467457"/>
            <a:ext cx="2423755" cy="303014"/>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Petrona Bold" pitchFamily="34" charset="0"/>
                <a:ea typeface="Petrona Bold" pitchFamily="34" charset="-122"/>
                <a:cs typeface="Petrona Bold" pitchFamily="34" charset="-120"/>
              </a:rPr>
              <a:t>Chuồng trại</a:t>
            </a:r>
            <a:endParaRPr lang="en-US" sz="1900" dirty="0"/>
          </a:p>
        </p:txBody>
      </p:sp>
      <p:sp>
        <p:nvSpPr>
          <p:cNvPr id="9" name="Text 6"/>
          <p:cNvSpPr/>
          <p:nvPr/>
        </p:nvSpPr>
        <p:spPr>
          <a:xfrm>
            <a:off x="838557" y="3881199"/>
            <a:ext cx="7466886" cy="2953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Nơi an toàn cho vật nuôi.</a:t>
            </a:r>
            <a:endParaRPr lang="en-US" sz="1450" dirty="0"/>
          </a:p>
        </p:txBody>
      </p:sp>
      <p:sp>
        <p:nvSpPr>
          <p:cNvPr id="10" name="Shape 7"/>
          <p:cNvSpPr/>
          <p:nvPr/>
        </p:nvSpPr>
        <p:spPr>
          <a:xfrm>
            <a:off x="646271" y="4553545"/>
            <a:ext cx="7851458" cy="1093708"/>
          </a:xfrm>
          <a:prstGeom prst="roundRect">
            <a:avLst>
              <a:gd name="adj" fmla="val 7092"/>
            </a:avLst>
          </a:prstGeom>
          <a:solidFill>
            <a:srgbClr val="CCEEFF"/>
          </a:solidFill>
          <a:ln w="7620">
            <a:solidFill>
              <a:srgbClr val="B2D4E5"/>
            </a:solidFill>
            <a:prstDash val="solid"/>
          </a:ln>
        </p:spPr>
      </p:sp>
      <p:sp>
        <p:nvSpPr>
          <p:cNvPr id="11" name="Text 8"/>
          <p:cNvSpPr/>
          <p:nvPr/>
        </p:nvSpPr>
        <p:spPr>
          <a:xfrm>
            <a:off x="838557" y="4745831"/>
            <a:ext cx="2423755" cy="303014"/>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Petrona Bold" pitchFamily="34" charset="0"/>
                <a:ea typeface="Petrona Bold" pitchFamily="34" charset="-122"/>
                <a:cs typeface="Petrona Bold" pitchFamily="34" charset="-120"/>
              </a:rPr>
              <a:t>Gốc cây</a:t>
            </a:r>
            <a:endParaRPr lang="en-US" sz="1900" dirty="0"/>
          </a:p>
        </p:txBody>
      </p:sp>
      <p:sp>
        <p:nvSpPr>
          <p:cNvPr id="12" name="Text 9"/>
          <p:cNvSpPr/>
          <p:nvPr/>
        </p:nvSpPr>
        <p:spPr>
          <a:xfrm>
            <a:off x="838557" y="5159573"/>
            <a:ext cx="7466886" cy="2953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Không an toàn, cây có thể đổ.</a:t>
            </a:r>
            <a:endParaRPr lang="en-US" sz="1450" dirty="0"/>
          </a:p>
        </p:txBody>
      </p:sp>
      <p:sp>
        <p:nvSpPr>
          <p:cNvPr id="13" name="Shape 10"/>
          <p:cNvSpPr/>
          <p:nvPr/>
        </p:nvSpPr>
        <p:spPr>
          <a:xfrm>
            <a:off x="646271" y="5831919"/>
            <a:ext cx="7851458" cy="1093708"/>
          </a:xfrm>
          <a:prstGeom prst="roundRect">
            <a:avLst>
              <a:gd name="adj" fmla="val 7092"/>
            </a:avLst>
          </a:prstGeom>
          <a:solidFill>
            <a:srgbClr val="CCEEFF"/>
          </a:solidFill>
          <a:ln w="7620">
            <a:solidFill>
              <a:srgbClr val="B2D4E5"/>
            </a:solidFill>
            <a:prstDash val="solid"/>
          </a:ln>
        </p:spPr>
      </p:sp>
      <p:sp>
        <p:nvSpPr>
          <p:cNvPr id="14" name="Text 11"/>
          <p:cNvSpPr/>
          <p:nvPr/>
        </p:nvSpPr>
        <p:spPr>
          <a:xfrm>
            <a:off x="838557" y="6024205"/>
            <a:ext cx="2423755" cy="303014"/>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Petrona Bold" pitchFamily="34" charset="0"/>
                <a:ea typeface="Petrona Bold" pitchFamily="34" charset="-122"/>
                <a:cs typeface="Petrona Bold" pitchFamily="34" charset="-120"/>
              </a:rPr>
              <a:t>Ngoài trời</a:t>
            </a:r>
            <a:endParaRPr lang="en-US" sz="1900" dirty="0"/>
          </a:p>
        </p:txBody>
      </p:sp>
      <p:sp>
        <p:nvSpPr>
          <p:cNvPr id="15" name="Text 12"/>
          <p:cNvSpPr/>
          <p:nvPr/>
        </p:nvSpPr>
        <p:spPr>
          <a:xfrm>
            <a:off x="838557" y="6437948"/>
            <a:ext cx="7466886" cy="295394"/>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Rất nguy hiểm, dễ bị gió cuốn.</a:t>
            </a:r>
            <a:endParaRPr lang="en-US" sz="1450" dirty="0"/>
          </a:p>
        </p:txBody>
      </p:sp>
      <p:sp>
        <p:nvSpPr>
          <p:cNvPr id="16" name="Text 13"/>
          <p:cNvSpPr/>
          <p:nvPr/>
        </p:nvSpPr>
        <p:spPr>
          <a:xfrm>
            <a:off x="646271" y="7133273"/>
            <a:ext cx="7851458" cy="59078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Inter" pitchFamily="34" charset="0"/>
                <a:ea typeface="Inter" pitchFamily="34" charset="-122"/>
                <a:cs typeface="Inter" pitchFamily="34" charset="-120"/>
              </a:rPr>
              <a:t>Trò chơi giúp trẻ củng cố kiến thức và kỹ năng lựa chọn nơi trú ẩn an toàn khi có bão, tạo không khí học tập vui vẻ và hiệu quả.</a:t>
            </a:r>
            <a:endParaRPr lang="en-US" sz="1450"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8">
                                            <p:txEl>
                                              <p:pRg st="0" end="0"/>
                                            </p:txEl>
                                          </p:spTgt>
                                        </p:tgtEl>
                                      </p:cBhvr>
                                    </p:animEffect>
                                    <p:set>
                                      <p:cBhvr>
                                        <p:cTn id="1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9">
                                            <p:txEl>
                                              <p:pRg st="0" end="0"/>
                                            </p:txEl>
                                          </p:spTgt>
                                        </p:tgtEl>
                                      </p:cBhvr>
                                    </p:animEffect>
                                    <p:set>
                                      <p:cBhvr>
                                        <p:cTn id="19"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4">
                                            <p:txEl>
                                              <p:pRg st="0" end="0"/>
                                            </p:txEl>
                                          </p:spTgt>
                                        </p:tgtEl>
                                      </p:cBhvr>
                                    </p:animEffect>
                                    <p:anim calcmode="lin" valueType="num">
                                      <p:cBhvr>
                                        <p:cTn id="37" dur="1000"/>
                                        <p:tgtEl>
                                          <p:spTgt spid="14">
                                            <p:txEl>
                                              <p:pRg st="0" end="0"/>
                                            </p:txEl>
                                          </p:spTgt>
                                        </p:tgtEl>
                                        <p:attrNameLst>
                                          <p:attrName>ppt_x</p:attrName>
                                        </p:attrNameLst>
                                      </p:cBhvr>
                                      <p:tavLst>
                                        <p:tav tm="0">
                                          <p:val>
                                            <p:strVal val="ppt_x"/>
                                          </p:val>
                                        </p:tav>
                                        <p:tav tm="100000">
                                          <p:val>
                                            <p:strVal val="ppt_x"/>
                                          </p:val>
                                        </p:tav>
                                      </p:tavLst>
                                    </p:anim>
                                    <p:anim calcmode="lin" valueType="num">
                                      <p:cBhvr>
                                        <p:cTn id="38" dur="1000"/>
                                        <p:tgtEl>
                                          <p:spTgt spid="14">
                                            <p:txEl>
                                              <p:pRg st="0" end="0"/>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xit" presetSubtype="1" fill="hold" grpId="0" nodeType="clickEffect">
                                  <p:stCondLst>
                                    <p:cond delay="0"/>
                                  </p:stCondLst>
                                  <p:childTnLst>
                                    <p:animEffect transition="out" filter="wheel(1)">
                                      <p:cBhvr>
                                        <p:cTn id="43" dur="2000"/>
                                        <p:tgtEl>
                                          <p:spTgt spid="15"/>
                                        </p:tgtEl>
                                      </p:cBhvr>
                                    </p:animEffect>
                                    <p:set>
                                      <p:cBhvr>
                                        <p:cTn id="44" dur="1" fill="hold">
                                          <p:stCondLst>
                                            <p:cond delay="19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58027"/>
            <a:ext cx="13042821" cy="1488519"/>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Củng Cố và Ôn Tập: Bão Ảnh Hưởng Đến Chúng Ta Như Thế Nào?</a:t>
            </a:r>
            <a:endParaRPr lang="en-US" sz="4650" dirty="0"/>
          </a:p>
        </p:txBody>
      </p:sp>
      <p:pic>
        <p:nvPicPr>
          <p:cNvPr id="3" name="Image 0" descr="preencoded.png"/>
          <p:cNvPicPr>
            <a:picLocks noChangeAspect="1"/>
          </p:cNvPicPr>
          <p:nvPr/>
        </p:nvPicPr>
        <p:blipFill>
          <a:blip r:embed="rId3"/>
          <a:stretch>
            <a:fillRect/>
          </a:stretch>
        </p:blipFill>
        <p:spPr>
          <a:xfrm>
            <a:off x="2978348" y="3300174"/>
            <a:ext cx="2152055" cy="825698"/>
          </a:xfrm>
          <a:prstGeom prst="rect">
            <a:avLst/>
          </a:prstGeom>
        </p:spPr>
      </p:pic>
      <p:sp>
        <p:nvSpPr>
          <p:cNvPr id="4" name="Text 1"/>
          <p:cNvSpPr/>
          <p:nvPr/>
        </p:nvSpPr>
        <p:spPr>
          <a:xfrm>
            <a:off x="3894892" y="3603427"/>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272525"/>
                </a:solidFill>
                <a:latin typeface="Petrona Bold" pitchFamily="34" charset="0"/>
                <a:ea typeface="Petrona Bold" pitchFamily="34" charset="-122"/>
                <a:cs typeface="Petrona Bold" pitchFamily="34" charset="-120"/>
              </a:rPr>
              <a:t>1</a:t>
            </a:r>
            <a:endParaRPr lang="en-US" sz="2500" dirty="0"/>
          </a:p>
        </p:txBody>
      </p:sp>
      <p:sp>
        <p:nvSpPr>
          <p:cNvPr id="5" name="Text 2"/>
          <p:cNvSpPr/>
          <p:nvPr/>
        </p:nvSpPr>
        <p:spPr>
          <a:xfrm>
            <a:off x="5357217" y="3526988"/>
            <a:ext cx="1067038"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An toàn</a:t>
            </a:r>
            <a:endParaRPr lang="en-US" sz="2300" dirty="0"/>
          </a:p>
        </p:txBody>
      </p:sp>
      <p:sp>
        <p:nvSpPr>
          <p:cNvPr id="6" name="Shape 3"/>
          <p:cNvSpPr/>
          <p:nvPr/>
        </p:nvSpPr>
        <p:spPr>
          <a:xfrm>
            <a:off x="5187077" y="4138970"/>
            <a:ext cx="8592860" cy="15240"/>
          </a:xfrm>
          <a:prstGeom prst="roundRect">
            <a:avLst>
              <a:gd name="adj" fmla="val 625116"/>
            </a:avLst>
          </a:prstGeom>
          <a:solidFill>
            <a:srgbClr val="B2D4E5"/>
          </a:solidFill>
          <a:ln/>
        </p:spPr>
      </p:sp>
      <p:pic>
        <p:nvPicPr>
          <p:cNvPr id="7" name="Image 1" descr="preencoded.png"/>
          <p:cNvPicPr>
            <a:picLocks noChangeAspect="1"/>
          </p:cNvPicPr>
          <p:nvPr/>
        </p:nvPicPr>
        <p:blipFill>
          <a:blip r:embed="rId4"/>
          <a:stretch>
            <a:fillRect/>
          </a:stretch>
        </p:blipFill>
        <p:spPr>
          <a:xfrm>
            <a:off x="1902381" y="4182547"/>
            <a:ext cx="4304109" cy="825698"/>
          </a:xfrm>
          <a:prstGeom prst="rect">
            <a:avLst/>
          </a:prstGeom>
        </p:spPr>
      </p:pic>
      <p:sp>
        <p:nvSpPr>
          <p:cNvPr id="8" name="Text 4"/>
          <p:cNvSpPr/>
          <p:nvPr/>
        </p:nvSpPr>
        <p:spPr>
          <a:xfrm>
            <a:off x="3894892" y="4396026"/>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272525"/>
                </a:solidFill>
                <a:latin typeface="Petrona Bold" pitchFamily="34" charset="0"/>
                <a:ea typeface="Petrona Bold" pitchFamily="34" charset="-122"/>
                <a:cs typeface="Petrona Bold" pitchFamily="34" charset="-120"/>
              </a:rPr>
              <a:t>2</a:t>
            </a:r>
            <a:endParaRPr lang="en-US" sz="2500" dirty="0"/>
          </a:p>
        </p:txBody>
      </p:sp>
      <p:sp>
        <p:nvSpPr>
          <p:cNvPr id="9" name="Text 5"/>
          <p:cNvSpPr/>
          <p:nvPr/>
        </p:nvSpPr>
        <p:spPr>
          <a:xfrm>
            <a:off x="6433304" y="4409361"/>
            <a:ext cx="870942"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Bảo vệ</a:t>
            </a:r>
            <a:endParaRPr lang="en-US" sz="2300" dirty="0"/>
          </a:p>
        </p:txBody>
      </p:sp>
      <p:sp>
        <p:nvSpPr>
          <p:cNvPr id="10" name="Shape 6"/>
          <p:cNvSpPr/>
          <p:nvPr/>
        </p:nvSpPr>
        <p:spPr>
          <a:xfrm>
            <a:off x="6263164" y="5021342"/>
            <a:ext cx="7516773" cy="15240"/>
          </a:xfrm>
          <a:prstGeom prst="roundRect">
            <a:avLst>
              <a:gd name="adj" fmla="val 625116"/>
            </a:avLst>
          </a:prstGeom>
          <a:solidFill>
            <a:srgbClr val="B2D4E5"/>
          </a:solidFill>
          <a:ln/>
        </p:spPr>
      </p:sp>
      <p:pic>
        <p:nvPicPr>
          <p:cNvPr id="11" name="Image 2" descr="preencoded.png"/>
          <p:cNvPicPr>
            <a:picLocks noChangeAspect="1"/>
          </p:cNvPicPr>
          <p:nvPr/>
        </p:nvPicPr>
        <p:blipFill>
          <a:blip r:embed="rId5"/>
          <a:stretch>
            <a:fillRect/>
          </a:stretch>
        </p:blipFill>
        <p:spPr>
          <a:xfrm>
            <a:off x="826294" y="5064919"/>
            <a:ext cx="6456164" cy="825698"/>
          </a:xfrm>
          <a:prstGeom prst="rect">
            <a:avLst/>
          </a:prstGeom>
        </p:spPr>
      </p:pic>
      <p:sp>
        <p:nvSpPr>
          <p:cNvPr id="12" name="Text 7"/>
          <p:cNvSpPr/>
          <p:nvPr/>
        </p:nvSpPr>
        <p:spPr>
          <a:xfrm>
            <a:off x="3894773" y="5278398"/>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272525"/>
                </a:solidFill>
                <a:latin typeface="Petrona Bold" pitchFamily="34" charset="0"/>
                <a:ea typeface="Petrona Bold" pitchFamily="34" charset="-122"/>
                <a:cs typeface="Petrona Bold" pitchFamily="34" charset="-120"/>
              </a:rPr>
              <a:t>3</a:t>
            </a:r>
            <a:endParaRPr lang="en-US" sz="2500" dirty="0"/>
          </a:p>
        </p:txBody>
      </p:sp>
      <p:sp>
        <p:nvSpPr>
          <p:cNvPr id="13" name="Text 8"/>
          <p:cNvSpPr/>
          <p:nvPr/>
        </p:nvSpPr>
        <p:spPr>
          <a:xfrm>
            <a:off x="7509272" y="5291733"/>
            <a:ext cx="153924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Yêu thương</a:t>
            </a:r>
            <a:endParaRPr lang="en-US" sz="2300" dirty="0"/>
          </a:p>
        </p:txBody>
      </p:sp>
      <p:sp>
        <p:nvSpPr>
          <p:cNvPr id="14" name="Text 9"/>
          <p:cNvSpPr/>
          <p:nvPr/>
        </p:nvSpPr>
        <p:spPr>
          <a:xfrm>
            <a:off x="793790" y="614576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Ôn lại những kiến thức đã học, khuyến khích trẻ chia sẻ cảm xúc và suy nghĩ của mình về bão, từ đó nâng cao nhận thức và kỹ năng phòng tránh bão.</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073723"/>
            <a:ext cx="13042821" cy="1488519"/>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Lời Dặn Dò và Kết Thúc: An Toàn Luôn Là Ưu Tiên</a:t>
            </a:r>
            <a:endParaRPr lang="en-US" sz="4650" dirty="0"/>
          </a:p>
        </p:txBody>
      </p:sp>
      <p:sp>
        <p:nvSpPr>
          <p:cNvPr id="4" name="Text 1"/>
          <p:cNvSpPr/>
          <p:nvPr/>
        </p:nvSpPr>
        <p:spPr>
          <a:xfrm>
            <a:off x="793790" y="590240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Khi nghe tin có bão, các con nhớ phải ở nhà, không ra ngoài và luôn nghe lời người lớn nhé! Hãy yêu thương, quan tâm đến mọi người và các con vật xung quanh. Chúc các con luôn mạnh khỏe và an toàn! Cảm ơn quý thầy cô và phụ huynh đã tham gia buổi chia sẻ hôm nay.</a:t>
            </a:r>
            <a:endParaRPr lang="en-US" sz="1750"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704</Words>
  <Application>Microsoft Office PowerPoint</Application>
  <PresentationFormat>Custom</PresentationFormat>
  <Paragraphs>65</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Inter Bold</vt:lpstr>
      <vt:lpstr>Petrona Bold</vt:lpstr>
      <vt:lpstr>Times New Roman</vt:lpstr>
      <vt:lpstr>Arial</vt:lpstr>
      <vt:lpstr>Inter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6</cp:revision>
  <dcterms:created xsi:type="dcterms:W3CDTF">2025-04-14T02:31:45Z</dcterms:created>
  <dcterms:modified xsi:type="dcterms:W3CDTF">2025-04-14T09:53:04Z</dcterms:modified>
</cp:coreProperties>
</file>