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Fraunces Extra Bold"/>
      <p:regular r:id="rId15"/>
    </p:embeddedFont>
    <p:embeddedFont>
      <p:font typeface="Fraunces Extra Bold"/>
      <p:regular r:id="rId16"/>
    </p:embeddedFont>
    <p:embeddedFont>
      <p:font typeface="Nobile"/>
      <p:regular r:id="rId17"/>
    </p:embeddedFont>
    <p:embeddedFont>
      <p:font typeface="Nobile"/>
      <p:regular r:id="rId18"/>
    </p:embeddedFont>
    <p:embeddedFont>
      <p:font typeface="Nobile"/>
      <p:regular r:id="rId19"/>
    </p:embeddedFont>
    <p:embeddedFont>
      <p:font typeface="Nobile"/>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7.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357080"/>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Khám Phá Mùa Hè</a:t>
            </a:r>
            <a:endParaRPr lang="en-US" sz="4450" dirty="0"/>
          </a:p>
        </p:txBody>
      </p:sp>
      <p:sp>
        <p:nvSpPr>
          <p:cNvPr id="4" name="Text 1"/>
          <p:cNvSpPr/>
          <p:nvPr/>
        </p:nvSpPr>
        <p:spPr>
          <a:xfrm>
            <a:off x="793790" y="3406021"/>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 Chào mừng các bạn nhỏ đến với buổi khám phá mùa hè đầy thú vị! Hôm nay, chúng ta sẽ cùng nhau tìm hiểu về những điều đặc biệt của mùa hè, từ thời tiết, trang phục đến những hoạt động vui chơi và những loại trái cây ngon lành. Hãy cùng nhau khám phá và tận hưởng những điều tuyệt vời mà mùa hè mang lại nhé!</a:t>
            </a:r>
            <a:endParaRPr lang="en-US" sz="1750" dirty="0"/>
          </a:p>
        </p:txBody>
      </p:sp>
      <p:sp>
        <p:nvSpPr>
          <p:cNvPr id="5" name="Shape 2"/>
          <p:cNvSpPr/>
          <p:nvPr/>
        </p:nvSpPr>
        <p:spPr>
          <a:xfrm>
            <a:off x="793790" y="5492591"/>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5500211"/>
            <a:ext cx="347663" cy="347663"/>
          </a:xfrm>
          <a:prstGeom prst="rect">
            <a:avLst/>
          </a:prstGeom>
        </p:spPr>
      </p:pic>
      <p:sp>
        <p:nvSpPr>
          <p:cNvPr id="7" name="Text 3"/>
          <p:cNvSpPr/>
          <p:nvPr/>
        </p:nvSpPr>
        <p:spPr>
          <a:xfrm>
            <a:off x="1270040" y="5475684"/>
            <a:ext cx="1666399" cy="396835"/>
          </a:xfrm>
          <a:prstGeom prst="rect">
            <a:avLst/>
          </a:prstGeom>
          <a:noFill/>
          <a:ln/>
        </p:spPr>
        <p:txBody>
          <a:bodyPr wrap="none" lIns="0" tIns="0" rIns="0" bIns="0" rtlCol="0" anchor="t"/>
          <a:lstStyle/>
          <a:p>
            <a:pPr algn="l" indent="0" marL="0">
              <a:lnSpc>
                <a:spcPts val="3100"/>
              </a:lnSpc>
              <a:buNone/>
            </a:pPr>
            <a:r>
              <a:rPr lang="en-US" sz="2200" b="1" dirty="0">
                <a:solidFill>
                  <a:srgbClr val="405449"/>
                </a:solidFill>
                <a:latin typeface="Nobile Bold" pitchFamily="34" charset="0"/>
                <a:ea typeface="Nobile Bold" pitchFamily="34" charset="-122"/>
                <a:cs typeface="Nobile Bold" pitchFamily="34" charset="-120"/>
              </a:rPr>
              <a:t>by Hân Bảo</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808440"/>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Đặc Điểm Thời Tiết Mùa Hè</a:t>
            </a:r>
            <a:endParaRPr lang="en-US" sz="4450" dirty="0"/>
          </a:p>
        </p:txBody>
      </p:sp>
      <p:pic>
        <p:nvPicPr>
          <p:cNvPr id="4" name="Image 1" descr="preencoded.png">    </p:cNvPr>
          <p:cNvPicPr>
            <a:picLocks noChangeAspect="1"/>
          </p:cNvPicPr>
          <p:nvPr/>
        </p:nvPicPr>
        <p:blipFill>
          <a:blip r:embed="rId2"/>
          <a:stretch>
            <a:fillRect/>
          </a:stretch>
        </p:blipFill>
        <p:spPr>
          <a:xfrm>
            <a:off x="793790" y="3566160"/>
            <a:ext cx="566976" cy="566976"/>
          </a:xfrm>
          <a:prstGeom prst="rect">
            <a:avLst/>
          </a:prstGeom>
        </p:spPr>
      </p:pic>
      <p:sp>
        <p:nvSpPr>
          <p:cNvPr id="5" name="Text 1"/>
          <p:cNvSpPr/>
          <p:nvPr/>
        </p:nvSpPr>
        <p:spPr>
          <a:xfrm>
            <a:off x="793790" y="4359950"/>
            <a:ext cx="2291953"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Nắng Nóng</a:t>
            </a:r>
            <a:endParaRPr lang="en-US" sz="2200" dirty="0"/>
          </a:p>
        </p:txBody>
      </p:sp>
      <p:pic>
        <p:nvPicPr>
          <p:cNvPr id="6" name="Image 2" descr="preencoded.png">    </p:cNvPr>
          <p:cNvPicPr>
            <a:picLocks noChangeAspect="1"/>
          </p:cNvPicPr>
          <p:nvPr/>
        </p:nvPicPr>
        <p:blipFill>
          <a:blip r:embed="rId3"/>
          <a:stretch>
            <a:fillRect/>
          </a:stretch>
        </p:blipFill>
        <p:spPr>
          <a:xfrm>
            <a:off x="3425904" y="3566160"/>
            <a:ext cx="566976" cy="566976"/>
          </a:xfrm>
          <a:prstGeom prst="rect">
            <a:avLst/>
          </a:prstGeom>
        </p:spPr>
      </p:pic>
      <p:sp>
        <p:nvSpPr>
          <p:cNvPr id="7" name="Text 2"/>
          <p:cNvSpPr/>
          <p:nvPr/>
        </p:nvSpPr>
        <p:spPr>
          <a:xfrm>
            <a:off x="3425904" y="4359950"/>
            <a:ext cx="2292072"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Nhiệt Độ Cao</a:t>
            </a:r>
            <a:endParaRPr lang="en-US" sz="2200" dirty="0"/>
          </a:p>
        </p:txBody>
      </p:sp>
      <p:pic>
        <p:nvPicPr>
          <p:cNvPr id="8" name="Image 3" descr="preencoded.png">    </p:cNvPr>
          <p:cNvPicPr>
            <a:picLocks noChangeAspect="1"/>
          </p:cNvPicPr>
          <p:nvPr/>
        </p:nvPicPr>
        <p:blipFill>
          <a:blip r:embed="rId4"/>
          <a:stretch>
            <a:fillRect/>
          </a:stretch>
        </p:blipFill>
        <p:spPr>
          <a:xfrm>
            <a:off x="6058138" y="3566160"/>
            <a:ext cx="566976" cy="566976"/>
          </a:xfrm>
          <a:prstGeom prst="rect">
            <a:avLst/>
          </a:prstGeom>
        </p:spPr>
      </p:pic>
      <p:sp>
        <p:nvSpPr>
          <p:cNvPr id="9" name="Text 3"/>
          <p:cNvSpPr/>
          <p:nvPr/>
        </p:nvSpPr>
        <p:spPr>
          <a:xfrm>
            <a:off x="6058138" y="4359950"/>
            <a:ext cx="2291953"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Ít Mưa</a:t>
            </a:r>
            <a:endParaRPr lang="en-US" sz="2200" dirty="0"/>
          </a:p>
        </p:txBody>
      </p:sp>
      <p:sp>
        <p:nvSpPr>
          <p:cNvPr id="10" name="Text 4"/>
          <p:cNvSpPr/>
          <p:nvPr/>
        </p:nvSpPr>
        <p:spPr>
          <a:xfrm>
            <a:off x="793790" y="4969431"/>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Mùa hè thường có thời tiết nắng nóng, nhiệt độ cao và ít mưa. Đây là thời điểm lý tưởng để tham gia các hoạt động ngoài trời như đi biển, bơi lội và vui chơi dưới nước. Tuy nhiên, chúng ta cũng cần chú ý bảo vệ sức khỏe để tránh bị say nắng và mất nước.</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230874"/>
            <a:ext cx="5671185"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Trang Phục Mùa Hè</a:t>
            </a:r>
            <a:endParaRPr lang="en-US" sz="4450" dirty="0"/>
          </a:p>
        </p:txBody>
      </p:sp>
      <p:sp>
        <p:nvSpPr>
          <p:cNvPr id="3" name="Text 1"/>
          <p:cNvSpPr/>
          <p:nvPr/>
        </p:nvSpPr>
        <p:spPr>
          <a:xfrm>
            <a:off x="793790" y="350662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Áo Ba Lỗ</a:t>
            </a:r>
            <a:endParaRPr lang="en-US" sz="2200" dirty="0"/>
          </a:p>
        </p:txBody>
      </p:sp>
      <p:sp>
        <p:nvSpPr>
          <p:cNvPr id="4" name="Text 2"/>
          <p:cNvSpPr/>
          <p:nvPr/>
        </p:nvSpPr>
        <p:spPr>
          <a:xfrm>
            <a:off x="793790" y="4087773"/>
            <a:ext cx="2845594"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Thoáng mát, thoải mái khi vận động.</a:t>
            </a:r>
            <a:endParaRPr lang="en-US" sz="1750" dirty="0"/>
          </a:p>
        </p:txBody>
      </p:sp>
      <p:sp>
        <p:nvSpPr>
          <p:cNvPr id="5" name="Text 3"/>
          <p:cNvSpPr/>
          <p:nvPr/>
        </p:nvSpPr>
        <p:spPr>
          <a:xfrm>
            <a:off x="4200406" y="350662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Quần Short</a:t>
            </a:r>
            <a:endParaRPr lang="en-US" sz="2200" dirty="0"/>
          </a:p>
        </p:txBody>
      </p:sp>
      <p:sp>
        <p:nvSpPr>
          <p:cNvPr id="6" name="Text 4"/>
          <p:cNvSpPr/>
          <p:nvPr/>
        </p:nvSpPr>
        <p:spPr>
          <a:xfrm>
            <a:off x="4200406" y="4087773"/>
            <a:ext cx="2845594"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Năng động, dễ dàng di chuyển.</a:t>
            </a:r>
            <a:endParaRPr lang="en-US" sz="1750" dirty="0"/>
          </a:p>
        </p:txBody>
      </p:sp>
      <p:sp>
        <p:nvSpPr>
          <p:cNvPr id="7" name="Text 5"/>
          <p:cNvSpPr/>
          <p:nvPr/>
        </p:nvSpPr>
        <p:spPr>
          <a:xfrm>
            <a:off x="7607022" y="350662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Mũ Rộng Vành</a:t>
            </a:r>
            <a:endParaRPr lang="en-US" sz="2200" dirty="0"/>
          </a:p>
        </p:txBody>
      </p:sp>
      <p:sp>
        <p:nvSpPr>
          <p:cNvPr id="8" name="Text 6"/>
          <p:cNvSpPr/>
          <p:nvPr/>
        </p:nvSpPr>
        <p:spPr>
          <a:xfrm>
            <a:off x="7607022" y="4087773"/>
            <a:ext cx="2845594"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Che nắng, bảo vệ da mặt.</a:t>
            </a:r>
            <a:endParaRPr lang="en-US" sz="1750" dirty="0"/>
          </a:p>
        </p:txBody>
      </p:sp>
      <p:sp>
        <p:nvSpPr>
          <p:cNvPr id="9" name="Text 7"/>
          <p:cNvSpPr/>
          <p:nvPr/>
        </p:nvSpPr>
        <p:spPr>
          <a:xfrm>
            <a:off x="11013638" y="350662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Kính Râm</a:t>
            </a:r>
            <a:endParaRPr lang="en-US" sz="2200" dirty="0"/>
          </a:p>
        </p:txBody>
      </p:sp>
      <p:sp>
        <p:nvSpPr>
          <p:cNvPr id="10" name="Text 8"/>
          <p:cNvSpPr/>
          <p:nvPr/>
        </p:nvSpPr>
        <p:spPr>
          <a:xfrm>
            <a:off x="11013638" y="4087773"/>
            <a:ext cx="2845594"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Bảo vệ mắt khỏi tia UV.</a:t>
            </a:r>
            <a:endParaRPr lang="en-US" sz="1750" dirty="0"/>
          </a:p>
        </p:txBody>
      </p:sp>
      <p:sp>
        <p:nvSpPr>
          <p:cNvPr id="11" name="Text 9"/>
          <p:cNvSpPr/>
          <p:nvPr/>
        </p:nvSpPr>
        <p:spPr>
          <a:xfrm>
            <a:off x="793790" y="527280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Vào mùa hè, chúng ta thường mặc những trang phục thoáng mát, thoải mái như áo ba lỗ, quần short, váy ngắn. Đừng quên đội mũ rộng vành và đeo kính râm để bảo vệ da và mắt khỏi ánh nắng mặt trời gay gắt nhé!</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979170"/>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Hoạt Động Vui Chơi Mùa Hè</a:t>
            </a:r>
            <a:endParaRPr lang="en-US" sz="4450" dirty="0"/>
          </a:p>
        </p:txBody>
      </p:sp>
      <p:sp>
        <p:nvSpPr>
          <p:cNvPr id="4" name="Shape 1"/>
          <p:cNvSpPr/>
          <p:nvPr/>
        </p:nvSpPr>
        <p:spPr>
          <a:xfrm>
            <a:off x="793790" y="2992041"/>
            <a:ext cx="510302" cy="510302"/>
          </a:xfrm>
          <a:prstGeom prst="roundRect">
            <a:avLst>
              <a:gd name="adj" fmla="val 40005"/>
            </a:avLst>
          </a:prstGeom>
          <a:solidFill>
            <a:srgbClr val="E8F3E8"/>
          </a:solidFill>
          <a:ln/>
        </p:spPr>
      </p:sp>
      <p:pic>
        <p:nvPicPr>
          <p:cNvPr id="5" name="Image 1" descr="preencoded.png">    </p:cNvPr>
          <p:cNvPicPr>
            <a:picLocks noChangeAspect="1"/>
          </p:cNvPicPr>
          <p:nvPr/>
        </p:nvPicPr>
        <p:blipFill>
          <a:blip r:embed="rId2"/>
          <a:stretch>
            <a:fillRect/>
          </a:stretch>
        </p:blipFill>
        <p:spPr>
          <a:xfrm>
            <a:off x="878860" y="3034546"/>
            <a:ext cx="340162" cy="425291"/>
          </a:xfrm>
          <a:prstGeom prst="rect">
            <a:avLst/>
          </a:prstGeom>
        </p:spPr>
      </p:pic>
      <p:sp>
        <p:nvSpPr>
          <p:cNvPr id="6" name="Text 2"/>
          <p:cNvSpPr/>
          <p:nvPr/>
        </p:nvSpPr>
        <p:spPr>
          <a:xfrm>
            <a:off x="1530906" y="2992041"/>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Đi Biển</a:t>
            </a:r>
            <a:endParaRPr lang="en-US" sz="2200" dirty="0"/>
          </a:p>
        </p:txBody>
      </p:sp>
      <p:sp>
        <p:nvSpPr>
          <p:cNvPr id="7" name="Text 3"/>
          <p:cNvSpPr/>
          <p:nvPr/>
        </p:nvSpPr>
        <p:spPr>
          <a:xfrm>
            <a:off x="1530906" y="3482459"/>
            <a:ext cx="2927747"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Tắm biển, xây lâu đài cát, chơi các trò chơi trên biển.</a:t>
            </a:r>
            <a:endParaRPr lang="en-US" sz="1750" dirty="0"/>
          </a:p>
        </p:txBody>
      </p:sp>
      <p:sp>
        <p:nvSpPr>
          <p:cNvPr id="8" name="Shape 4"/>
          <p:cNvSpPr/>
          <p:nvPr/>
        </p:nvSpPr>
        <p:spPr>
          <a:xfrm>
            <a:off x="4685467" y="2992041"/>
            <a:ext cx="510302" cy="510302"/>
          </a:xfrm>
          <a:prstGeom prst="roundRect">
            <a:avLst>
              <a:gd name="adj" fmla="val 40005"/>
            </a:avLst>
          </a:prstGeom>
          <a:solidFill>
            <a:srgbClr val="E8F3E8"/>
          </a:solidFill>
          <a:ln/>
        </p:spPr>
      </p:sp>
      <p:pic>
        <p:nvPicPr>
          <p:cNvPr id="9" name="Image 2" descr="preencoded.png">    </p:cNvPr>
          <p:cNvPicPr>
            <a:picLocks noChangeAspect="1"/>
          </p:cNvPicPr>
          <p:nvPr/>
        </p:nvPicPr>
        <p:blipFill>
          <a:blip r:embed="rId3"/>
          <a:stretch>
            <a:fillRect/>
          </a:stretch>
        </p:blipFill>
        <p:spPr>
          <a:xfrm>
            <a:off x="4770537" y="3034546"/>
            <a:ext cx="340162" cy="425291"/>
          </a:xfrm>
          <a:prstGeom prst="rect">
            <a:avLst/>
          </a:prstGeom>
        </p:spPr>
      </p:pic>
      <p:sp>
        <p:nvSpPr>
          <p:cNvPr id="10" name="Text 5"/>
          <p:cNvSpPr/>
          <p:nvPr/>
        </p:nvSpPr>
        <p:spPr>
          <a:xfrm>
            <a:off x="5422583" y="2992041"/>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Bơi Lội</a:t>
            </a:r>
            <a:endParaRPr lang="en-US" sz="2200" dirty="0"/>
          </a:p>
        </p:txBody>
      </p:sp>
      <p:sp>
        <p:nvSpPr>
          <p:cNvPr id="11" name="Text 6"/>
          <p:cNvSpPr/>
          <p:nvPr/>
        </p:nvSpPr>
        <p:spPr>
          <a:xfrm>
            <a:off x="5422583" y="3482459"/>
            <a:ext cx="2927747"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Bơi ở hồ bơi hoặc công viên nước.</a:t>
            </a:r>
            <a:endParaRPr lang="en-US" sz="1750" dirty="0"/>
          </a:p>
        </p:txBody>
      </p:sp>
      <p:sp>
        <p:nvSpPr>
          <p:cNvPr id="12" name="Shape 7"/>
          <p:cNvSpPr/>
          <p:nvPr/>
        </p:nvSpPr>
        <p:spPr>
          <a:xfrm>
            <a:off x="793790" y="4690229"/>
            <a:ext cx="510302" cy="510302"/>
          </a:xfrm>
          <a:prstGeom prst="roundRect">
            <a:avLst>
              <a:gd name="adj" fmla="val 40005"/>
            </a:avLst>
          </a:prstGeom>
          <a:solidFill>
            <a:srgbClr val="E8F3E8"/>
          </a:solidFill>
          <a:ln/>
        </p:spPr>
      </p:sp>
      <p:pic>
        <p:nvPicPr>
          <p:cNvPr id="13" name="Image 3" descr="preencoded.png">    </p:cNvPr>
          <p:cNvPicPr>
            <a:picLocks noChangeAspect="1"/>
          </p:cNvPicPr>
          <p:nvPr/>
        </p:nvPicPr>
        <p:blipFill>
          <a:blip r:embed="rId4"/>
          <a:stretch>
            <a:fillRect/>
          </a:stretch>
        </p:blipFill>
        <p:spPr>
          <a:xfrm>
            <a:off x="878860" y="4732734"/>
            <a:ext cx="340162" cy="425291"/>
          </a:xfrm>
          <a:prstGeom prst="rect">
            <a:avLst/>
          </a:prstGeom>
        </p:spPr>
      </p:pic>
      <p:sp>
        <p:nvSpPr>
          <p:cNvPr id="14" name="Text 8"/>
          <p:cNvSpPr/>
          <p:nvPr/>
        </p:nvSpPr>
        <p:spPr>
          <a:xfrm>
            <a:off x="1530906" y="469022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Ăn Kem</a:t>
            </a:r>
            <a:endParaRPr lang="en-US" sz="2200" dirty="0"/>
          </a:p>
        </p:txBody>
      </p:sp>
      <p:sp>
        <p:nvSpPr>
          <p:cNvPr id="15" name="Text 9"/>
          <p:cNvSpPr/>
          <p:nvPr/>
        </p:nvSpPr>
        <p:spPr>
          <a:xfrm>
            <a:off x="1530906" y="5180647"/>
            <a:ext cx="6819305"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Thưởng thức những que kem mát lạnh.</a:t>
            </a:r>
            <a:endParaRPr lang="en-US" sz="1750" dirty="0"/>
          </a:p>
        </p:txBody>
      </p:sp>
      <p:sp>
        <p:nvSpPr>
          <p:cNvPr id="16" name="Text 10"/>
          <p:cNvSpPr/>
          <p:nvPr/>
        </p:nvSpPr>
        <p:spPr>
          <a:xfrm>
            <a:off x="793790" y="5798701"/>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Mùa hè là thời điểm tuyệt vời để tham gia các hoạt động vui chơi ngoài trời. Chúng ta có thể đi biển, bơi lội, cắm trại, hoặc đơn giản là thưởng thức những que kem mát lạnh. Hãy tận hưởng những khoảnh khắc đáng nhớ bên gia đình và bạn bè nhé!</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953691"/>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Thực Phẩm Mùa Hè</a:t>
            </a:r>
            <a:endParaRPr lang="en-US" sz="4450" dirty="0"/>
          </a:p>
        </p:txBody>
      </p:sp>
      <p:sp>
        <p:nvSpPr>
          <p:cNvPr id="4" name="Shape 1"/>
          <p:cNvSpPr/>
          <p:nvPr/>
        </p:nvSpPr>
        <p:spPr>
          <a:xfrm>
            <a:off x="6280190" y="2002631"/>
            <a:ext cx="3664863" cy="1669852"/>
          </a:xfrm>
          <a:prstGeom prst="roundRect">
            <a:avLst>
              <a:gd name="adj" fmla="val 12225"/>
            </a:avLst>
          </a:prstGeom>
          <a:solidFill>
            <a:srgbClr val="E8F3E8"/>
          </a:solidFill>
          <a:ln/>
        </p:spPr>
      </p:sp>
      <p:sp>
        <p:nvSpPr>
          <p:cNvPr id="5" name="Text 2"/>
          <p:cNvSpPr/>
          <p:nvPr/>
        </p:nvSpPr>
        <p:spPr>
          <a:xfrm>
            <a:off x="6507004" y="222944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Dưa Hấu</a:t>
            </a:r>
            <a:endParaRPr lang="en-US" sz="2200" dirty="0"/>
          </a:p>
        </p:txBody>
      </p:sp>
      <p:sp>
        <p:nvSpPr>
          <p:cNvPr id="6" name="Text 3"/>
          <p:cNvSpPr/>
          <p:nvPr/>
        </p:nvSpPr>
        <p:spPr>
          <a:xfrm>
            <a:off x="6507004" y="2719864"/>
            <a:ext cx="3211235" cy="725805"/>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Giải khát, cung cấp vitamin và khoáng chất.</a:t>
            </a:r>
            <a:endParaRPr lang="en-US" sz="1750" dirty="0"/>
          </a:p>
        </p:txBody>
      </p:sp>
      <p:sp>
        <p:nvSpPr>
          <p:cNvPr id="7" name="Shape 4"/>
          <p:cNvSpPr/>
          <p:nvPr/>
        </p:nvSpPr>
        <p:spPr>
          <a:xfrm>
            <a:off x="10171867" y="2002631"/>
            <a:ext cx="3664863" cy="1669852"/>
          </a:xfrm>
          <a:prstGeom prst="roundRect">
            <a:avLst>
              <a:gd name="adj" fmla="val 12225"/>
            </a:avLst>
          </a:prstGeom>
          <a:solidFill>
            <a:srgbClr val="E8F3E8"/>
          </a:solidFill>
          <a:ln/>
        </p:spPr>
      </p:sp>
      <p:sp>
        <p:nvSpPr>
          <p:cNvPr id="8" name="Text 5"/>
          <p:cNvSpPr/>
          <p:nvPr/>
        </p:nvSpPr>
        <p:spPr>
          <a:xfrm>
            <a:off x="10398681" y="2229445"/>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Xoài</a:t>
            </a:r>
            <a:endParaRPr lang="en-US" sz="2200" dirty="0"/>
          </a:p>
        </p:txBody>
      </p:sp>
      <p:sp>
        <p:nvSpPr>
          <p:cNvPr id="9" name="Text 6"/>
          <p:cNvSpPr/>
          <p:nvPr/>
        </p:nvSpPr>
        <p:spPr>
          <a:xfrm>
            <a:off x="10398681" y="2719864"/>
            <a:ext cx="3211235"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Ngọt ngào, giàu vitamin C.</a:t>
            </a:r>
            <a:endParaRPr lang="en-US" sz="1750" dirty="0"/>
          </a:p>
        </p:txBody>
      </p:sp>
      <p:sp>
        <p:nvSpPr>
          <p:cNvPr id="10" name="Shape 7"/>
          <p:cNvSpPr/>
          <p:nvPr/>
        </p:nvSpPr>
        <p:spPr>
          <a:xfrm>
            <a:off x="6280190" y="3899297"/>
            <a:ext cx="7556421" cy="1306949"/>
          </a:xfrm>
          <a:prstGeom prst="roundRect">
            <a:avLst>
              <a:gd name="adj" fmla="val 15620"/>
            </a:avLst>
          </a:prstGeom>
          <a:solidFill>
            <a:srgbClr val="E8F3E8"/>
          </a:solidFill>
          <a:ln/>
        </p:spPr>
      </p:sp>
      <p:sp>
        <p:nvSpPr>
          <p:cNvPr id="11" name="Text 8"/>
          <p:cNvSpPr/>
          <p:nvPr/>
        </p:nvSpPr>
        <p:spPr>
          <a:xfrm>
            <a:off x="6507004" y="4126111"/>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Thanh Long</a:t>
            </a:r>
            <a:endParaRPr lang="en-US" sz="2200" dirty="0"/>
          </a:p>
        </p:txBody>
      </p:sp>
      <p:sp>
        <p:nvSpPr>
          <p:cNvPr id="12" name="Text 9"/>
          <p:cNvSpPr/>
          <p:nvPr/>
        </p:nvSpPr>
        <p:spPr>
          <a:xfrm>
            <a:off x="6507004" y="4616529"/>
            <a:ext cx="7102793" cy="362903"/>
          </a:xfrm>
          <a:prstGeom prst="rect">
            <a:avLst/>
          </a:prstGeom>
          <a:noFill/>
          <a:ln/>
        </p:spPr>
        <p:txBody>
          <a:bodyPr wrap="non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Mát, bổ dưỡng, tốt cho tiêu hóa.</a:t>
            </a:r>
            <a:endParaRPr lang="en-US" sz="1750" dirty="0"/>
          </a:p>
        </p:txBody>
      </p:sp>
      <p:sp>
        <p:nvSpPr>
          <p:cNvPr id="13" name="Text 10"/>
          <p:cNvSpPr/>
          <p:nvPr/>
        </p:nvSpPr>
        <p:spPr>
          <a:xfrm>
            <a:off x="6280190" y="5461397"/>
            <a:ext cx="7556421" cy="1814513"/>
          </a:xfrm>
          <a:prstGeom prst="rect">
            <a:avLst/>
          </a:prstGeom>
          <a:noFill/>
          <a:ln/>
        </p:spPr>
        <p:txBody>
          <a:bodyPr wrap="square" lIns="0" tIns="0" rIns="0" bIns="0" rtlCol="0" anchor="t"/>
          <a:lstStyle/>
          <a:p>
            <a:pPr algn="l" indent="0" marL="0">
              <a:lnSpc>
                <a:spcPts val="2850"/>
              </a:lnSpc>
              <a:buNone/>
            </a:pPr>
            <a:r>
              <a:rPr lang="en-US" sz="1750" dirty="0">
                <a:solidFill>
                  <a:srgbClr val="405449"/>
                </a:solidFill>
                <a:latin typeface="Nobile" pitchFamily="34" charset="0"/>
                <a:ea typeface="Nobile" pitchFamily="34" charset="-122"/>
                <a:cs typeface="Nobile" pitchFamily="34" charset="-120"/>
              </a:rPr>
              <a:t>Mùa hè có rất nhiều loại trái cây ngon và bổ dưỡng như dưa hấu, xoài, thanh long, vải thiều... Những loại trái cây này không chỉ giúp giải khát mà còn cung cấp vitamin và khoáng chất cần thiết cho cơ thể. Hãy thưởng thức những món quà tuyệt vời từ thiên nhiên nhé!</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77796" y="544116"/>
            <a:ext cx="6137672" cy="617339"/>
          </a:xfrm>
          <a:prstGeom prst="rect">
            <a:avLst/>
          </a:prstGeom>
          <a:noFill/>
          <a:ln/>
        </p:spPr>
        <p:txBody>
          <a:bodyPr wrap="none" lIns="0" tIns="0" rIns="0" bIns="0" rtlCol="0" anchor="t"/>
          <a:lstStyle/>
          <a:p>
            <a:pPr algn="l" indent="0" marL="0">
              <a:lnSpc>
                <a:spcPts val="4850"/>
              </a:lnSpc>
              <a:buNone/>
            </a:pPr>
            <a:r>
              <a:rPr lang="en-US" sz="3850" b="1" dirty="0">
                <a:solidFill>
                  <a:srgbClr val="3B4540"/>
                </a:solidFill>
                <a:latin typeface="Fraunces Extra Bold" pitchFamily="34" charset="0"/>
                <a:ea typeface="Fraunces Extra Bold" pitchFamily="34" charset="-122"/>
                <a:cs typeface="Fraunces Extra Bold" pitchFamily="34" charset="-120"/>
              </a:rPr>
              <a:t>Bảo Vệ Sức Khỏe Mùa Hè</a:t>
            </a:r>
            <a:endParaRPr lang="en-US" sz="3850" dirty="0"/>
          </a:p>
        </p:txBody>
      </p:sp>
      <p:pic>
        <p:nvPicPr>
          <p:cNvPr id="4" name="Image 1" descr="preencoded.png">    </p:cNvPr>
          <p:cNvPicPr>
            <a:picLocks noChangeAspect="1"/>
          </p:cNvPicPr>
          <p:nvPr/>
        </p:nvPicPr>
        <p:blipFill>
          <a:blip r:embed="rId2"/>
          <a:stretch>
            <a:fillRect/>
          </a:stretch>
        </p:blipFill>
        <p:spPr>
          <a:xfrm>
            <a:off x="6177796" y="1457801"/>
            <a:ext cx="987742" cy="1185386"/>
          </a:xfrm>
          <a:prstGeom prst="rect">
            <a:avLst/>
          </a:prstGeom>
        </p:spPr>
      </p:pic>
      <p:sp>
        <p:nvSpPr>
          <p:cNvPr id="5" name="Text 1"/>
          <p:cNvSpPr/>
          <p:nvPr/>
        </p:nvSpPr>
        <p:spPr>
          <a:xfrm>
            <a:off x="7461885" y="1655326"/>
            <a:ext cx="2469475" cy="308610"/>
          </a:xfrm>
          <a:prstGeom prst="rect">
            <a:avLst/>
          </a:prstGeom>
          <a:noFill/>
          <a:ln/>
        </p:spPr>
        <p:txBody>
          <a:bodyPr wrap="none" lIns="0" tIns="0" rIns="0" bIns="0" rtlCol="0" anchor="t"/>
          <a:lstStyle/>
          <a:p>
            <a:pPr algn="l" indent="0" marL="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Uống Đủ Nước</a:t>
            </a:r>
            <a:endParaRPr lang="en-US" sz="1900" dirty="0"/>
          </a:p>
        </p:txBody>
      </p:sp>
      <p:sp>
        <p:nvSpPr>
          <p:cNvPr id="6" name="Text 2"/>
          <p:cNvSpPr/>
          <p:nvPr/>
        </p:nvSpPr>
        <p:spPr>
          <a:xfrm>
            <a:off x="7461885" y="2082403"/>
            <a:ext cx="6477119" cy="315992"/>
          </a:xfrm>
          <a:prstGeom prst="rect">
            <a:avLst/>
          </a:prstGeom>
          <a:noFill/>
          <a:ln/>
        </p:spPr>
        <p:txBody>
          <a:bodyPr wrap="none" lIns="0" tIns="0" rIns="0" bIns="0" rtlCol="0" anchor="t"/>
          <a:lstStyle/>
          <a:p>
            <a:pPr algn="l" indent="0" marL="0">
              <a:lnSpc>
                <a:spcPts val="2450"/>
              </a:lnSpc>
              <a:buNone/>
            </a:pPr>
            <a:r>
              <a:rPr lang="en-US" sz="1550" dirty="0">
                <a:solidFill>
                  <a:srgbClr val="405449"/>
                </a:solidFill>
                <a:latin typeface="Nobile" pitchFamily="34" charset="0"/>
                <a:ea typeface="Nobile" pitchFamily="34" charset="-122"/>
                <a:cs typeface="Nobile" pitchFamily="34" charset="-120"/>
              </a:rPr>
              <a:t>Giữ cơ thể đủ nước, tránh mất nước.</a:t>
            </a:r>
            <a:endParaRPr lang="en-US" sz="1550" dirty="0"/>
          </a:p>
        </p:txBody>
      </p:sp>
      <p:pic>
        <p:nvPicPr>
          <p:cNvPr id="7" name="Image 2" descr="preencoded.png">    </p:cNvPr>
          <p:cNvPicPr>
            <a:picLocks noChangeAspect="1"/>
          </p:cNvPicPr>
          <p:nvPr/>
        </p:nvPicPr>
        <p:blipFill>
          <a:blip r:embed="rId3"/>
          <a:stretch>
            <a:fillRect/>
          </a:stretch>
        </p:blipFill>
        <p:spPr>
          <a:xfrm>
            <a:off x="6177796" y="2643188"/>
            <a:ext cx="987742" cy="1185386"/>
          </a:xfrm>
          <a:prstGeom prst="rect">
            <a:avLst/>
          </a:prstGeom>
        </p:spPr>
      </p:pic>
      <p:sp>
        <p:nvSpPr>
          <p:cNvPr id="8" name="Text 3"/>
          <p:cNvSpPr/>
          <p:nvPr/>
        </p:nvSpPr>
        <p:spPr>
          <a:xfrm>
            <a:off x="7461885" y="2840712"/>
            <a:ext cx="3260765" cy="308610"/>
          </a:xfrm>
          <a:prstGeom prst="rect">
            <a:avLst/>
          </a:prstGeom>
          <a:noFill/>
          <a:ln/>
        </p:spPr>
        <p:txBody>
          <a:bodyPr wrap="none" lIns="0" tIns="0" rIns="0" bIns="0" rtlCol="0" anchor="t"/>
          <a:lstStyle/>
          <a:p>
            <a:pPr algn="l" indent="0" marL="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Sử Dụng Kem Chống Nắng</a:t>
            </a:r>
            <a:endParaRPr lang="en-US" sz="1900" dirty="0"/>
          </a:p>
        </p:txBody>
      </p:sp>
      <p:sp>
        <p:nvSpPr>
          <p:cNvPr id="9" name="Text 4"/>
          <p:cNvSpPr/>
          <p:nvPr/>
        </p:nvSpPr>
        <p:spPr>
          <a:xfrm>
            <a:off x="7461885" y="3267789"/>
            <a:ext cx="6477119" cy="315992"/>
          </a:xfrm>
          <a:prstGeom prst="rect">
            <a:avLst/>
          </a:prstGeom>
          <a:noFill/>
          <a:ln/>
        </p:spPr>
        <p:txBody>
          <a:bodyPr wrap="none" lIns="0" tIns="0" rIns="0" bIns="0" rtlCol="0" anchor="t"/>
          <a:lstStyle/>
          <a:p>
            <a:pPr algn="l" indent="0" marL="0">
              <a:lnSpc>
                <a:spcPts val="2450"/>
              </a:lnSpc>
              <a:buNone/>
            </a:pPr>
            <a:r>
              <a:rPr lang="en-US" sz="1550" dirty="0">
                <a:solidFill>
                  <a:srgbClr val="405449"/>
                </a:solidFill>
                <a:latin typeface="Nobile" pitchFamily="34" charset="0"/>
                <a:ea typeface="Nobile" pitchFamily="34" charset="-122"/>
                <a:cs typeface="Nobile" pitchFamily="34" charset="-120"/>
              </a:rPr>
              <a:t>Bảo vệ da khỏi tác hại của tia UV.</a:t>
            </a:r>
            <a:endParaRPr lang="en-US" sz="1550" dirty="0"/>
          </a:p>
        </p:txBody>
      </p:sp>
      <p:pic>
        <p:nvPicPr>
          <p:cNvPr id="10" name="Image 3" descr="preencoded.png">    </p:cNvPr>
          <p:cNvPicPr>
            <a:picLocks noChangeAspect="1"/>
          </p:cNvPicPr>
          <p:nvPr/>
        </p:nvPicPr>
        <p:blipFill>
          <a:blip r:embed="rId4"/>
          <a:stretch>
            <a:fillRect/>
          </a:stretch>
        </p:blipFill>
        <p:spPr>
          <a:xfrm>
            <a:off x="6177796" y="3828574"/>
            <a:ext cx="987742" cy="1185386"/>
          </a:xfrm>
          <a:prstGeom prst="rect">
            <a:avLst/>
          </a:prstGeom>
        </p:spPr>
      </p:pic>
      <p:sp>
        <p:nvSpPr>
          <p:cNvPr id="11" name="Text 5"/>
          <p:cNvSpPr/>
          <p:nvPr/>
        </p:nvSpPr>
        <p:spPr>
          <a:xfrm>
            <a:off x="7461885" y="4026098"/>
            <a:ext cx="2469475" cy="308610"/>
          </a:xfrm>
          <a:prstGeom prst="rect">
            <a:avLst/>
          </a:prstGeom>
          <a:noFill/>
          <a:ln/>
        </p:spPr>
        <p:txBody>
          <a:bodyPr wrap="none" lIns="0" tIns="0" rIns="0" bIns="0" rtlCol="0" anchor="t"/>
          <a:lstStyle/>
          <a:p>
            <a:pPr algn="l" indent="0" marL="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Đội Mũ, Đeo Kính</a:t>
            </a:r>
            <a:endParaRPr lang="en-US" sz="1900" dirty="0"/>
          </a:p>
        </p:txBody>
      </p:sp>
      <p:sp>
        <p:nvSpPr>
          <p:cNvPr id="12" name="Text 6"/>
          <p:cNvSpPr/>
          <p:nvPr/>
        </p:nvSpPr>
        <p:spPr>
          <a:xfrm>
            <a:off x="7461885" y="4453176"/>
            <a:ext cx="6477119" cy="315992"/>
          </a:xfrm>
          <a:prstGeom prst="rect">
            <a:avLst/>
          </a:prstGeom>
          <a:noFill/>
          <a:ln/>
        </p:spPr>
        <p:txBody>
          <a:bodyPr wrap="none" lIns="0" tIns="0" rIns="0" bIns="0" rtlCol="0" anchor="t"/>
          <a:lstStyle/>
          <a:p>
            <a:pPr algn="l" indent="0" marL="0">
              <a:lnSpc>
                <a:spcPts val="2450"/>
              </a:lnSpc>
              <a:buNone/>
            </a:pPr>
            <a:r>
              <a:rPr lang="en-US" sz="1550" dirty="0">
                <a:solidFill>
                  <a:srgbClr val="405449"/>
                </a:solidFill>
                <a:latin typeface="Nobile" pitchFamily="34" charset="0"/>
                <a:ea typeface="Nobile" pitchFamily="34" charset="-122"/>
                <a:cs typeface="Nobile" pitchFamily="34" charset="-120"/>
              </a:rPr>
              <a:t>Che chắn, bảo vệ da và mắt.</a:t>
            </a:r>
            <a:endParaRPr lang="en-US" sz="1550" dirty="0"/>
          </a:p>
        </p:txBody>
      </p:sp>
      <p:pic>
        <p:nvPicPr>
          <p:cNvPr id="13" name="Image 4" descr="preencoded.png">    </p:cNvPr>
          <p:cNvPicPr>
            <a:picLocks noChangeAspect="1"/>
          </p:cNvPicPr>
          <p:nvPr/>
        </p:nvPicPr>
        <p:blipFill>
          <a:blip r:embed="rId5"/>
          <a:stretch>
            <a:fillRect/>
          </a:stretch>
        </p:blipFill>
        <p:spPr>
          <a:xfrm>
            <a:off x="6177796" y="5013960"/>
            <a:ext cx="987742" cy="1185386"/>
          </a:xfrm>
          <a:prstGeom prst="rect">
            <a:avLst/>
          </a:prstGeom>
        </p:spPr>
      </p:pic>
      <p:sp>
        <p:nvSpPr>
          <p:cNvPr id="14" name="Text 7"/>
          <p:cNvSpPr/>
          <p:nvPr/>
        </p:nvSpPr>
        <p:spPr>
          <a:xfrm>
            <a:off x="7461885" y="5211485"/>
            <a:ext cx="2469475" cy="308610"/>
          </a:xfrm>
          <a:prstGeom prst="rect">
            <a:avLst/>
          </a:prstGeom>
          <a:noFill/>
          <a:ln/>
        </p:spPr>
        <p:txBody>
          <a:bodyPr wrap="none" lIns="0" tIns="0" rIns="0" bIns="0" rtlCol="0" anchor="t"/>
          <a:lstStyle/>
          <a:p>
            <a:pPr algn="l" indent="0" marL="0">
              <a:lnSpc>
                <a:spcPts val="2400"/>
              </a:lnSpc>
              <a:buNone/>
            </a:pPr>
            <a:r>
              <a:rPr lang="en-US" sz="1900" b="1" dirty="0">
                <a:solidFill>
                  <a:srgbClr val="405449"/>
                </a:solidFill>
                <a:latin typeface="Fraunces Extra Bold" pitchFamily="34" charset="0"/>
                <a:ea typeface="Fraunces Extra Bold" pitchFamily="34" charset="-122"/>
                <a:cs typeface="Fraunces Extra Bold" pitchFamily="34" charset="-120"/>
              </a:rPr>
              <a:t>Hạn Chế Ra Ngoài</a:t>
            </a:r>
            <a:endParaRPr lang="en-US" sz="1900" dirty="0"/>
          </a:p>
        </p:txBody>
      </p:sp>
      <p:sp>
        <p:nvSpPr>
          <p:cNvPr id="15" name="Text 8"/>
          <p:cNvSpPr/>
          <p:nvPr/>
        </p:nvSpPr>
        <p:spPr>
          <a:xfrm>
            <a:off x="7461885" y="5638562"/>
            <a:ext cx="6477119" cy="315992"/>
          </a:xfrm>
          <a:prstGeom prst="rect">
            <a:avLst/>
          </a:prstGeom>
          <a:noFill/>
          <a:ln/>
        </p:spPr>
        <p:txBody>
          <a:bodyPr wrap="none" lIns="0" tIns="0" rIns="0" bIns="0" rtlCol="0" anchor="t"/>
          <a:lstStyle/>
          <a:p>
            <a:pPr algn="l" indent="0" marL="0">
              <a:lnSpc>
                <a:spcPts val="2450"/>
              </a:lnSpc>
              <a:buNone/>
            </a:pPr>
            <a:r>
              <a:rPr lang="en-US" sz="1550" dirty="0">
                <a:solidFill>
                  <a:srgbClr val="405449"/>
                </a:solidFill>
                <a:latin typeface="Nobile" pitchFamily="34" charset="0"/>
                <a:ea typeface="Nobile" pitchFamily="34" charset="-122"/>
                <a:cs typeface="Nobile" pitchFamily="34" charset="-120"/>
              </a:rPr>
              <a:t>Tránh thời điểm nắng nóng cao điểm.</a:t>
            </a:r>
            <a:endParaRPr lang="en-US" sz="1550" dirty="0"/>
          </a:p>
        </p:txBody>
      </p:sp>
      <p:sp>
        <p:nvSpPr>
          <p:cNvPr id="16" name="Text 9"/>
          <p:cNvSpPr/>
          <p:nvPr/>
        </p:nvSpPr>
        <p:spPr>
          <a:xfrm>
            <a:off x="6177796" y="6421517"/>
            <a:ext cx="7761208" cy="1263968"/>
          </a:xfrm>
          <a:prstGeom prst="rect">
            <a:avLst/>
          </a:prstGeom>
          <a:noFill/>
          <a:ln/>
        </p:spPr>
        <p:txBody>
          <a:bodyPr wrap="square" lIns="0" tIns="0" rIns="0" bIns="0" rtlCol="0" anchor="t"/>
          <a:lstStyle/>
          <a:p>
            <a:pPr algn="l" indent="0" marL="0">
              <a:lnSpc>
                <a:spcPts val="2450"/>
              </a:lnSpc>
              <a:buNone/>
            </a:pPr>
            <a:r>
              <a:rPr lang="en-US" sz="1550" dirty="0">
                <a:solidFill>
                  <a:srgbClr val="405449"/>
                </a:solidFill>
                <a:latin typeface="Nobile" pitchFamily="34" charset="0"/>
                <a:ea typeface="Nobile" pitchFamily="34" charset="-122"/>
                <a:cs typeface="Nobile" pitchFamily="34" charset="-120"/>
              </a:rPr>
              <a:t>Để bảo vệ sức khỏe trong mùa hè, chúng ta cần uống đủ nước, sử dụng kem chống nắng, đội mũ, đeo kính khi ra ngoài trời nắng. Hạn chế ra ngoài vào thời điểm nắng nóng cao điểm và tìm những nơi mát mẻ để nghỉ ngơi. Chúc các bạn có một mùa hè thật vui vẻ và khỏe mạnh!</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5098" y="616863"/>
            <a:ext cx="5608320" cy="700921"/>
          </a:xfrm>
          <a:prstGeom prst="rect">
            <a:avLst/>
          </a:prstGeom>
          <a:noFill/>
          <a:ln/>
        </p:spPr>
        <p:txBody>
          <a:bodyPr wrap="none" lIns="0" tIns="0" rIns="0" bIns="0" rtlCol="0" anchor="t"/>
          <a:lstStyle/>
          <a:p>
            <a:pPr algn="l" indent="0" marL="0">
              <a:lnSpc>
                <a:spcPts val="5500"/>
              </a:lnSpc>
              <a:buNone/>
            </a:pPr>
            <a:r>
              <a:rPr lang="en-US" sz="4400" b="1" dirty="0">
                <a:solidFill>
                  <a:srgbClr val="3B4540"/>
                </a:solidFill>
                <a:latin typeface="Fraunces Extra Bold" pitchFamily="34" charset="0"/>
                <a:ea typeface="Fraunces Extra Bold" pitchFamily="34" charset="-122"/>
                <a:cs typeface="Fraunces Extra Bold" pitchFamily="34" charset="-120"/>
              </a:rPr>
              <a:t>Tô Màu Mùa Hè</a:t>
            </a:r>
            <a:endParaRPr lang="en-US" sz="4400" dirty="0"/>
          </a:p>
        </p:txBody>
      </p:sp>
      <p:sp>
        <p:nvSpPr>
          <p:cNvPr id="3" name="Text 1"/>
          <p:cNvSpPr/>
          <p:nvPr/>
        </p:nvSpPr>
        <p:spPr>
          <a:xfrm>
            <a:off x="785098" y="1766411"/>
            <a:ext cx="13060204" cy="1076563"/>
          </a:xfrm>
          <a:prstGeom prst="rect">
            <a:avLst/>
          </a:prstGeom>
          <a:noFill/>
          <a:ln/>
        </p:spPr>
        <p:txBody>
          <a:bodyPr wrap="squar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Hãy cùng nhau tô màu và trang trí những bức tranh về mùa hè. Các bạn có thể vẽ những bãi biển xanh mát, những que kem ngọt ngào, hoặc những hoạt động vui chơi mà các bạn yêu thích. Hãy thỏa sức sáng tạo và tạo ra những tác phẩm nghệ thuật thật đẹp nhé!</a:t>
            </a:r>
            <a:endParaRPr lang="en-US" sz="1750" dirty="0"/>
          </a:p>
        </p:txBody>
      </p:sp>
      <p:sp>
        <p:nvSpPr>
          <p:cNvPr id="4" name="Text 2"/>
          <p:cNvSpPr/>
          <p:nvPr/>
        </p:nvSpPr>
        <p:spPr>
          <a:xfrm>
            <a:off x="1776889" y="4958834"/>
            <a:ext cx="2804160" cy="350401"/>
          </a:xfrm>
          <a:prstGeom prst="rect">
            <a:avLst/>
          </a:prstGeom>
          <a:noFill/>
          <a:ln/>
        </p:spPr>
        <p:txBody>
          <a:bodyPr wrap="none" lIns="0" tIns="0" rIns="0" bIns="0" rtlCol="0" anchor="t"/>
          <a:lstStyle/>
          <a:p>
            <a:pPr algn="r"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Chọn Tranh</a:t>
            </a:r>
            <a:endParaRPr lang="en-US" sz="2200" dirty="0"/>
          </a:p>
        </p:txBody>
      </p:sp>
      <p:sp>
        <p:nvSpPr>
          <p:cNvPr id="5" name="Text 3"/>
          <p:cNvSpPr/>
          <p:nvPr/>
        </p:nvSpPr>
        <p:spPr>
          <a:xfrm>
            <a:off x="785098" y="5443776"/>
            <a:ext cx="3795951" cy="358854"/>
          </a:xfrm>
          <a:prstGeom prst="rect">
            <a:avLst/>
          </a:prstGeom>
          <a:noFill/>
          <a:ln/>
        </p:spPr>
        <p:txBody>
          <a:bodyPr wrap="none" lIns="0" tIns="0" rIns="0" bIns="0" rtlCol="0" anchor="t"/>
          <a:lstStyle/>
          <a:p>
            <a:pPr algn="r" indent="0" marL="0">
              <a:lnSpc>
                <a:spcPts val="2800"/>
              </a:lnSpc>
              <a:buNone/>
            </a:pPr>
            <a:r>
              <a:rPr lang="en-US" sz="1750" dirty="0">
                <a:solidFill>
                  <a:srgbClr val="405449"/>
                </a:solidFill>
                <a:latin typeface="Nobile" pitchFamily="34" charset="0"/>
                <a:ea typeface="Nobile" pitchFamily="34" charset="-122"/>
                <a:cs typeface="Nobile" pitchFamily="34" charset="-120"/>
              </a:rPr>
              <a:t>Chọn bức tranh yêu thích.</a:t>
            </a:r>
            <a:endParaRPr lang="en-US" sz="1750" dirty="0"/>
          </a:p>
        </p:txBody>
      </p:sp>
      <p:pic>
        <p:nvPicPr>
          <p:cNvPr id="6" name="Image 0" descr="preencoded.png">    </p:cNvPr>
          <p:cNvPicPr>
            <a:picLocks noChangeAspect="1"/>
          </p:cNvPicPr>
          <p:nvPr/>
        </p:nvPicPr>
        <p:blipFill>
          <a:blip r:embed="rId1"/>
          <a:stretch>
            <a:fillRect/>
          </a:stretch>
        </p:blipFill>
        <p:spPr>
          <a:xfrm>
            <a:off x="5029676" y="3095268"/>
            <a:ext cx="4571048" cy="4571048"/>
          </a:xfrm>
          <a:prstGeom prst="rect">
            <a:avLst/>
          </a:prstGeom>
        </p:spPr>
      </p:pic>
      <p:sp>
        <p:nvSpPr>
          <p:cNvPr id="7" name="Text 4"/>
          <p:cNvSpPr/>
          <p:nvPr/>
        </p:nvSpPr>
        <p:spPr>
          <a:xfrm>
            <a:off x="5571173" y="4895850"/>
            <a:ext cx="335637" cy="419576"/>
          </a:xfrm>
          <a:prstGeom prst="rect">
            <a:avLst/>
          </a:prstGeom>
          <a:noFill/>
          <a:ln/>
        </p:spPr>
        <p:txBody>
          <a:bodyPr wrap="none" lIns="0" tIns="0" rIns="0" bIns="0" rtlCol="0" anchor="t"/>
          <a:lstStyle/>
          <a:p>
            <a:pPr algn="l" indent="0" marL="0">
              <a:lnSpc>
                <a:spcPts val="4200"/>
              </a:lnSpc>
              <a:buNone/>
            </a:pPr>
            <a:r>
              <a:rPr lang="en-US" sz="2600" b="1" dirty="0">
                <a:solidFill>
                  <a:srgbClr val="405449"/>
                </a:solidFill>
                <a:latin typeface="Fraunces Extra Bold" pitchFamily="34" charset="0"/>
                <a:ea typeface="Fraunces Extra Bold" pitchFamily="34" charset="-122"/>
                <a:cs typeface="Fraunces Extra Bold" pitchFamily="34" charset="-120"/>
              </a:rPr>
              <a:t>1</a:t>
            </a:r>
            <a:endParaRPr lang="en-US" sz="2600" dirty="0"/>
          </a:p>
        </p:txBody>
      </p:sp>
      <p:sp>
        <p:nvSpPr>
          <p:cNvPr id="8" name="Text 5"/>
          <p:cNvSpPr/>
          <p:nvPr/>
        </p:nvSpPr>
        <p:spPr>
          <a:xfrm>
            <a:off x="9937194" y="3732014"/>
            <a:ext cx="2804160" cy="350401"/>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Tô Màu</a:t>
            </a:r>
            <a:endParaRPr lang="en-US" sz="2200" dirty="0"/>
          </a:p>
        </p:txBody>
      </p:sp>
      <p:sp>
        <p:nvSpPr>
          <p:cNvPr id="9" name="Text 6"/>
          <p:cNvSpPr/>
          <p:nvPr/>
        </p:nvSpPr>
        <p:spPr>
          <a:xfrm>
            <a:off x="9937194" y="4216956"/>
            <a:ext cx="3908107" cy="358854"/>
          </a:xfrm>
          <a:prstGeom prst="rect">
            <a:avLst/>
          </a:prstGeom>
          <a:noFill/>
          <a:ln/>
        </p:spPr>
        <p:txBody>
          <a:bodyPr wrap="non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Sử dụng màu sắc tươi sáng.</a:t>
            </a:r>
            <a:endParaRPr lang="en-US" sz="1750" dirty="0"/>
          </a:p>
        </p:txBody>
      </p:sp>
      <p:pic>
        <p:nvPicPr>
          <p:cNvPr id="10" name="Image 1" descr="preencoded.png">    </p:cNvPr>
          <p:cNvPicPr>
            <a:picLocks noChangeAspect="1"/>
          </p:cNvPicPr>
          <p:nvPr/>
        </p:nvPicPr>
        <p:blipFill>
          <a:blip r:embed="rId2"/>
          <a:stretch>
            <a:fillRect/>
          </a:stretch>
        </p:blipFill>
        <p:spPr>
          <a:xfrm>
            <a:off x="5029676" y="3095268"/>
            <a:ext cx="4571048" cy="4571048"/>
          </a:xfrm>
          <a:prstGeom prst="rect">
            <a:avLst/>
          </a:prstGeom>
        </p:spPr>
      </p:pic>
      <p:sp>
        <p:nvSpPr>
          <p:cNvPr id="11" name="Text 7"/>
          <p:cNvSpPr/>
          <p:nvPr/>
        </p:nvSpPr>
        <p:spPr>
          <a:xfrm>
            <a:off x="8173522" y="3943588"/>
            <a:ext cx="335637" cy="419576"/>
          </a:xfrm>
          <a:prstGeom prst="rect">
            <a:avLst/>
          </a:prstGeom>
          <a:noFill/>
          <a:ln/>
        </p:spPr>
        <p:txBody>
          <a:bodyPr wrap="none" lIns="0" tIns="0" rIns="0" bIns="0" rtlCol="0" anchor="t"/>
          <a:lstStyle/>
          <a:p>
            <a:pPr algn="l" indent="0" marL="0">
              <a:lnSpc>
                <a:spcPts val="4200"/>
              </a:lnSpc>
              <a:buNone/>
            </a:pPr>
            <a:r>
              <a:rPr lang="en-US" sz="2600" b="1" dirty="0">
                <a:solidFill>
                  <a:srgbClr val="405449"/>
                </a:solidFill>
                <a:latin typeface="Fraunces Extra Bold" pitchFamily="34" charset="0"/>
                <a:ea typeface="Fraunces Extra Bold" pitchFamily="34" charset="-122"/>
                <a:cs typeface="Fraunces Extra Bold" pitchFamily="34" charset="-120"/>
              </a:rPr>
              <a:t>2</a:t>
            </a:r>
            <a:endParaRPr lang="en-US" sz="2600" dirty="0"/>
          </a:p>
        </p:txBody>
      </p:sp>
      <p:sp>
        <p:nvSpPr>
          <p:cNvPr id="12" name="Text 8"/>
          <p:cNvSpPr/>
          <p:nvPr/>
        </p:nvSpPr>
        <p:spPr>
          <a:xfrm>
            <a:off x="9937194" y="6185773"/>
            <a:ext cx="2804160" cy="350401"/>
          </a:xfrm>
          <a:prstGeom prst="rect">
            <a:avLst/>
          </a:prstGeom>
          <a:noFill/>
          <a:ln/>
        </p:spPr>
        <p:txBody>
          <a:bodyPr wrap="none" lIns="0" tIns="0" rIns="0" bIns="0" rtlCol="0" anchor="t"/>
          <a:lstStyle/>
          <a:p>
            <a:pPr algn="l" indent="0" marL="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Trang Trí</a:t>
            </a:r>
            <a:endParaRPr lang="en-US" sz="2200" dirty="0"/>
          </a:p>
        </p:txBody>
      </p:sp>
      <p:sp>
        <p:nvSpPr>
          <p:cNvPr id="13" name="Text 9"/>
          <p:cNvSpPr/>
          <p:nvPr/>
        </p:nvSpPr>
        <p:spPr>
          <a:xfrm>
            <a:off x="9937194" y="6670715"/>
            <a:ext cx="3908107" cy="358854"/>
          </a:xfrm>
          <a:prstGeom prst="rect">
            <a:avLst/>
          </a:prstGeom>
          <a:noFill/>
          <a:ln/>
        </p:spPr>
        <p:txBody>
          <a:bodyPr wrap="none" lIns="0" tIns="0" rIns="0" bIns="0" rtlCol="0" anchor="t"/>
          <a:lstStyle/>
          <a:p>
            <a:pPr algn="l" indent="0" marL="0">
              <a:lnSpc>
                <a:spcPts val="2800"/>
              </a:lnSpc>
              <a:buNone/>
            </a:pPr>
            <a:r>
              <a:rPr lang="en-US" sz="1750" dirty="0">
                <a:solidFill>
                  <a:srgbClr val="405449"/>
                </a:solidFill>
                <a:latin typeface="Nobile" pitchFamily="34" charset="0"/>
                <a:ea typeface="Nobile" pitchFamily="34" charset="-122"/>
                <a:cs typeface="Nobile" pitchFamily="34" charset="-120"/>
              </a:rPr>
              <a:t>Thêm chi tiết sáng tạo.</a:t>
            </a:r>
            <a:endParaRPr lang="en-US" sz="1750" dirty="0"/>
          </a:p>
        </p:txBody>
      </p:sp>
      <p:pic>
        <p:nvPicPr>
          <p:cNvPr id="14" name="Image 2" descr="preencoded.png">    </p:cNvPr>
          <p:cNvPicPr>
            <a:picLocks noChangeAspect="1"/>
          </p:cNvPicPr>
          <p:nvPr/>
        </p:nvPicPr>
        <p:blipFill>
          <a:blip r:embed="rId3"/>
          <a:stretch>
            <a:fillRect/>
          </a:stretch>
        </p:blipFill>
        <p:spPr>
          <a:xfrm>
            <a:off x="5029676" y="3095268"/>
            <a:ext cx="4571048" cy="4571048"/>
          </a:xfrm>
          <a:prstGeom prst="rect">
            <a:avLst/>
          </a:prstGeom>
        </p:spPr>
      </p:pic>
      <p:sp>
        <p:nvSpPr>
          <p:cNvPr id="15" name="Text 10"/>
          <p:cNvSpPr/>
          <p:nvPr/>
        </p:nvSpPr>
        <p:spPr>
          <a:xfrm>
            <a:off x="7697033" y="6673334"/>
            <a:ext cx="335637" cy="419576"/>
          </a:xfrm>
          <a:prstGeom prst="rect">
            <a:avLst/>
          </a:prstGeom>
          <a:noFill/>
          <a:ln/>
        </p:spPr>
        <p:txBody>
          <a:bodyPr wrap="none" lIns="0" tIns="0" rIns="0" bIns="0" rtlCol="0" anchor="t"/>
          <a:lstStyle/>
          <a:p>
            <a:pPr algn="l" indent="0" marL="0">
              <a:lnSpc>
                <a:spcPts val="4200"/>
              </a:lnSpc>
              <a:buNone/>
            </a:pPr>
            <a:r>
              <a:rPr lang="en-US" sz="2600" b="1" dirty="0">
                <a:solidFill>
                  <a:srgbClr val="405449"/>
                </a:solidFill>
                <a:latin typeface="Fraunces Extra Bold" pitchFamily="34" charset="0"/>
                <a:ea typeface="Fraunces Extra Bold" pitchFamily="34" charset="-122"/>
                <a:cs typeface="Fraunces Extra Bold" pitchFamily="34" charset="-120"/>
              </a:rPr>
              <a:t>3</a:t>
            </a:r>
            <a:endParaRPr lang="en-US"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753678"/>
          </a:xfrm>
          <a:prstGeom prst="rect">
            <a:avLst/>
          </a:prstGeom>
        </p:spPr>
      </p:pic>
      <p:sp>
        <p:nvSpPr>
          <p:cNvPr id="3" name="Text 0"/>
          <p:cNvSpPr/>
          <p:nvPr/>
        </p:nvSpPr>
        <p:spPr>
          <a:xfrm>
            <a:off x="771049" y="3359468"/>
            <a:ext cx="5507474" cy="688419"/>
          </a:xfrm>
          <a:prstGeom prst="rect">
            <a:avLst/>
          </a:prstGeom>
          <a:noFill/>
          <a:ln/>
        </p:spPr>
        <p:txBody>
          <a:bodyPr wrap="none" lIns="0" tIns="0" rIns="0" bIns="0" rtlCol="0" anchor="t"/>
          <a:lstStyle/>
          <a:p>
            <a:pPr algn="l" indent="0" marL="0">
              <a:lnSpc>
                <a:spcPts val="5400"/>
              </a:lnSpc>
              <a:buNone/>
            </a:pPr>
            <a:r>
              <a:rPr lang="en-US" sz="4300" b="1" dirty="0">
                <a:solidFill>
                  <a:srgbClr val="3B4540"/>
                </a:solidFill>
                <a:latin typeface="Fraunces Extra Bold" pitchFamily="34" charset="0"/>
                <a:ea typeface="Fraunces Extra Bold" pitchFamily="34" charset="-122"/>
                <a:cs typeface="Fraunces Extra Bold" pitchFamily="34" charset="-120"/>
              </a:rPr>
              <a:t>Tổng Kết Mùa Hè</a:t>
            </a:r>
            <a:endParaRPr lang="en-US" sz="4300" dirty="0"/>
          </a:p>
        </p:txBody>
      </p:sp>
      <p:sp>
        <p:nvSpPr>
          <p:cNvPr id="4" name="Text 1"/>
          <p:cNvSpPr/>
          <p:nvPr/>
        </p:nvSpPr>
        <p:spPr>
          <a:xfrm>
            <a:off x="771049" y="4378285"/>
            <a:ext cx="13088303" cy="1057275"/>
          </a:xfrm>
          <a:prstGeom prst="rect">
            <a:avLst/>
          </a:prstGeom>
          <a:noFill/>
          <a:ln/>
        </p:spPr>
        <p:txBody>
          <a:bodyPr wrap="square" lIns="0" tIns="0" rIns="0" bIns="0" rtlCol="0" anchor="t"/>
          <a:lstStyle/>
          <a:p>
            <a:pPr algn="l" indent="0" marL="0">
              <a:lnSpc>
                <a:spcPts val="2750"/>
              </a:lnSpc>
              <a:buNone/>
            </a:pPr>
            <a:r>
              <a:rPr lang="en-US" sz="1700" dirty="0">
                <a:solidFill>
                  <a:srgbClr val="405449"/>
                </a:solidFill>
                <a:latin typeface="Nobile" pitchFamily="34" charset="0"/>
                <a:ea typeface="Nobile" pitchFamily="34" charset="-122"/>
                <a:cs typeface="Nobile" pitchFamily="34" charset="-120"/>
              </a:rPr>
              <a:t>Hôm nay, chúng ta đã cùng nhau khám phá rất nhiều điều thú vị về mùa hè. Chúng ta đã biết về thời tiết, trang phục, hoạt động vui chơi và những loại trái cây ngon lành của mùa hè. Chúng ta cũng đã học được cách bảo vệ sức khỏe để có một mùa hè thật vui vẻ và khỏe mạnh. Về nhà, các bạn hãy kể cho bố mẹ nghe những gì con biết về mùa hè nhé!</a:t>
            </a:r>
            <a:endParaRPr lang="en-US" sz="1700" dirty="0"/>
          </a:p>
        </p:txBody>
      </p:sp>
      <p:sp>
        <p:nvSpPr>
          <p:cNvPr id="5" name="Text 2"/>
          <p:cNvSpPr/>
          <p:nvPr/>
        </p:nvSpPr>
        <p:spPr>
          <a:xfrm>
            <a:off x="771049" y="5793462"/>
            <a:ext cx="4142423" cy="726877"/>
          </a:xfrm>
          <a:prstGeom prst="rect">
            <a:avLst/>
          </a:prstGeom>
          <a:noFill/>
          <a:ln/>
        </p:spPr>
        <p:txBody>
          <a:bodyPr wrap="none" lIns="0" tIns="0" rIns="0" bIns="0" rtlCol="0" anchor="t"/>
          <a:lstStyle/>
          <a:p>
            <a:pPr algn="ctr" indent="0" marL="0">
              <a:lnSpc>
                <a:spcPts val="5700"/>
              </a:lnSpc>
              <a:buNone/>
            </a:pPr>
            <a:r>
              <a:rPr lang="en-US" sz="5700" b="1" dirty="0">
                <a:solidFill>
                  <a:srgbClr val="405449"/>
                </a:solidFill>
                <a:latin typeface="Fraunces Extra Bold" pitchFamily="34" charset="0"/>
                <a:ea typeface="Fraunces Extra Bold" pitchFamily="34" charset="-122"/>
                <a:cs typeface="Fraunces Extra Bold" pitchFamily="34" charset="-120"/>
              </a:rPr>
              <a:t>3</a:t>
            </a:r>
            <a:endParaRPr lang="en-US" sz="5700" dirty="0"/>
          </a:p>
        </p:txBody>
      </p:sp>
      <p:sp>
        <p:nvSpPr>
          <p:cNvPr id="6" name="Text 3"/>
          <p:cNvSpPr/>
          <p:nvPr/>
        </p:nvSpPr>
        <p:spPr>
          <a:xfrm>
            <a:off x="1465421" y="6795611"/>
            <a:ext cx="2753678" cy="344210"/>
          </a:xfrm>
          <a:prstGeom prst="rect">
            <a:avLst/>
          </a:prstGeom>
          <a:noFill/>
          <a:ln/>
        </p:spPr>
        <p:txBody>
          <a:bodyPr wrap="none" lIns="0" tIns="0" rIns="0" bIns="0" rtlCol="0" anchor="t"/>
          <a:lstStyle/>
          <a:p>
            <a:pPr algn="ctr" indent="0" marL="0">
              <a:lnSpc>
                <a:spcPts val="2700"/>
              </a:lnSpc>
              <a:buNone/>
            </a:pPr>
            <a:r>
              <a:rPr lang="en-US" sz="2150" b="1" dirty="0">
                <a:solidFill>
                  <a:srgbClr val="405449"/>
                </a:solidFill>
                <a:latin typeface="Fraunces Extra Bold" pitchFamily="34" charset="0"/>
                <a:ea typeface="Fraunces Extra Bold" pitchFamily="34" charset="-122"/>
                <a:cs typeface="Fraunces Extra Bold" pitchFamily="34" charset="-120"/>
              </a:rPr>
              <a:t>Tháng</a:t>
            </a:r>
            <a:endParaRPr lang="en-US" sz="2150" dirty="0"/>
          </a:p>
        </p:txBody>
      </p:sp>
      <p:sp>
        <p:nvSpPr>
          <p:cNvPr id="7" name="Text 4"/>
          <p:cNvSpPr/>
          <p:nvPr/>
        </p:nvSpPr>
        <p:spPr>
          <a:xfrm>
            <a:off x="771049" y="7271980"/>
            <a:ext cx="4142423" cy="352425"/>
          </a:xfrm>
          <a:prstGeom prst="rect">
            <a:avLst/>
          </a:prstGeom>
          <a:noFill/>
          <a:ln/>
        </p:spPr>
        <p:txBody>
          <a:bodyPr wrap="none" lIns="0" tIns="0" rIns="0" bIns="0" rtlCol="0" anchor="t"/>
          <a:lstStyle/>
          <a:p>
            <a:pPr algn="ctr" indent="0" marL="0">
              <a:lnSpc>
                <a:spcPts val="2750"/>
              </a:lnSpc>
              <a:buNone/>
            </a:pPr>
            <a:r>
              <a:rPr lang="en-US" sz="1700" dirty="0">
                <a:solidFill>
                  <a:srgbClr val="405449"/>
                </a:solidFill>
                <a:latin typeface="Nobile" pitchFamily="34" charset="0"/>
                <a:ea typeface="Nobile" pitchFamily="34" charset="-122"/>
                <a:cs typeface="Nobile" pitchFamily="34" charset="-120"/>
              </a:rPr>
              <a:t>Thời gian của mùa hè.</a:t>
            </a:r>
            <a:endParaRPr lang="en-US" sz="1700" dirty="0"/>
          </a:p>
        </p:txBody>
      </p:sp>
      <p:sp>
        <p:nvSpPr>
          <p:cNvPr id="8" name="Text 5"/>
          <p:cNvSpPr/>
          <p:nvPr/>
        </p:nvSpPr>
        <p:spPr>
          <a:xfrm>
            <a:off x="5243870" y="5793462"/>
            <a:ext cx="4142542" cy="726877"/>
          </a:xfrm>
          <a:prstGeom prst="rect">
            <a:avLst/>
          </a:prstGeom>
          <a:noFill/>
          <a:ln/>
        </p:spPr>
        <p:txBody>
          <a:bodyPr wrap="none" lIns="0" tIns="0" rIns="0" bIns="0" rtlCol="0" anchor="t"/>
          <a:lstStyle/>
          <a:p>
            <a:pPr algn="ctr" indent="0" marL="0">
              <a:lnSpc>
                <a:spcPts val="5700"/>
              </a:lnSpc>
              <a:buNone/>
            </a:pPr>
            <a:r>
              <a:rPr lang="en-US" sz="5700" b="1" dirty="0">
                <a:solidFill>
                  <a:srgbClr val="405449"/>
                </a:solidFill>
                <a:latin typeface="Fraunces Extra Bold" pitchFamily="34" charset="0"/>
                <a:ea typeface="Fraunces Extra Bold" pitchFamily="34" charset="-122"/>
                <a:cs typeface="Fraunces Extra Bold" pitchFamily="34" charset="-120"/>
              </a:rPr>
              <a:t>30</a:t>
            </a:r>
            <a:endParaRPr lang="en-US" sz="5700" dirty="0"/>
          </a:p>
        </p:txBody>
      </p:sp>
      <p:sp>
        <p:nvSpPr>
          <p:cNvPr id="9" name="Text 6"/>
          <p:cNvSpPr/>
          <p:nvPr/>
        </p:nvSpPr>
        <p:spPr>
          <a:xfrm>
            <a:off x="5938242" y="6795611"/>
            <a:ext cx="2753678" cy="344210"/>
          </a:xfrm>
          <a:prstGeom prst="rect">
            <a:avLst/>
          </a:prstGeom>
          <a:noFill/>
          <a:ln/>
        </p:spPr>
        <p:txBody>
          <a:bodyPr wrap="none" lIns="0" tIns="0" rIns="0" bIns="0" rtlCol="0" anchor="t"/>
          <a:lstStyle/>
          <a:p>
            <a:pPr algn="ctr" indent="0" marL="0">
              <a:lnSpc>
                <a:spcPts val="2700"/>
              </a:lnSpc>
              <a:buNone/>
            </a:pPr>
            <a:r>
              <a:rPr lang="en-US" sz="2150" b="1" dirty="0">
                <a:solidFill>
                  <a:srgbClr val="405449"/>
                </a:solidFill>
                <a:latin typeface="Fraunces Extra Bold" pitchFamily="34" charset="0"/>
                <a:ea typeface="Fraunces Extra Bold" pitchFamily="34" charset="-122"/>
                <a:cs typeface="Fraunces Extra Bold" pitchFamily="34" charset="-120"/>
              </a:rPr>
              <a:t>Độ C</a:t>
            </a:r>
            <a:endParaRPr lang="en-US" sz="2150" dirty="0"/>
          </a:p>
        </p:txBody>
      </p:sp>
      <p:sp>
        <p:nvSpPr>
          <p:cNvPr id="10" name="Text 7"/>
          <p:cNvSpPr/>
          <p:nvPr/>
        </p:nvSpPr>
        <p:spPr>
          <a:xfrm>
            <a:off x="5243870" y="7271980"/>
            <a:ext cx="4142542" cy="352425"/>
          </a:xfrm>
          <a:prstGeom prst="rect">
            <a:avLst/>
          </a:prstGeom>
          <a:noFill/>
          <a:ln/>
        </p:spPr>
        <p:txBody>
          <a:bodyPr wrap="none" lIns="0" tIns="0" rIns="0" bIns="0" rtlCol="0" anchor="t"/>
          <a:lstStyle/>
          <a:p>
            <a:pPr algn="ctr" indent="0" marL="0">
              <a:lnSpc>
                <a:spcPts val="2750"/>
              </a:lnSpc>
              <a:buNone/>
            </a:pPr>
            <a:r>
              <a:rPr lang="en-US" sz="1700" dirty="0">
                <a:solidFill>
                  <a:srgbClr val="405449"/>
                </a:solidFill>
                <a:latin typeface="Nobile" pitchFamily="34" charset="0"/>
                <a:ea typeface="Nobile" pitchFamily="34" charset="-122"/>
                <a:cs typeface="Nobile" pitchFamily="34" charset="-120"/>
              </a:rPr>
              <a:t>Nhiệt độ trung bình.</a:t>
            </a:r>
            <a:endParaRPr lang="en-US" sz="1700" dirty="0"/>
          </a:p>
        </p:txBody>
      </p:sp>
      <p:sp>
        <p:nvSpPr>
          <p:cNvPr id="11" name="Text 8"/>
          <p:cNvSpPr/>
          <p:nvPr/>
        </p:nvSpPr>
        <p:spPr>
          <a:xfrm>
            <a:off x="9716810" y="5793462"/>
            <a:ext cx="4142542" cy="726877"/>
          </a:xfrm>
          <a:prstGeom prst="rect">
            <a:avLst/>
          </a:prstGeom>
          <a:noFill/>
          <a:ln/>
        </p:spPr>
        <p:txBody>
          <a:bodyPr wrap="none" lIns="0" tIns="0" rIns="0" bIns="0" rtlCol="0" anchor="t"/>
          <a:lstStyle/>
          <a:p>
            <a:pPr algn="ctr" indent="0" marL="0">
              <a:lnSpc>
                <a:spcPts val="5700"/>
              </a:lnSpc>
              <a:buNone/>
            </a:pPr>
            <a:r>
              <a:rPr lang="en-US" sz="5700" b="1" dirty="0">
                <a:solidFill>
                  <a:srgbClr val="405449"/>
                </a:solidFill>
                <a:latin typeface="Fraunces Extra Bold" pitchFamily="34" charset="0"/>
                <a:ea typeface="Fraunces Extra Bold" pitchFamily="34" charset="-122"/>
                <a:cs typeface="Fraunces Extra Bold" pitchFamily="34" charset="-120"/>
              </a:rPr>
              <a:t>100</a:t>
            </a:r>
            <a:endParaRPr lang="en-US" sz="5700" dirty="0"/>
          </a:p>
        </p:txBody>
      </p:sp>
      <p:sp>
        <p:nvSpPr>
          <p:cNvPr id="12" name="Text 9"/>
          <p:cNvSpPr/>
          <p:nvPr/>
        </p:nvSpPr>
        <p:spPr>
          <a:xfrm>
            <a:off x="10411182" y="6795611"/>
            <a:ext cx="2753678" cy="344210"/>
          </a:xfrm>
          <a:prstGeom prst="rect">
            <a:avLst/>
          </a:prstGeom>
          <a:noFill/>
          <a:ln/>
        </p:spPr>
        <p:txBody>
          <a:bodyPr wrap="none" lIns="0" tIns="0" rIns="0" bIns="0" rtlCol="0" anchor="t"/>
          <a:lstStyle/>
          <a:p>
            <a:pPr algn="ctr" indent="0" marL="0">
              <a:lnSpc>
                <a:spcPts val="2700"/>
              </a:lnSpc>
              <a:buNone/>
            </a:pPr>
            <a:r>
              <a:rPr lang="en-US" sz="2150" b="1" dirty="0">
                <a:solidFill>
                  <a:srgbClr val="405449"/>
                </a:solidFill>
                <a:latin typeface="Fraunces Extra Bold" pitchFamily="34" charset="0"/>
                <a:ea typeface="Fraunces Extra Bold" pitchFamily="34" charset="-122"/>
                <a:cs typeface="Fraunces Extra Bold" pitchFamily="34" charset="-120"/>
              </a:rPr>
              <a:t>%</a:t>
            </a:r>
            <a:endParaRPr lang="en-US" sz="2150" dirty="0"/>
          </a:p>
        </p:txBody>
      </p:sp>
      <p:sp>
        <p:nvSpPr>
          <p:cNvPr id="13" name="Text 10"/>
          <p:cNvSpPr/>
          <p:nvPr/>
        </p:nvSpPr>
        <p:spPr>
          <a:xfrm>
            <a:off x="9716810" y="7271980"/>
            <a:ext cx="4142542" cy="352425"/>
          </a:xfrm>
          <a:prstGeom prst="rect">
            <a:avLst/>
          </a:prstGeom>
          <a:noFill/>
          <a:ln/>
        </p:spPr>
        <p:txBody>
          <a:bodyPr wrap="none" lIns="0" tIns="0" rIns="0" bIns="0" rtlCol="0" anchor="t"/>
          <a:lstStyle/>
          <a:p>
            <a:pPr algn="ctr" indent="0" marL="0">
              <a:lnSpc>
                <a:spcPts val="2750"/>
              </a:lnSpc>
              <a:buNone/>
            </a:pPr>
            <a:r>
              <a:rPr lang="en-US" sz="1700" dirty="0">
                <a:solidFill>
                  <a:srgbClr val="405449"/>
                </a:solidFill>
                <a:latin typeface="Nobile" pitchFamily="34" charset="0"/>
                <a:ea typeface="Nobile" pitchFamily="34" charset="-122"/>
                <a:cs typeface="Nobile" pitchFamily="34" charset="-120"/>
              </a:rPr>
              <a:t>Niềm vui và hạnh phúc.</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2025-04-10T06:53:23Z</dcterms:created>
  <dcterms:modified xsi:type="dcterms:W3CDTF">2025-04-10T06:53:23Z</dcterms:modified>
</cp:coreProperties>
</file>