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0" r:id="rId3"/>
    <p:sldId id="272" r:id="rId4"/>
    <p:sldId id="274" r:id="rId5"/>
    <p:sldId id="258" r:id="rId6"/>
    <p:sldId id="276" r:id="rId7"/>
    <p:sldId id="281" r:id="rId8"/>
    <p:sldId id="259" r:id="rId9"/>
    <p:sldId id="288" r:id="rId10"/>
    <p:sldId id="284" r:id="rId11"/>
    <p:sldId id="290" r:id="rId12"/>
    <p:sldId id="293" r:id="rId13"/>
    <p:sldId id="291" r:id="rId14"/>
    <p:sldId id="286" r:id="rId15"/>
    <p:sldId id="261" r:id="rId16"/>
    <p:sldId id="262" r:id="rId17"/>
    <p:sldId id="263" r:id="rId18"/>
    <p:sldId id="264" r:id="rId19"/>
    <p:sldId id="283" r:id="rId20"/>
    <p:sldId id="266" r:id="rId21"/>
    <p:sldId id="268" r:id="rId22"/>
    <p:sldId id="295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5CD9F-1A2D-4BD7-9107-48D480C28A0B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A168C-3F21-4275-92AE-C50FA7A8692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630CB7-4F6D-40E2-A960-F24BC3834D63}" type="slidenum">
              <a:rPr lang="en-US"/>
              <a:pPr/>
              <a:t>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C480B-40A3-4BE3-9C61-834998391411}" type="slidenum">
              <a:rPr lang="en-US"/>
              <a:pPr/>
              <a:t>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A168C-3F21-4275-92AE-C50FA7A8692E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126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71136-2885-4215-8FFB-A1F8B02AECDC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71136-2885-4215-8FFB-A1F8B02AECDC}" type="datetimeFigureOut">
              <a:rPr lang="vi-VN" smtClean="0"/>
              <a:pPr/>
              <a:t>13/02/2025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D41D-0FF6-4727-AF8C-F53A8593369C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8" name="Rectangle 28"/>
          <p:cNvSpPr>
            <a:spLocks noGrp="1" noChangeArrowheads="1"/>
          </p:cNvSpPr>
          <p:nvPr>
            <p:ph type="title"/>
          </p:nvPr>
        </p:nvSpPr>
        <p:spPr>
          <a:xfrm>
            <a:off x="1295400" y="2023031"/>
            <a:ext cx="6858000" cy="762000"/>
          </a:xfrm>
          <a:noFill/>
          <a:ln/>
        </p:spPr>
        <p:txBody>
          <a:bodyPr/>
          <a:lstStyle/>
          <a:p>
            <a:r>
              <a:rPr lang="en-US" sz="2000" b="1" dirty="0"/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/>
              <a:t>  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1288574" y="2621351"/>
            <a:ext cx="670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270" name="Rectangle 30"/>
          <p:cNvSpPr>
            <a:spLocks noChangeArrowheads="1"/>
          </p:cNvSpPr>
          <p:nvPr/>
        </p:nvSpPr>
        <p:spPr bwMode="auto">
          <a:xfrm>
            <a:off x="2295508" y="3759196"/>
            <a:ext cx="485778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Ngô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Hiển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C2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4" name="Picture 34" descr="by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928934"/>
            <a:ext cx="1470025" cy="2573338"/>
          </a:xfrm>
          <a:prstGeom prst="rect">
            <a:avLst/>
          </a:prstGeom>
          <a:noFill/>
        </p:spPr>
      </p:pic>
      <p:pic>
        <p:nvPicPr>
          <p:cNvPr id="10275" name="Picture 35" descr="nen 2"/>
          <p:cNvPicPr>
            <a:picLocks noChangeAspect="1" noChangeArrowheads="1"/>
          </p:cNvPicPr>
          <p:nvPr/>
        </p:nvPicPr>
        <p:blipFill>
          <a:blip r:embed="rId3">
            <a:lum bright="-18000" contrast="24000"/>
          </a:blip>
          <a:srcRect l="2617" t="25000" r="11880"/>
          <a:stretch>
            <a:fillRect/>
          </a:stretch>
        </p:blipFill>
        <p:spPr bwMode="auto">
          <a:xfrm>
            <a:off x="200025" y="5410200"/>
            <a:ext cx="8931845" cy="1387471"/>
          </a:xfrm>
          <a:prstGeom prst="rect">
            <a:avLst/>
          </a:prstGeom>
          <a:noFill/>
        </p:spPr>
      </p:pic>
      <p:pic>
        <p:nvPicPr>
          <p:cNvPr id="10276" name="Picture 36" descr="hoa3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 b="41667"/>
          <a:stretch>
            <a:fillRect/>
          </a:stretch>
        </p:blipFill>
        <p:spPr bwMode="auto">
          <a:xfrm>
            <a:off x="1344930" y="4272354"/>
            <a:ext cx="685800" cy="762000"/>
          </a:xfrm>
          <a:prstGeom prst="rect">
            <a:avLst/>
          </a:prstGeom>
          <a:noFill/>
        </p:spPr>
      </p:pic>
      <p:pic>
        <p:nvPicPr>
          <p:cNvPr id="10277" name="Picture 37" descr="hoa3"/>
          <p:cNvPicPr>
            <a:picLocks noChangeAspect="1" noChangeArrowheads="1"/>
          </p:cNvPicPr>
          <p:nvPr/>
        </p:nvPicPr>
        <p:blipFill>
          <a:blip r:embed="rId5">
            <a:lum bright="-6000" contrast="12000"/>
          </a:blip>
          <a:srcRect b="41667"/>
          <a:stretch>
            <a:fillRect/>
          </a:stretch>
        </p:blipFill>
        <p:spPr bwMode="auto">
          <a:xfrm>
            <a:off x="7543800" y="5029200"/>
            <a:ext cx="1400175" cy="1143000"/>
          </a:xfrm>
          <a:prstGeom prst="rect">
            <a:avLst/>
          </a:prstGeom>
          <a:noFill/>
        </p:spPr>
      </p:pic>
      <p:pic>
        <p:nvPicPr>
          <p:cNvPr id="10278" name="Picture 38" descr="Hoa 2"/>
          <p:cNvPicPr>
            <a:picLocks noChangeAspect="1" noChangeArrowheads="1" noCrop="1"/>
          </p:cNvPicPr>
          <p:nvPr/>
        </p:nvPicPr>
        <p:blipFill>
          <a:blip r:embed="rId6">
            <a:lum bright="-24000" contrast="6000"/>
          </a:blip>
          <a:srcRect/>
          <a:stretch>
            <a:fillRect/>
          </a:stretch>
        </p:blipFill>
        <p:spPr bwMode="auto">
          <a:xfrm>
            <a:off x="94648" y="4267199"/>
            <a:ext cx="3105752" cy="2573337"/>
          </a:xfrm>
          <a:prstGeom prst="rect">
            <a:avLst/>
          </a:prstGeom>
          <a:noFill/>
        </p:spPr>
      </p:pic>
      <p:sp>
        <p:nvSpPr>
          <p:cNvPr id="10285" name="WordArt 45"/>
          <p:cNvSpPr>
            <a:spLocks noChangeArrowheads="1" noChangeShapeType="1" noTextEdit="1"/>
          </p:cNvSpPr>
          <p:nvPr/>
        </p:nvSpPr>
        <p:spPr bwMode="auto">
          <a:xfrm>
            <a:off x="2638849" y="1515245"/>
            <a:ext cx="4171102" cy="60262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EC304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 ÁN PTNN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500166" y="71435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  <a:endParaRPr lang="vi-VN" sz="1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60"/>
                            </p:stCondLst>
                            <p:childTnLst>
                              <p:par>
                                <p:cTn id="10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600"/>
                            </p:stCondLst>
                            <p:childTnLst>
                              <p:par>
                                <p:cTn id="26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2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6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 animBg="1"/>
      <p:bldP spid="10268" grpId="1" animBg="1"/>
      <p:bldP spid="10269" grpId="0"/>
      <p:bldP spid="10269" grpId="1"/>
      <p:bldP spid="10270" grpId="0"/>
      <p:bldP spid="10270" grpId="1"/>
      <p:bldP spid="1028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114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43264" y="3143264"/>
            <a:ext cx="6858000" cy="571472"/>
          </a:xfrm>
          <a:prstGeom prst="rect">
            <a:avLst/>
          </a:prstGeom>
          <a:noFill/>
        </p:spPr>
      </p:pic>
      <p:pic>
        <p:nvPicPr>
          <p:cNvPr id="6" name="Picture 11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7" name="Picture 11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8" name="Picture 11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28673" name="Picture 1" descr="C:\Users\NDC\Downloads\LAM CANH\hoa gia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5728"/>
            <a:ext cx="8229600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4" descr="thanhma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80010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Rung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 (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điểm,mầu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cành,lá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bé,cánh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mỏng,ho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tím,mầu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trắng,mầu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 descr="Flowering-Fie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676400" y="1828800"/>
            <a:ext cx="5943600" cy="2743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 SÁNH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1788" cy="1817"/>
              <a:chOff x="-3" y="23"/>
              <a:chExt cx="1788" cy="1817"/>
            </a:xfrm>
          </p:grpSpPr>
          <p:pic>
            <p:nvPicPr>
              <p:cNvPr id="100356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57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58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 rot="16067699">
              <a:off x="23" y="2517"/>
              <a:ext cx="1788" cy="1817"/>
              <a:chOff x="-3" y="23"/>
              <a:chExt cx="1788" cy="1817"/>
            </a:xfrm>
          </p:grpSpPr>
          <p:pic>
            <p:nvPicPr>
              <p:cNvPr id="100360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1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2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 rot="10800000">
              <a:off x="3972" y="2503"/>
              <a:ext cx="1788" cy="1817"/>
              <a:chOff x="-3" y="23"/>
              <a:chExt cx="1788" cy="1817"/>
            </a:xfrm>
          </p:grpSpPr>
          <p:pic>
            <p:nvPicPr>
              <p:cNvPr id="100364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5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6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Group 15"/>
            <p:cNvGrpSpPr>
              <a:grpSpLocks/>
            </p:cNvGrpSpPr>
            <p:nvPr/>
          </p:nvGrpSpPr>
          <p:grpSpPr bwMode="auto">
            <a:xfrm rot="5400000">
              <a:off x="3958" y="-15"/>
              <a:ext cx="1788" cy="1817"/>
              <a:chOff x="-3" y="23"/>
              <a:chExt cx="1788" cy="1817"/>
            </a:xfrm>
          </p:grpSpPr>
          <p:pic>
            <p:nvPicPr>
              <p:cNvPr id="100368" name="Picture 21" descr="hoa-hong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12460206">
                <a:off x="70" y="14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69" name="Picture 22" descr="hoa-day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783" y="-763"/>
                <a:ext cx="216" cy="1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0370" name="Picture 23" descr="hoa-day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-5400000">
                <a:off x="-751" y="858"/>
                <a:ext cx="17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62466" name="Picture 2" descr="C:\Users\NDC\Downloads\xoai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857232"/>
            <a:ext cx="3571900" cy="5214974"/>
          </a:xfrm>
          <a:prstGeom prst="rect">
            <a:avLst/>
          </a:prstGeom>
          <a:noFill/>
        </p:spPr>
      </p:pic>
      <p:pic>
        <p:nvPicPr>
          <p:cNvPr id="62467" name="Picture 3" descr="C:\Users\NDC\Downloads\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857232"/>
            <a:ext cx="3571900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752600" y="22098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/>
          </a:p>
        </p:txBody>
      </p:sp>
      <p:pic>
        <p:nvPicPr>
          <p:cNvPr id="65539" name="Picture 3" descr="Anh dep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0"/>
            <a:ext cx="8915400" cy="7848600"/>
          </a:xfrm>
          <a:prstGeom prst="rect">
            <a:avLst/>
          </a:prstGeom>
          <a:noFill/>
        </p:spPr>
      </p:pic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835150" y="2708275"/>
            <a:ext cx="51847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 dirty="0">
              <a:ln w="12700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>
                  <a:alpha val="50000"/>
                </a:srgb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3276600" y="1892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">
                  <p:embed/>
                </p:oleObj>
              </mc:Choice>
              <mc:Fallback>
                <p:oleObj name="Equation" r:id="rId3" imgW="914400" imgH="1987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923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3108" y="3000372"/>
            <a:ext cx="485778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           </a:t>
            </a:r>
            <a:r>
              <a:rPr lang="vi-VN" sz="4800" b="1" dirty="0">
                <a:latin typeface="+mj-lt"/>
              </a:rPr>
              <a:t>MỞ RỘNG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2050" name="Picture 2" descr="C:\Users\NDC\Downloads\CAY AN QUA\cay m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929354"/>
          </a:xfrm>
          <a:prstGeom prst="rect">
            <a:avLst/>
          </a:prstGeom>
          <a:noFill/>
        </p:spPr>
      </p:pic>
      <p:pic>
        <p:nvPicPr>
          <p:cNvPr id="6" name="Picture 22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 rot="5400000">
            <a:off x="5726921" y="3059921"/>
            <a:ext cx="6477000" cy="357158"/>
          </a:xfrm>
          <a:prstGeom prst="rect">
            <a:avLst/>
          </a:prstGeom>
          <a:noFill/>
        </p:spPr>
      </p:pic>
      <p:pic>
        <p:nvPicPr>
          <p:cNvPr id="8" name="Picture 19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>
            <a:off x="457200" y="6324600"/>
            <a:ext cx="8472518" cy="533400"/>
          </a:xfrm>
          <a:prstGeom prst="rect">
            <a:avLst/>
          </a:prstGeom>
          <a:noFill/>
        </p:spPr>
      </p:pic>
      <p:pic>
        <p:nvPicPr>
          <p:cNvPr id="9" name="Picture 21" descr="1555phw"/>
          <p:cNvPicPr>
            <a:picLocks noChangeAspect="1" noChangeArrowheads="1" noCrop="1"/>
          </p:cNvPicPr>
          <p:nvPr/>
        </p:nvPicPr>
        <p:blipFill>
          <a:blip r:embed="rId3">
            <a:lum bright="-30000"/>
          </a:blip>
          <a:srcRect/>
          <a:stretch>
            <a:fillRect/>
          </a:stretch>
        </p:blipFill>
        <p:spPr bwMode="auto">
          <a:xfrm rot="5400000">
            <a:off x="-3090874" y="3090874"/>
            <a:ext cx="6715148" cy="533400"/>
          </a:xfrm>
          <a:prstGeom prst="rect">
            <a:avLst/>
          </a:prstGeom>
          <a:noFill/>
        </p:spPr>
      </p:pic>
      <p:pic>
        <p:nvPicPr>
          <p:cNvPr id="10" name="Picture 20" descr="1555ph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8358246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:\Users\NDC\Downloads\CAY AN QUA\du d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04"/>
            <a:ext cx="8358246" cy="6215130"/>
          </a:xfrm>
          <a:prstGeom prst="rect">
            <a:avLst/>
          </a:prstGeom>
          <a:noFill/>
        </p:spPr>
      </p:pic>
      <p:pic>
        <p:nvPicPr>
          <p:cNvPr id="5" name="Picture 11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33375"/>
          </a:xfrm>
          <a:prstGeom prst="rect">
            <a:avLst/>
          </a:prstGeom>
          <a:noFill/>
        </p:spPr>
      </p:pic>
      <p:pic>
        <p:nvPicPr>
          <p:cNvPr id="8" name="Picture 11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</p:spPr>
      </p:pic>
      <p:pic>
        <p:nvPicPr>
          <p:cNvPr id="9" name="Picture 114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178983" y="3178983"/>
            <a:ext cx="6858000" cy="500034"/>
          </a:xfrm>
          <a:prstGeom prst="rect">
            <a:avLst/>
          </a:prstGeom>
          <a:noFill/>
        </p:spPr>
      </p:pic>
      <p:pic>
        <p:nvPicPr>
          <p:cNvPr id="10" name="Picture 11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132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6" name="Picture 131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  <p:pic>
        <p:nvPicPr>
          <p:cNvPr id="7" name="Picture 133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8" name="Picture 130" descr="1256883ait0xs1cu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23554" name="Picture 2" descr="C:\Users\NDC\Downloads\CAY BONG MAT\ba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28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 descr="C:\Users\NDC\Downloads\LAM CANH\ha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72230"/>
          </a:xfrm>
          <a:prstGeom prst="rect">
            <a:avLst/>
          </a:prstGeom>
          <a:noFill/>
        </p:spPr>
      </p:pic>
      <p:pic>
        <p:nvPicPr>
          <p:cNvPr id="5" name="Picture 132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524625"/>
            <a:ext cx="8763000" cy="333375"/>
          </a:xfrm>
          <a:prstGeom prst="rect">
            <a:avLst/>
          </a:prstGeom>
          <a:noFill/>
        </p:spPr>
      </p:pic>
      <p:pic>
        <p:nvPicPr>
          <p:cNvPr id="6" name="Picture 133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3238500" y="3238500"/>
            <a:ext cx="6858000" cy="381000"/>
          </a:xfrm>
          <a:prstGeom prst="rect">
            <a:avLst/>
          </a:prstGeom>
          <a:noFill/>
        </p:spPr>
      </p:pic>
      <p:pic>
        <p:nvPicPr>
          <p:cNvPr id="7" name="Picture 130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763000" cy="333375"/>
          </a:xfrm>
          <a:prstGeom prst="rect">
            <a:avLst/>
          </a:prstGeom>
          <a:noFill/>
        </p:spPr>
      </p:pic>
      <p:pic>
        <p:nvPicPr>
          <p:cNvPr id="8" name="Picture 131" descr="1256883ait0xs1cu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524500" y="3238500"/>
            <a:ext cx="6858000" cy="38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3" name="Picture 3" descr="doraemon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219200"/>
            <a:ext cx="9144000" cy="2286000"/>
          </a:xfrm>
        </p:spPr>
        <p:txBody>
          <a:bodyPr/>
          <a:lstStyle/>
          <a:p>
            <a:r>
              <a:rPr lang="en-US" sz="4400" b="1" dirty="0">
                <a:solidFill>
                  <a:srgbClr val="FF3399"/>
                </a:solidFill>
                <a:latin typeface="Times New Roman" pitchFamily="18" charset="0"/>
              </a:rPr>
              <a:t>HOẠT ĐỘNG 3: </a:t>
            </a:r>
          </a:p>
          <a:p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Trò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chơi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ôn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luyện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củng</a:t>
            </a:r>
            <a:r>
              <a:rPr lang="en-US" sz="4400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FF00FF"/>
                </a:solidFill>
                <a:latin typeface="Times New Roman" pitchFamily="18" charset="0"/>
              </a:rPr>
              <a:t>cố</a:t>
            </a:r>
            <a:endParaRPr lang="en-US" sz="4400" dirty="0">
              <a:solidFill>
                <a:srgbClr val="FF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91cea37d1168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0" y="7747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sz="24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914400" y="381001"/>
            <a:ext cx="78486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đích-Yêu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tên gọi,một số đặc điểm của cây xoài, cây phượng,cây hoa giấy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gọi đúng tên một số bộ phận của cây(thân cây,lá cây,quả)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lợi ích của cây đối với đời sống con người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trả lời câu hỏi rõ ràng,mạch lạc, đủ câu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biết so sánh giống nhau và khác nhau giữa 2 loại cây(cây xoài và cây phượng)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-Rèn luyện và phát triển cho trẻ khả năng quan sát chú ý ghi nhớ có chủ định</a:t>
            </a:r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Trẻ biết lợi ích của cây đối với đời sống con người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-Trẻ hứng thú tham gia hoạt động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GD:Trẻ biết chăm sóc và bảo vệ cây </a:t>
            </a:r>
          </a:p>
          <a:p>
            <a:pPr algn="l"/>
            <a:endParaRPr lang="en-US" sz="2400" i="1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6353175"/>
            <a:ext cx="8534400" cy="504825"/>
          </a:xfrm>
          <a:prstGeom prst="rect">
            <a:avLst/>
          </a:prstGeom>
          <a:noFill/>
        </p:spPr>
      </p:pic>
      <p:pic>
        <p:nvPicPr>
          <p:cNvPr id="11269" name="Picture 5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8534400" cy="504825"/>
          </a:xfrm>
          <a:prstGeom prst="rect">
            <a:avLst/>
          </a:prstGeom>
          <a:noFill/>
        </p:spPr>
      </p:pic>
      <p:pic>
        <p:nvPicPr>
          <p:cNvPr id="11270" name="Picture 6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-3176587" y="3176587"/>
            <a:ext cx="6858000" cy="504825"/>
          </a:xfrm>
          <a:prstGeom prst="rect">
            <a:avLst/>
          </a:prstGeom>
          <a:noFill/>
        </p:spPr>
      </p:pic>
      <p:pic>
        <p:nvPicPr>
          <p:cNvPr id="11271" name="Picture 7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5462588" y="3176587"/>
            <a:ext cx="6858000" cy="504825"/>
          </a:xfrm>
          <a:prstGeom prst="rect">
            <a:avLst/>
          </a:prstGeom>
          <a:noFill/>
        </p:spPr>
      </p:pic>
      <p:pic>
        <p:nvPicPr>
          <p:cNvPr id="11274" name="Picture 1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1600200"/>
            <a:ext cx="381000" cy="457200"/>
          </a:xfrm>
          <a:prstGeom prst="rect">
            <a:avLst/>
          </a:prstGeom>
          <a:noFill/>
        </p:spPr>
      </p:pic>
      <p:pic>
        <p:nvPicPr>
          <p:cNvPr id="11275" name="Picture 11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4114800"/>
            <a:ext cx="381000" cy="457200"/>
          </a:xfrm>
          <a:prstGeom prst="rect">
            <a:avLst/>
          </a:prstGeom>
          <a:noFill/>
        </p:spPr>
      </p:pic>
      <p:pic>
        <p:nvPicPr>
          <p:cNvPr id="11276" name="Picture 12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0198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77" name="Picture 13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78" name="Picture 1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" y="4724400"/>
            <a:ext cx="381000" cy="457200"/>
          </a:xfrm>
          <a:prstGeom prst="rect">
            <a:avLst/>
          </a:prstGeom>
          <a:noFill/>
        </p:spPr>
      </p:pic>
      <p:pic>
        <p:nvPicPr>
          <p:cNvPr id="11279" name="Picture 1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0"/>
            <a:ext cx="381000" cy="457200"/>
          </a:xfrm>
          <a:prstGeom prst="rect">
            <a:avLst/>
          </a:prstGeom>
          <a:noFill/>
        </p:spPr>
      </p:pic>
      <p:pic>
        <p:nvPicPr>
          <p:cNvPr id="11280" name="Picture 1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629400" y="0"/>
            <a:ext cx="381000" cy="457200"/>
          </a:xfrm>
          <a:prstGeom prst="rect">
            <a:avLst/>
          </a:prstGeom>
          <a:noFill/>
        </p:spPr>
      </p:pic>
      <p:pic>
        <p:nvPicPr>
          <p:cNvPr id="11281" name="Picture 1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3152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82" name="Picture 18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219200" y="6400800"/>
            <a:ext cx="381000" cy="457200"/>
          </a:xfrm>
          <a:prstGeom prst="rect">
            <a:avLst/>
          </a:prstGeom>
          <a:noFill/>
        </p:spPr>
      </p:pic>
      <p:pic>
        <p:nvPicPr>
          <p:cNvPr id="11283" name="Picture 19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914400" y="0"/>
            <a:ext cx="381000" cy="457200"/>
          </a:xfrm>
          <a:prstGeom prst="rect">
            <a:avLst/>
          </a:prstGeom>
          <a:noFill/>
        </p:spPr>
      </p:pic>
      <p:pic>
        <p:nvPicPr>
          <p:cNvPr id="11284" name="Picture 2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0" y="1447800"/>
            <a:ext cx="381000" cy="457200"/>
          </a:xfrm>
          <a:prstGeom prst="rect">
            <a:avLst/>
          </a:prstGeom>
          <a:noFill/>
        </p:spPr>
      </p:pic>
      <p:pic>
        <p:nvPicPr>
          <p:cNvPr id="11285" name="Picture 21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534400" y="6324600"/>
            <a:ext cx="609600" cy="533400"/>
          </a:xfrm>
          <a:prstGeom prst="rect">
            <a:avLst/>
          </a:prstGeom>
          <a:noFill/>
        </p:spPr>
      </p:pic>
      <p:pic>
        <p:nvPicPr>
          <p:cNvPr id="11286" name="Picture 22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  <p:pic>
        <p:nvPicPr>
          <p:cNvPr id="11287" name="Picture 23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609600" cy="533400"/>
          </a:xfrm>
          <a:prstGeom prst="rect">
            <a:avLst/>
          </a:prstGeom>
          <a:noFill/>
        </p:spPr>
      </p:pic>
      <p:pic>
        <p:nvPicPr>
          <p:cNvPr id="11288" name="Picture 24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229600" y="0"/>
            <a:ext cx="609600" cy="533400"/>
          </a:xfrm>
          <a:prstGeom prst="rect">
            <a:avLst/>
          </a:prstGeom>
          <a:noFill/>
        </p:spPr>
      </p:pic>
      <p:sp>
        <p:nvSpPr>
          <p:cNvPr id="11290" name="WordArt 26"/>
          <p:cNvSpPr>
            <a:spLocks noChangeArrowheads="1" noChangeShapeType="1" noTextEdit="1"/>
          </p:cNvSpPr>
          <p:nvPr/>
        </p:nvSpPr>
        <p:spPr bwMode="auto">
          <a:xfrm rot="185542">
            <a:off x="2209800" y="1295400"/>
            <a:ext cx="482917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481D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TC1:Cây nào quả nấy?</a:t>
            </a: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914400" y="28194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tranh,3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95" name="Rectangle 31"/>
          <p:cNvSpPr>
            <a:spLocks noChangeArrowheads="1"/>
          </p:cNvSpPr>
          <p:nvPr/>
        </p:nvSpPr>
        <p:spPr bwMode="auto">
          <a:xfrm>
            <a:off x="914400" y="44196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0" grpId="0" animBg="1"/>
      <p:bldP spid="11294" grpId="0"/>
      <p:bldP spid="112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0" y="6353175"/>
            <a:ext cx="8534400" cy="504825"/>
          </a:xfrm>
          <a:prstGeom prst="rect">
            <a:avLst/>
          </a:prstGeom>
          <a:noFill/>
        </p:spPr>
      </p:pic>
      <p:pic>
        <p:nvPicPr>
          <p:cNvPr id="13315" name="Picture 3" descr="2eph5hc"/>
          <p:cNvPicPr>
            <a:picLocks noChangeAspect="1" noChangeArrowheads="1" noCrop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0" y="0"/>
            <a:ext cx="8534400" cy="504825"/>
          </a:xfrm>
          <a:prstGeom prst="rect">
            <a:avLst/>
          </a:prstGeom>
          <a:noFill/>
        </p:spPr>
      </p:pic>
      <p:pic>
        <p:nvPicPr>
          <p:cNvPr id="13316" name="Picture 4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-3176587" y="3176587"/>
            <a:ext cx="6858000" cy="504825"/>
          </a:xfrm>
          <a:prstGeom prst="rect">
            <a:avLst/>
          </a:prstGeom>
          <a:noFill/>
        </p:spPr>
      </p:pic>
      <p:pic>
        <p:nvPicPr>
          <p:cNvPr id="13317" name="Picture 5" descr="2eph5hc"/>
          <p:cNvPicPr>
            <a:picLocks noChangeAspect="1" noChangeArrowheads="1" noCrop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 rot="5400000">
            <a:off x="5462588" y="3176587"/>
            <a:ext cx="6858000" cy="504825"/>
          </a:xfrm>
          <a:prstGeom prst="rect">
            <a:avLst/>
          </a:prstGeom>
          <a:noFill/>
        </p:spPr>
      </p:pic>
      <p:pic>
        <p:nvPicPr>
          <p:cNvPr id="13318" name="Picture 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1600200"/>
            <a:ext cx="381000" cy="457200"/>
          </a:xfrm>
          <a:prstGeom prst="rect">
            <a:avLst/>
          </a:prstGeom>
          <a:noFill/>
        </p:spPr>
      </p:pic>
      <p:pic>
        <p:nvPicPr>
          <p:cNvPr id="13319" name="Picture 7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8763000" y="4114800"/>
            <a:ext cx="381000" cy="457200"/>
          </a:xfrm>
          <a:prstGeom prst="rect">
            <a:avLst/>
          </a:prstGeom>
          <a:noFill/>
        </p:spPr>
      </p:pic>
      <p:pic>
        <p:nvPicPr>
          <p:cNvPr id="13320" name="Picture 8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0198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1" name="Picture 9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2" name="Picture 10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28600" y="4724400"/>
            <a:ext cx="381000" cy="457200"/>
          </a:xfrm>
          <a:prstGeom prst="rect">
            <a:avLst/>
          </a:prstGeom>
          <a:noFill/>
        </p:spPr>
      </p:pic>
      <p:pic>
        <p:nvPicPr>
          <p:cNvPr id="13323" name="Picture 11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2438400" y="0"/>
            <a:ext cx="381000" cy="457200"/>
          </a:xfrm>
          <a:prstGeom prst="rect">
            <a:avLst/>
          </a:prstGeom>
          <a:noFill/>
        </p:spPr>
      </p:pic>
      <p:pic>
        <p:nvPicPr>
          <p:cNvPr id="13324" name="Picture 12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6629400" y="0"/>
            <a:ext cx="381000" cy="457200"/>
          </a:xfrm>
          <a:prstGeom prst="rect">
            <a:avLst/>
          </a:prstGeom>
          <a:noFill/>
        </p:spPr>
      </p:pic>
      <p:pic>
        <p:nvPicPr>
          <p:cNvPr id="13325" name="Picture 13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73152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6" name="Picture 14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219200" y="6400800"/>
            <a:ext cx="381000" cy="457200"/>
          </a:xfrm>
          <a:prstGeom prst="rect">
            <a:avLst/>
          </a:prstGeom>
          <a:noFill/>
        </p:spPr>
      </p:pic>
      <p:pic>
        <p:nvPicPr>
          <p:cNvPr id="13327" name="Picture 15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914400" y="0"/>
            <a:ext cx="381000" cy="457200"/>
          </a:xfrm>
          <a:prstGeom prst="rect">
            <a:avLst/>
          </a:prstGeom>
          <a:noFill/>
        </p:spPr>
      </p:pic>
      <p:pic>
        <p:nvPicPr>
          <p:cNvPr id="13328" name="Picture 16" descr="ros03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0" y="1447800"/>
            <a:ext cx="381000" cy="457200"/>
          </a:xfrm>
          <a:prstGeom prst="rect">
            <a:avLst/>
          </a:prstGeom>
          <a:noFill/>
        </p:spPr>
      </p:pic>
      <p:pic>
        <p:nvPicPr>
          <p:cNvPr id="13329" name="Picture 17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534400" y="6324600"/>
            <a:ext cx="609600" cy="533400"/>
          </a:xfrm>
          <a:prstGeom prst="rect">
            <a:avLst/>
          </a:prstGeom>
          <a:noFill/>
        </p:spPr>
      </p:pic>
      <p:pic>
        <p:nvPicPr>
          <p:cNvPr id="13330" name="Picture 18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6324600"/>
            <a:ext cx="609600" cy="533400"/>
          </a:xfrm>
          <a:prstGeom prst="rect">
            <a:avLst/>
          </a:prstGeom>
          <a:noFill/>
        </p:spPr>
      </p:pic>
      <p:pic>
        <p:nvPicPr>
          <p:cNvPr id="13331" name="Picture 19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609600" cy="533400"/>
          </a:xfrm>
          <a:prstGeom prst="rect">
            <a:avLst/>
          </a:prstGeom>
          <a:noFill/>
        </p:spPr>
      </p:pic>
      <p:pic>
        <p:nvPicPr>
          <p:cNvPr id="13332" name="Picture 20" descr="ros032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8229600" y="0"/>
            <a:ext cx="609600" cy="533400"/>
          </a:xfrm>
          <a:prstGeom prst="rect">
            <a:avLst/>
          </a:prstGeom>
          <a:noFill/>
        </p:spPr>
      </p:pic>
      <p:sp>
        <p:nvSpPr>
          <p:cNvPr id="13334" name="WordArt 22"/>
          <p:cNvSpPr>
            <a:spLocks noChangeArrowheads="1" noChangeShapeType="1" noTextEdit="1"/>
          </p:cNvSpPr>
          <p:nvPr/>
        </p:nvSpPr>
        <p:spPr bwMode="auto">
          <a:xfrm rot="185542">
            <a:off x="2057400" y="762000"/>
            <a:ext cx="4829175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EC304F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TC2:Tìm lá cho cây?</a:t>
            </a:r>
          </a:p>
        </p:txBody>
      </p:sp>
      <p:sp>
        <p:nvSpPr>
          <p:cNvPr id="13336" name="Rectangle 24"/>
          <p:cNvSpPr>
            <a:spLocks noChangeArrowheads="1"/>
          </p:cNvSpPr>
          <p:nvPr/>
        </p:nvSpPr>
        <p:spPr bwMode="auto">
          <a:xfrm>
            <a:off x="914400" y="21336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337" name="Rectangle 25"/>
          <p:cNvSpPr>
            <a:spLocks noChangeArrowheads="1"/>
          </p:cNvSpPr>
          <p:nvPr/>
        </p:nvSpPr>
        <p:spPr bwMode="auto">
          <a:xfrm>
            <a:off x="685800" y="39624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9" fill="hold" grpId="0" nodeType="withEffect">
                                  <p:stCondLst>
                                    <p:cond delay="9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4" grpId="0" animBg="1"/>
      <p:bldP spid="13336" grpId="0"/>
      <p:bldP spid="133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15" name="Picture 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16" name="Picture 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17" name="Picture 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18" name="Picture 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19" name="Picture 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638800"/>
            <a:ext cx="914400" cy="769938"/>
          </a:xfrm>
          <a:prstGeom prst="rect">
            <a:avLst/>
          </a:prstGeom>
          <a:noFill/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685800" y="838200"/>
            <a:ext cx="7924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BÉ </a:t>
            </a:r>
          </a:p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 NGOAN HỌC GIỎI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71600" y="3505200"/>
            <a:ext cx="7239000" cy="1485900"/>
            <a:chOff x="720" y="2832"/>
            <a:chExt cx="4560" cy="936"/>
          </a:xfrm>
        </p:grpSpPr>
        <p:pic>
          <p:nvPicPr>
            <p:cNvPr id="115722" name="Picture 10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115723" name="Text Box 11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>
                  <a:solidFill>
                    <a:srgbClr val="FF3300"/>
                  </a:solidFill>
                </a:rPr>
                <a:t>!</a:t>
              </a:r>
            </a:p>
          </p:txBody>
        </p:sp>
      </p:grpSp>
      <p:pic>
        <p:nvPicPr>
          <p:cNvPr id="115724" name="Picture 1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25" name="Picture 1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26" name="Picture 1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27" name="Picture 1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28" name="Picture 1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29" name="Picture 1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30" name="Picture 18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31" name="Picture 19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2" name="Picture 20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33" name="Picture 21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3962400"/>
            <a:ext cx="914400" cy="769938"/>
          </a:xfrm>
          <a:prstGeom prst="rect">
            <a:avLst/>
          </a:prstGeom>
          <a:noFill/>
        </p:spPr>
      </p:pic>
      <p:pic>
        <p:nvPicPr>
          <p:cNvPr id="115734" name="Picture 22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5562600"/>
            <a:ext cx="914400" cy="769938"/>
          </a:xfrm>
          <a:prstGeom prst="rect">
            <a:avLst/>
          </a:prstGeom>
          <a:noFill/>
        </p:spPr>
      </p:pic>
      <p:pic>
        <p:nvPicPr>
          <p:cNvPr id="115735" name="Picture 23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36" name="Picture 2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7" name="Picture 25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38" name="Picture 26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39" name="Picture 27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5105400"/>
            <a:ext cx="1295400" cy="1090613"/>
          </a:xfrm>
          <a:prstGeom prst="rect">
            <a:avLst/>
          </a:prstGeom>
          <a:noFill/>
        </p:spPr>
      </p:pic>
      <p:pic>
        <p:nvPicPr>
          <p:cNvPr id="115740" name="Picture 28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914400" cy="769938"/>
          </a:xfrm>
          <a:prstGeom prst="rect">
            <a:avLst/>
          </a:prstGeom>
          <a:noFill/>
        </p:spPr>
      </p:pic>
      <p:pic>
        <p:nvPicPr>
          <p:cNvPr id="115741" name="Picture 29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419600"/>
            <a:ext cx="914400" cy="769938"/>
          </a:xfrm>
          <a:prstGeom prst="rect">
            <a:avLst/>
          </a:prstGeom>
          <a:noFill/>
        </p:spPr>
      </p:pic>
      <p:pic>
        <p:nvPicPr>
          <p:cNvPr id="115742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960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3" name="Picture 22" descr="hoa rat d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4" name="Picture 22" descr="hoa rat de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5" name="Picture 22" descr="hoa rat de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46" name="Picture 34" descr="blumen-pflanzen12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4876800"/>
            <a:ext cx="1295400" cy="1090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5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115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4930c6aed984b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61925" y="381000"/>
            <a:ext cx="8982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-"/>
            </a:pPr>
            <a:endParaRPr lang="vi-VN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990600" y="609600"/>
            <a:ext cx="74676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sz="2400" dirty="0">
                <a:latin typeface="+mj-lt"/>
              </a:rPr>
              <a:t>: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-  </a:t>
            </a:r>
            <a:r>
              <a:rPr lang="vi-VN" sz="2400" dirty="0">
                <a:latin typeface="+mj-lt"/>
              </a:rPr>
              <a:t>Hình ảnh cây xoài,cây phượng,cây hoa giấy,cây mít,cây bàng...</a:t>
            </a:r>
            <a:r>
              <a:rPr lang="en-US" sz="2400" dirty="0">
                <a:latin typeface="+mj-lt"/>
              </a:rPr>
              <a:t>q</a:t>
            </a:r>
            <a:r>
              <a:rPr lang="vi-VN" sz="2400" dirty="0">
                <a:latin typeface="+mj-lt"/>
              </a:rPr>
              <a:t>uả xoài,quả chuối</a:t>
            </a:r>
          </a:p>
          <a:p>
            <a:r>
              <a:rPr lang="vi-VN" sz="24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Bài hát “Em yêu cây xanh”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ủa trẻ: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Trang phục gọn gang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Bài tập nhóm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Bài tập cá nhân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  <a:p>
            <a:r>
              <a:rPr lang="vi-VN" sz="2400" dirty="0">
                <a:latin typeface="+mj-lt"/>
              </a:rPr>
              <a:t>-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Bút màu,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hồ dán,</a:t>
            </a:r>
            <a:r>
              <a:rPr lang="en-US" sz="2400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khăn lau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  <a:p>
            <a:pPr algn="l"/>
            <a:endParaRPr lang="en-US" sz="2400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angquang_612"/>
          <p:cNvPicPr>
            <a:picLocks noGrp="1" noChangeAspect="1" noChangeArrowheads="1" noCrop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42900"/>
            <a:ext cx="9144000" cy="6858000"/>
          </a:xfrm>
          <a:noFill/>
          <a:ln/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 rot="443319">
            <a:off x="2209800" y="1066800"/>
            <a:ext cx="4443413" cy="19018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1:</a:t>
            </a:r>
          </a:p>
          <a:p>
            <a:pPr algn="ctr"/>
            <a:r>
              <a:rPr lang="vi-VN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Quan sát-Đàm thoại </a:t>
            </a:r>
          </a:p>
        </p:txBody>
      </p:sp>
      <p:pic>
        <p:nvPicPr>
          <p:cNvPr id="7173" name="Picture 5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400797">
            <a:off x="7210425" y="0"/>
            <a:ext cx="1933575" cy="2209800"/>
          </a:xfrm>
          <a:prstGeom prst="rect">
            <a:avLst/>
          </a:prstGeom>
          <a:noFill/>
        </p:spPr>
      </p:pic>
      <p:pic>
        <p:nvPicPr>
          <p:cNvPr id="7174" name="Picture 6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4487069">
            <a:off x="495959" y="-24921"/>
            <a:ext cx="1933575" cy="2209800"/>
          </a:xfrm>
          <a:prstGeom prst="rect">
            <a:avLst/>
          </a:prstGeom>
          <a:noFill/>
        </p:spPr>
      </p:pic>
      <p:pic>
        <p:nvPicPr>
          <p:cNvPr id="7175" name="Picture 7" descr="Butterfly-02-june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2400797">
            <a:off x="3581400" y="3810000"/>
            <a:ext cx="1933575" cy="2209800"/>
          </a:xfrm>
          <a:prstGeom prst="rect">
            <a:avLst/>
          </a:prstGeom>
          <a:noFill/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828800" y="2743200"/>
            <a:ext cx="640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</a:rPr>
              <a:t>xoài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6215082"/>
            <a:ext cx="6929486" cy="357190"/>
          </a:xfrm>
        </p:spPr>
        <p:txBody>
          <a:bodyPr>
            <a:normAutofit fontScale="90000"/>
          </a:bodyPr>
          <a:lstStyle/>
          <a:p>
            <a:endParaRPr lang="vi-VN" dirty="0">
              <a:solidFill>
                <a:srgbClr val="FF0000"/>
              </a:solidFill>
            </a:endParaRPr>
          </a:p>
        </p:txBody>
      </p:sp>
      <p:pic>
        <p:nvPicPr>
          <p:cNvPr id="4" name="il_fi" descr="1280634573P101057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rame_celebr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74650" y="2636838"/>
            <a:ext cx="8229600" cy="1143000"/>
          </a:xfrm>
          <a:noFill/>
          <a:ln/>
        </p:spPr>
        <p:txBody>
          <a:bodyPr>
            <a:normAutofit fontScale="90000"/>
          </a:bodyPr>
          <a:lstStyle/>
          <a:p>
            <a:pPr algn="l"/>
            <a:r>
              <a:rPr lang="en-US" sz="2700" b="1" dirty="0"/>
              <a:t>-</a:t>
            </a:r>
            <a:r>
              <a:rPr lang="en-US" sz="2700" dirty="0"/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thân,cành,lá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?(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lại:Đây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xoài,cây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cành,lá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to,hoa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chùm,có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vàng,mùi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thơm,ăn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bổ,còn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mầu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vi-VN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quả,lấy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fr-FR" sz="2700" dirty="0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700" dirty="0" err="1">
                <a:ln w="3175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đấy</a:t>
            </a:r>
            <a:br>
              <a:rPr lang="vi-VN" sz="1400" dirty="0"/>
            </a:b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F:\Tranh ảnh dạy học\Hinh nen dep\SLGG_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857356" y="928671"/>
            <a:ext cx="5786478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 ĐỘNG 2:</a:t>
            </a:r>
          </a:p>
          <a:p>
            <a:pPr algn="ctr"/>
            <a:r>
              <a:rPr lang="vi-VN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Quan sát-Đàm thoại</a:t>
            </a:r>
          </a:p>
          <a:p>
            <a:pPr algn="ctr"/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Quan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sát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cây</a:t>
            </a:r>
            <a:r>
              <a:rPr lang="en-US" sz="4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itchFamily="18" charset="0"/>
              </a:rPr>
              <a:t>phượng</a:t>
            </a:r>
            <a:endParaRPr lang="vi-VN" sz="4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56681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vi-VN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56681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>
              <a:spcBef>
                <a:spcPct val="50000"/>
              </a:spcBef>
            </a:pPr>
            <a:endParaRPr lang="en-US" sz="6000" dirty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2928926" y="6143644"/>
            <a:ext cx="3071834" cy="142876"/>
          </a:xfrm>
        </p:spPr>
        <p:txBody>
          <a:bodyPr>
            <a:normAutofit fontScale="90000"/>
          </a:bodyPr>
          <a:lstStyle/>
          <a:p>
            <a:r>
              <a:rPr lang="vi-VN" dirty="0"/>
              <a:t>1</a:t>
            </a:r>
          </a:p>
        </p:txBody>
      </p:sp>
      <p:pic>
        <p:nvPicPr>
          <p:cNvPr id="2050" name="Picture 2" descr="C:\Users\NDC\Downloads\p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89"/>
            <a:ext cx="8143932" cy="6286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715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 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 b="1">
                <a:latin typeface="Times New Roman" pitchFamily="18" charset="0"/>
              </a:rPr>
              <a:t>          </a:t>
            </a:r>
            <a:endParaRPr lang="en-US" sz="3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46441" name="Picture 4" descr="D:\Tieu Binh\hinh nen\%21_%2828%29~3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228600" y="152400"/>
            <a:ext cx="10517188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800" b="1" dirty="0">
                <a:solidFill>
                  <a:srgbClr val="FF3300"/>
                </a:solidFill>
              </a:rPr>
              <a:t>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428604"/>
            <a:ext cx="79296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?(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thân,cành,lá</a:t>
            </a:r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fr-FR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(to)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lại:Đây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phượng,thân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to,lá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nhỏ,hoa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đỏ.Người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phượng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64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798</Words>
  <Application>Microsoft Office PowerPoint</Application>
  <PresentationFormat>On-screen Show (4:3)</PresentationFormat>
  <Paragraphs>72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.VnTime</vt:lpstr>
      <vt:lpstr>Arial</vt:lpstr>
      <vt:lpstr>Calibri</vt:lpstr>
      <vt:lpstr>Times New Roman</vt:lpstr>
      <vt:lpstr>Office Theme</vt:lpstr>
      <vt:lpstr>Equation</vt:lpstr>
      <vt:lpstr> Chủ đề: Thực vật  </vt:lpstr>
      <vt:lpstr>PowerPoint Presentation</vt:lpstr>
      <vt:lpstr>PowerPoint Presentation</vt:lpstr>
      <vt:lpstr>PowerPoint Presentation</vt:lpstr>
      <vt:lpstr>PowerPoint Presentation</vt:lpstr>
      <vt:lpstr>- Các con cùng nhìn lên màn hình xem đây là cây gì? - Cây xoài gồm có những gì? (thân,cành,lá) - Thân cây xoài như thế nào?  - Lá của cây xoài thì như thế nào? - Hoa của cây xoài như thế nào?(hoa nhỏ mọc thành chùm) - Xoài là loại cây gì? =&gt;Cô chốt lại:Đây là cây xoài,cây xoài có thân to,có nhiều cành,lá xoài dài và to,hoa có mầu trắng mọc thành chùm,có một số hoa sẽ kết quả -Các con đã nhìn thấy quả xoài chưa? -Quả xoài như thế nào? + Cô đưa quả xoài ra cho trẻ quan sát và nhận xét - Quả xoài chín có mầu vàng,mùi thơm,ăn rất ngọt và bổ,còn khi chưa chín có mầu xanh  - Người ta trồng xoài để làm gì? =&gt;Cây xoài là loại cây ăn quả,lấy gỗ và cho bóng mát nữa đấy 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quy doquang</cp:lastModifiedBy>
  <cp:revision>37</cp:revision>
  <dcterms:created xsi:type="dcterms:W3CDTF">2015-02-25T14:37:24Z</dcterms:created>
  <dcterms:modified xsi:type="dcterms:W3CDTF">2025-02-13T15:53:38Z</dcterms:modified>
</cp:coreProperties>
</file>