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303" r:id="rId4"/>
    <p:sldId id="304" r:id="rId5"/>
    <p:sldId id="306" r:id="rId6"/>
    <p:sldId id="283" r:id="rId7"/>
    <p:sldId id="284" r:id="rId8"/>
    <p:sldId id="293" r:id="rId9"/>
    <p:sldId id="289" r:id="rId10"/>
    <p:sldId id="278" r:id="rId11"/>
    <p:sldId id="290" r:id="rId12"/>
    <p:sldId id="305" r:id="rId13"/>
    <p:sldId id="286" r:id="rId14"/>
    <p:sldId id="295" r:id="rId15"/>
    <p:sldId id="270" r:id="rId16"/>
    <p:sldId id="272" r:id="rId17"/>
    <p:sldId id="301" r:id="rId18"/>
    <p:sldId id="302" r:id="rId19"/>
    <p:sldId id="297" r:id="rId20"/>
    <p:sldId id="298" r:id="rId21"/>
    <p:sldId id="299" r:id="rId22"/>
    <p:sldId id="296" r:id="rId23"/>
    <p:sldId id="268" r:id="rId24"/>
    <p:sldId id="307" r:id="rId25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3" autoAdjust="0"/>
    <p:restoredTop sz="94660"/>
  </p:normalViewPr>
  <p:slideViewPr>
    <p:cSldViewPr showGuides="1">
      <p:cViewPr varScale="1">
        <p:scale>
          <a:sx n="72" d="100"/>
          <a:sy n="72" d="100"/>
        </p:scale>
        <p:origin x="450" y="78"/>
      </p:cViewPr>
      <p:guideLst>
        <p:guide orient="horz" pos="21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CF7D43-898A-4429-85D3-0E1B39865B9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B83219-258E-4A47-870B-4243FAFFDA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56065-3A9E-4023-96BE-B1B70FF571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1D9B1F-F109-41CB-AB64-08E1BEC00F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A3B1B3-4ABE-4244-9047-25A3465AEF7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B32FC4-FF34-4242-A196-21DFA4B45A4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D0EE6E-2565-436E-B27E-4D74F626A1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126641-599E-41F9-82D2-2AE054BF69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C02A4-3FD8-4AD4-A0C6-AEED8191639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CA755C-9204-411B-AF5E-88711AB97C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D3D44B-8787-4195-A7FC-ED927FFA26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E85FAA-87AF-47F5-8A60-865156AFFD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93BD3F-5B91-4C80-8BCA-ED70C2038C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8C3AC6-A1A2-4529-91C7-90FC4A01AE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10535A-4DEA-4D39-AC0C-A921CF5B6A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101A6A-3410-4EDF-92CB-A0F7EDDD24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5D3DF6-1B98-4931-8FF6-F3D2C2BFB2D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EDFFC9-0ABB-40D6-8600-553FC54A09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9B21FF-58B3-431D-831D-8E37BC1570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C8FCE-E01A-4BB4-ACAC-2AEB12EF6E7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E11B8-E43B-4251-9E03-137C8637EA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958F8-B6D9-46A9-A51E-AE0648C2AD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B4FE3C-9216-462D-BAB2-A7FD992EEB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81580" y="3285153"/>
            <a:ext cx="7228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LQVH</a:t>
            </a:r>
            <a:endParaRPr kumimoji="0" lang="en-US" sz="4400" b="1" kern="1200" cap="none" spc="0" normalizeH="0" baseline="0" noProof="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THƠ: ĐÀN GÀ CON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6688" y="1481138"/>
            <a:ext cx="67786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</a:t>
            </a:r>
            <a:r>
              <a:rPr lang="vi-VN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altLang="en-US" sz="18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22E73D-4E67-4BEC-9319-91173C169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75" y="2217896"/>
            <a:ext cx="933450" cy="93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8" descr="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484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3" name="Text Box 13"/>
          <p:cNvSpPr txBox="1"/>
          <p:nvPr/>
        </p:nvSpPr>
        <p:spPr>
          <a:xfrm>
            <a:off x="2286000" y="5562600"/>
            <a:ext cx="50292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Lòng trắng lòng đỏ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Thành mỏ thành chân</a:t>
            </a:r>
          </a:p>
        </p:txBody>
      </p:sp>
      <p:sp>
        <p:nvSpPr>
          <p:cNvPr id="15374" name="Text Box 14"/>
          <p:cNvSpPr txBox="1"/>
          <p:nvPr/>
        </p:nvSpPr>
        <p:spPr>
          <a:xfrm>
            <a:off x="6629400" y="5576888"/>
            <a:ext cx="3657600" cy="158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Cái mỏ tí hon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Cái chân bé xíu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3300"/>
              </a:solidFill>
            </a:endParaRPr>
          </a:p>
        </p:txBody>
      </p:sp>
      <p:pic>
        <p:nvPicPr>
          <p:cNvPr id="24581" name="Picture 19" descr="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76200"/>
            <a:ext cx="4427538" cy="5372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905000" y="54102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2800" dirty="0">
                <a:solidFill>
                  <a:srgbClr val="0000FF"/>
                </a:solidFill>
              </a:rPr>
              <a:t>Lông vàng mát dịu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Mắt đen sáng ngời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Ơi chú gà ơi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Ta yêu chú lắm</a:t>
            </a:r>
          </a:p>
        </p:txBody>
      </p:sp>
      <p:pic>
        <p:nvPicPr>
          <p:cNvPr id="25604" name="Picture 5" descr="th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57200"/>
            <a:ext cx="3070225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8" descr="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2766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14" descr="roses_swaying_back_an_a_mc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505200"/>
            <a:ext cx="1343025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14" descr="roses_swaying_back_an_a_mc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3505200"/>
            <a:ext cx="2181225" cy="185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thoại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6627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26628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9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0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1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AutoShape 6"/>
          <p:cNvSpPr/>
          <p:nvPr/>
        </p:nvSpPr>
        <p:spPr>
          <a:xfrm>
            <a:off x="3429000" y="4343400"/>
            <a:ext cx="6324600" cy="2286000"/>
          </a:xfrm>
          <a:prstGeom prst="wedgeEllipseCallout">
            <a:avLst>
              <a:gd name="adj1" fmla="val -46333"/>
              <a:gd name="adj2" fmla="val 587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Cô vừa đọc cho các con nghe bài thơ gì?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/>
          </p:cNvPicPr>
          <p:nvPr/>
        </p:nvPicPr>
        <p:blipFill>
          <a:blip r:embed="rId2">
            <a:lum bright="12000" contrast="-12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AutoShape 7"/>
          <p:cNvSpPr/>
          <p:nvPr/>
        </p:nvSpPr>
        <p:spPr>
          <a:xfrm>
            <a:off x="1524000" y="0"/>
            <a:ext cx="4800600" cy="2057400"/>
          </a:xfrm>
          <a:prstGeom prst="wedgeEllipseCallout">
            <a:avLst>
              <a:gd name="adj1" fmla="val -42690"/>
              <a:gd name="adj2" fmla="val 540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Bài thơ nói về con gì?</a:t>
            </a:r>
            <a:endParaRPr lang="vi-VN" altLang="en-US" sz="4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/>
              <a:t>Trong bài thơ nhắc đến bao nhiêu quả trứng?</a:t>
            </a: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/>
              <a:t>Gà mẹ đang làm gì để có các chú gà con ra đời?</a:t>
            </a:r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9" name="AutoShape 5"/>
          <p:cNvSpPr/>
          <p:nvPr/>
        </p:nvSpPr>
        <p:spPr>
          <a:xfrm>
            <a:off x="4267200" y="0"/>
            <a:ext cx="6400800" cy="2286000"/>
          </a:xfrm>
          <a:prstGeom prst="wedgeEllipseCallout">
            <a:avLst>
              <a:gd name="adj1" fmla="val 48213"/>
              <a:gd name="adj2" fmla="val 6548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Cái mỏ và cái chân của chú gà con như thế nào?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14325"/>
            <a:ext cx="8458200" cy="6173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AutoShape 5"/>
          <p:cNvSpPr/>
          <p:nvPr/>
        </p:nvSpPr>
        <p:spPr>
          <a:xfrm>
            <a:off x="2057400" y="3733800"/>
            <a:ext cx="6400800" cy="2286000"/>
          </a:xfrm>
          <a:prstGeom prst="wedgeEllipseCallout">
            <a:avLst>
              <a:gd name="adj1" fmla="val -50694"/>
              <a:gd name="adj2" fmla="val 6777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Chú có bộ lông như thế nào, mắt chú ra sao?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1" name="AutoShape 5"/>
          <p:cNvSpPr/>
          <p:nvPr/>
        </p:nvSpPr>
        <p:spPr>
          <a:xfrm>
            <a:off x="1905000" y="4267200"/>
            <a:ext cx="6400800" cy="2209800"/>
          </a:xfrm>
          <a:prstGeom prst="wedgeEllipseCallout">
            <a:avLst>
              <a:gd name="adj1" fmla="val -47444"/>
              <a:gd name="adj2" fmla="val 6063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Tình cảm của bé với chú gà như thế nào?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0638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175000" y="755650"/>
            <a:ext cx="5915025" cy="993775"/>
          </a:xfrm>
          <a:ln/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 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I.MỤC ĐÍCH – YÊU CẦU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570163"/>
            <a:ext cx="9563100" cy="3467100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.Kiến thức: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biết tên bài thơ “Đàn gà con”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hiểu nội dung bài thơ.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Nhớ được các tình tiết trong bài thơ như: 10 quả trứng, mẹ gà ấp ủ…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2.Kỹ năng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Rèn kỹ năng đọc thơ diễn cảm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Rèn cho trẻ tính tự tin khi lên đọc thơ.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3.Thái độ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hứng thú tham gia trò chơi.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Giáo dục trẻ yêu quí chăm sóc con vật nuôi trong gia đình</a:t>
            </a:r>
          </a:p>
          <a:p>
            <a:pPr marL="0" indent="0" eaLnBrk="1" hangingPunct="1">
              <a:lnSpc>
                <a:spcPct val="70000"/>
              </a:lnSpc>
            </a:pPr>
            <a:endParaRPr sz="7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 trẻ </a:t>
            </a: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thơ</a:t>
            </a:r>
            <a:endParaRPr lang="en-US" altLang="en-US" sz="48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4819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34820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1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2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3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419600"/>
            <a:ext cx="32004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89125" y="1566863"/>
            <a:ext cx="38862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quả trứng tròn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ấp 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ra đủ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trắng, lòng đỏ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mỏ, 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chân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566863"/>
            <a:ext cx="38862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mỏ tí hon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chân bé xíu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v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mát dịu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đen sáng ngời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!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yêu chú lắm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Phạm Hổ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2650" y="685800"/>
            <a:ext cx="2806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 GÀ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4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24"/>
                            </p:stCondLst>
                            <p:childTnLst>
                              <p:par>
                                <p:cTn id="1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25"/>
                            </p:stCondLst>
                            <p:childTnLst>
                              <p:par>
                                <p:cTn id="2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25"/>
                            </p:stCondLst>
                            <p:childTnLst>
                              <p:par>
                                <p:cTn id="2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25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25"/>
                            </p:stCondLst>
                            <p:childTnLst>
                              <p:par>
                                <p:cTn id="4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424"/>
                            </p:stCondLst>
                            <p:childTnLst>
                              <p:par>
                                <p:cTn id="4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624"/>
                            </p:stCondLst>
                            <p:childTnLst>
                              <p:par>
                                <p:cTn id="5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24"/>
                            </p:stCondLst>
                            <p:childTnLst>
                              <p:par>
                                <p:cTn id="5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624"/>
                            </p:stCondLst>
                            <p:childTnLst>
                              <p:par>
                                <p:cTn id="6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884"/>
                            </p:stCondLst>
                            <p:childTnLst>
                              <p:par>
                                <p:cTn id="7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884"/>
                            </p:stCondLst>
                            <p:childTnLst>
                              <p:par>
                                <p:cTn id="7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184"/>
                            </p:stCondLst>
                            <p:childTnLst>
                              <p:par>
                                <p:cTn id="8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/>
          <p:nvPr/>
        </p:nvSpPr>
        <p:spPr>
          <a:xfrm>
            <a:off x="4849813" y="990600"/>
            <a:ext cx="24923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GIÁO DỤC</a:t>
            </a:r>
          </a:p>
        </p:txBody>
      </p:sp>
      <p:sp>
        <p:nvSpPr>
          <p:cNvPr id="36867" name="TextBox 2"/>
          <p:cNvSpPr txBox="1"/>
          <p:nvPr/>
        </p:nvSpPr>
        <p:spPr>
          <a:xfrm>
            <a:off x="2057400" y="1752600"/>
            <a:ext cx="830580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Các con có yêu quý gà con không? Các con yêu quý gà con thì chúng mình phải bảo vệ gà con nhé!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Ngoài gà con ra con có rất nhiều các loài động vật đáng yêu khác chúng mình hãy bảo vệ , chăm sóc chúng nhé!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459038"/>
            <a:ext cx="8124825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</a:pP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*Đồ dùng của cô: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lang="vi-VN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Tranh minh họa nội dung bài thơ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Char char="-"/>
            </a:pP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Giáo án powerpoin. 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*Đồ dùng của trẻ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vi-VN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Trang phục gọn gàng, trẻ ngồi theo hình chữ U</a:t>
            </a:r>
            <a:endParaRPr lang="vi-VN" altLang="x-none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5213" y="1143000"/>
            <a:ext cx="2480166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DDDDDD"/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7"/>
          <p:cNvGrpSpPr/>
          <p:nvPr/>
        </p:nvGrpSpPr>
        <p:grpSpPr>
          <a:xfrm>
            <a:off x="0" y="-39687"/>
            <a:ext cx="12192000" cy="6897687"/>
            <a:chOff x="0" y="-19"/>
            <a:chExt cx="5926" cy="4377"/>
          </a:xfrm>
        </p:grpSpPr>
        <p:pic>
          <p:nvPicPr>
            <p:cNvPr id="18437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8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9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0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435" name="TextBox 1"/>
          <p:cNvSpPr txBox="1"/>
          <p:nvPr/>
        </p:nvSpPr>
        <p:spPr>
          <a:xfrm>
            <a:off x="3746500" y="1219200"/>
            <a:ext cx="440915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00050" lvl="0" indent="-400050">
              <a:lnSpc>
                <a:spcPct val="100000"/>
              </a:lnSpc>
              <a:spcBef>
                <a:spcPct val="0"/>
              </a:spcBef>
              <a:buFontTx/>
              <a:buAutoNum type="romanUcPeriod"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</p:txBody>
      </p:sp>
      <p:sp>
        <p:nvSpPr>
          <p:cNvPr id="18436" name="TextBox 2"/>
          <p:cNvSpPr txBox="1"/>
          <p:nvPr/>
        </p:nvSpPr>
        <p:spPr>
          <a:xfrm>
            <a:off x="1498600" y="2809875"/>
            <a:ext cx="88423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- </a:t>
            </a:r>
            <a:r>
              <a:rPr lang="en-US" altLang="en-US" sz="3200" dirty="0">
                <a:latin typeface="Arial" panose="020B0604020202020204" pitchFamily="34" charset="0"/>
              </a:rPr>
              <a:t>Cô cho trẻ xem ảnh đàn gà con và trò chuyện.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đọc mẫu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0483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20484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5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6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7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"/>
            <a:ext cx="89916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1" name="Text Box 13"/>
          <p:cNvSpPr txBox="1"/>
          <p:nvPr/>
        </p:nvSpPr>
        <p:spPr>
          <a:xfrm>
            <a:off x="3505200" y="6096000"/>
            <a:ext cx="51054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Mười quả trứng tròn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21508" name="Picture 17" descr="SPARK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95400"/>
            <a:ext cx="151447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18" descr="SPARK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33400"/>
            <a:ext cx="2809875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/>
          <p:nvPr/>
        </p:nvSpPr>
        <p:spPr>
          <a:xfrm>
            <a:off x="3200400" y="6156325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</a:rPr>
              <a:t>     Mẹ gà ấp ủ</a:t>
            </a:r>
          </a:p>
        </p:txBody>
      </p:sp>
      <p:pic>
        <p:nvPicPr>
          <p:cNvPr id="22531" name="Picture 8" descr="x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3" y="50800"/>
            <a:ext cx="8724900" cy="5983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/>
          </p:cNvSpPr>
          <p:nvPr>
            <p:ph type="title"/>
          </p:nvPr>
        </p:nvSpPr>
        <p:spPr>
          <a:xfrm>
            <a:off x="1905000" y="56388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>
                <a:solidFill>
                  <a:srgbClr val="0000FF"/>
                </a:solidFill>
              </a:rPr>
              <a:t>Mười chú gà con</a:t>
            </a:r>
            <a:br>
              <a:rPr lang="en-US" altLang="en-US" sz="4000" dirty="0">
                <a:solidFill>
                  <a:srgbClr val="0000FF"/>
                </a:solidFill>
              </a:rPr>
            </a:br>
            <a:r>
              <a:rPr lang="en-US" altLang="en-US" sz="4000" dirty="0">
                <a:solidFill>
                  <a:srgbClr val="0000FF"/>
                </a:solidFill>
              </a:rPr>
              <a:t>Hôm nay ra đủ</a:t>
            </a:r>
          </a:p>
        </p:txBody>
      </p:sp>
      <p:grpSp>
        <p:nvGrpSpPr>
          <p:cNvPr id="23555" name="Group 13"/>
          <p:cNvGrpSpPr/>
          <p:nvPr/>
        </p:nvGrpSpPr>
        <p:grpSpPr>
          <a:xfrm>
            <a:off x="1524000" y="0"/>
            <a:ext cx="9144000" cy="5715000"/>
            <a:chOff x="0" y="0"/>
            <a:chExt cx="5760" cy="3600"/>
          </a:xfrm>
        </p:grpSpPr>
        <p:pic>
          <p:nvPicPr>
            <p:cNvPr id="23566" name="Picture 6" descr="ne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60" cy="3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7" name="Picture 7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8" y="2256"/>
              <a:ext cx="672" cy="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8" name="Picture 8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2045384">
              <a:off x="3984" y="1680"/>
              <a:ext cx="792" cy="11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9" name="Picture 9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654228">
              <a:off x="1248" y="1872"/>
              <a:ext cx="672" cy="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0" name="Picture 10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4357">
              <a:off x="1823" y="1296"/>
              <a:ext cx="792" cy="11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1" name="Picture 11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654228">
              <a:off x="2784" y="1392"/>
              <a:ext cx="787" cy="4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2" name="Picture 12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4357">
              <a:off x="3438" y="835"/>
              <a:ext cx="547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Picture 24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213" y="3505200"/>
            <a:ext cx="1601787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25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813" y="3352800"/>
            <a:ext cx="1601787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26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2286000"/>
            <a:ext cx="1601788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27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329113" y="2590800"/>
            <a:ext cx="1538287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28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438400" y="2819400"/>
            <a:ext cx="1538288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29" descr="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4139" flipH="1">
            <a:off x="2743200" y="1257300"/>
            <a:ext cx="12239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30" descr="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1066800"/>
            <a:ext cx="12239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31" descr="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1638" y="685800"/>
            <a:ext cx="1223962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32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955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33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9039">
            <a:off x="7426325" y="12192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436</Words>
  <Application>Microsoft Office PowerPoint</Application>
  <PresentationFormat>Widescreen</PresentationFormat>
  <Paragraphs>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1_Default Design</vt:lpstr>
      <vt:lpstr>Office Theme</vt:lpstr>
      <vt:lpstr>Default Design</vt:lpstr>
      <vt:lpstr>PowerPoint Presentation</vt:lpstr>
      <vt:lpstr>     I.MỤC ĐÍCH –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Mười chú gà con Hôm nay ra đủ</vt:lpstr>
      <vt:lpstr>PowerPoint Presentation</vt:lpstr>
      <vt:lpstr>Lông vàng mát dịu Mắt đen sáng ngời Ơi chú gà ơi Ta yêu chú lắm</vt:lpstr>
      <vt:lpstr>PowerPoint Presentation</vt:lpstr>
      <vt:lpstr>PowerPoint Presentation</vt:lpstr>
      <vt:lpstr>PowerPoint Presentation</vt:lpstr>
      <vt:lpstr>Trong bài thơ nhắc đến bao nhiêu quả trứng?</vt:lpstr>
      <vt:lpstr>Gà mẹ đang làm gì để có các chú gà con ra đời?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31</cp:revision>
  <dcterms:created xsi:type="dcterms:W3CDTF">2009-12-29T15:23:02Z</dcterms:created>
  <dcterms:modified xsi:type="dcterms:W3CDTF">2025-04-13T09:20:19Z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A988F71F95BA4D0FB5E608004220373E</vt:lpwstr>
  </property>
  <property fmtid="{D5CDD505-2E9C-101B-9397-08002B2CF9AE}" pid="3" name="KSOProductBuildVer">
    <vt:lpwstr>1033-11.2.0.11074</vt:lpwstr>
  </property>
</Properties>
</file>