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4630400" cy="8229600"/>
  <p:notesSz cx="8229600" cy="14630400"/>
  <p:embeddedFontLst>
    <p:embeddedFont>
      <p:font typeface="Open Sans" panose="020B0606030504020204" pitchFamily="34" charset="0"/>
      <p:regular r:id="rId12"/>
      <p:bold r:id="rId13"/>
    </p:embeddedFont>
    <p:embeddedFont>
      <p:font typeface="Open Sans Bold" panose="020B0806030504020204" pitchFamily="34"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76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030C8-FDFA-B39F-AEBD-7D1571A9965A}"/>
              </a:ext>
            </a:extLst>
          </p:cNvPr>
          <p:cNvPicPr>
            <a:picLocks noChangeAspect="1"/>
          </p:cNvPicPr>
          <p:nvPr/>
        </p:nvPicPr>
        <p:blipFill>
          <a:blip r:embed="rId2"/>
          <a:stretch>
            <a:fillRect/>
          </a:stretch>
        </p:blipFill>
        <p:spPr>
          <a:xfrm>
            <a:off x="0" y="0"/>
            <a:ext cx="14630400" cy="8229600"/>
          </a:xfrm>
          <a:prstGeom prst="rect">
            <a:avLst/>
          </a:prstGeom>
        </p:spPr>
      </p:pic>
      <p:sp>
        <p:nvSpPr>
          <p:cNvPr id="4" name="TextBox 3">
            <a:extLst>
              <a:ext uri="{FF2B5EF4-FFF2-40B4-BE49-F238E27FC236}">
                <a16:creationId xmlns:a16="http://schemas.microsoft.com/office/drawing/2014/main" id="{621EE461-879B-6B00-52C5-365B9A5B87ED}"/>
              </a:ext>
            </a:extLst>
          </p:cNvPr>
          <p:cNvSpPr txBox="1"/>
          <p:nvPr/>
        </p:nvSpPr>
        <p:spPr>
          <a:xfrm>
            <a:off x="4048017" y="390418"/>
            <a:ext cx="7746715"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PHÒNG GIÁO DỤC VÀ ĐÀO TẠO QUẬN LONG BIÊN</a:t>
            </a:r>
          </a:p>
          <a:p>
            <a:pPr algn="ctr"/>
            <a:r>
              <a:rPr lang="en-US" sz="2000" dirty="0">
                <a:latin typeface="Times New Roman" panose="02020603050405020304" pitchFamily="18" charset="0"/>
                <a:cs typeface="Times New Roman" panose="02020603050405020304" pitchFamily="18" charset="0"/>
              </a:rPr>
              <a:t>TRƯỜNG MẦM NON HOA HƯỚNG DƯƠNG</a:t>
            </a:r>
          </a:p>
        </p:txBody>
      </p:sp>
      <p:pic>
        <p:nvPicPr>
          <p:cNvPr id="6" name="Picture 5">
            <a:extLst>
              <a:ext uri="{FF2B5EF4-FFF2-40B4-BE49-F238E27FC236}">
                <a16:creationId xmlns:a16="http://schemas.microsoft.com/office/drawing/2014/main" id="{7409CA85-70A3-80A4-2C4B-F5B91E3D56CD}"/>
              </a:ext>
            </a:extLst>
          </p:cNvPr>
          <p:cNvPicPr>
            <a:picLocks noChangeAspect="1"/>
          </p:cNvPicPr>
          <p:nvPr/>
        </p:nvPicPr>
        <p:blipFill>
          <a:blip r:embed="rId3"/>
          <a:stretch>
            <a:fillRect/>
          </a:stretch>
        </p:blipFill>
        <p:spPr>
          <a:xfrm>
            <a:off x="6865492" y="1325366"/>
            <a:ext cx="1410342" cy="1410342"/>
          </a:xfrm>
          <a:prstGeom prst="rect">
            <a:avLst/>
          </a:prstGeom>
        </p:spPr>
      </p:pic>
      <p:sp>
        <p:nvSpPr>
          <p:cNvPr id="7" name="TextBox 6">
            <a:extLst>
              <a:ext uri="{FF2B5EF4-FFF2-40B4-BE49-F238E27FC236}">
                <a16:creationId xmlns:a16="http://schemas.microsoft.com/office/drawing/2014/main" id="{6BD2327F-869F-5C68-A04E-7341E9CB07AF}"/>
              </a:ext>
            </a:extLst>
          </p:cNvPr>
          <p:cNvSpPr txBox="1"/>
          <p:nvPr/>
        </p:nvSpPr>
        <p:spPr>
          <a:xfrm>
            <a:off x="5239820" y="3441843"/>
            <a:ext cx="6000108" cy="1261884"/>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KHÁM PHÁ KHOA HỌC</a:t>
            </a:r>
          </a:p>
          <a:p>
            <a:pPr algn="ctr"/>
            <a:endParaRPr lang="en-US" sz="2800" dirty="0">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121853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20666"/>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Khám Phá Quả Cam: Một Hành Trình Giác Quan</a:t>
            </a:r>
            <a:endParaRPr lang="en-US" sz="4450" dirty="0"/>
          </a:p>
        </p:txBody>
      </p:sp>
      <p:sp>
        <p:nvSpPr>
          <p:cNvPr id="4" name="Text 1"/>
          <p:cNvSpPr/>
          <p:nvPr/>
        </p:nvSpPr>
        <p:spPr>
          <a:xfrm>
            <a:off x="6280190" y="398716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Chào mừng đến với hành trình khám phá quả cam! Bài học này sẽ mang đến những trải nghiệm thú vị, giúp các em phát triển giác quan và mở rộng kiến thức.</a:t>
            </a:r>
            <a:endParaRPr lang="en-US" sz="1750" dirty="0"/>
          </a:p>
        </p:txBody>
      </p:sp>
      <p:sp>
        <p:nvSpPr>
          <p:cNvPr id="5" name="Text 2"/>
          <p:cNvSpPr/>
          <p:nvPr/>
        </p:nvSpPr>
        <p:spPr>
          <a:xfrm>
            <a:off x="6280190" y="5331023"/>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Trong 15 phút, chúng ta sẽ cùng nhau tìm hiểu về quả cam quen thuộc này.</a:t>
            </a:r>
            <a:endParaRPr lang="en-US" sz="1750" dirty="0"/>
          </a:p>
        </p:txBody>
      </p:sp>
      <p:sp>
        <p:nvSpPr>
          <p:cNvPr id="6" name="Shape 3"/>
          <p:cNvSpPr/>
          <p:nvPr/>
        </p:nvSpPr>
        <p:spPr>
          <a:xfrm>
            <a:off x="6280190" y="6328886"/>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6287810" y="6336506"/>
            <a:ext cx="347663" cy="347663"/>
          </a:xfrm>
          <a:prstGeom prst="rect">
            <a:avLst/>
          </a:prstGeom>
        </p:spPr>
      </p:pic>
      <p:sp>
        <p:nvSpPr>
          <p:cNvPr id="8" name="Text 4"/>
          <p:cNvSpPr/>
          <p:nvPr/>
        </p:nvSpPr>
        <p:spPr>
          <a:xfrm>
            <a:off x="6756440" y="6311979"/>
            <a:ext cx="2322314" cy="396835"/>
          </a:xfrm>
          <a:prstGeom prst="rect">
            <a:avLst/>
          </a:prstGeom>
          <a:noFill/>
          <a:ln/>
        </p:spPr>
        <p:txBody>
          <a:bodyPr wrap="none" lIns="0" tIns="0" rIns="0" bIns="0" rtlCol="0" anchor="t"/>
          <a:lstStyle/>
          <a:p>
            <a:pPr marL="0" indent="0" algn="l">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by Huong Hoang</a:t>
            </a: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78775"/>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Quan Sát Bên Ngoài Quả Cam</a:t>
            </a:r>
            <a:endParaRPr lang="en-US" sz="4450" dirty="0"/>
          </a:p>
        </p:txBody>
      </p:sp>
      <p:sp>
        <p:nvSpPr>
          <p:cNvPr id="4" name="Shape 1"/>
          <p:cNvSpPr/>
          <p:nvPr/>
        </p:nvSpPr>
        <p:spPr>
          <a:xfrm>
            <a:off x="6280190" y="2691646"/>
            <a:ext cx="510302" cy="510302"/>
          </a:xfrm>
          <a:prstGeom prst="roundRect">
            <a:avLst>
              <a:gd name="adj" fmla="val 18669"/>
            </a:avLst>
          </a:prstGeom>
          <a:solidFill>
            <a:srgbClr val="D6F5EE"/>
          </a:solidFill>
          <a:ln w="7620">
            <a:solidFill>
              <a:srgbClr val="BCDBD4"/>
            </a:solidFill>
            <a:prstDash val="solid"/>
          </a:ln>
        </p:spPr>
      </p:sp>
      <p:sp>
        <p:nvSpPr>
          <p:cNvPr id="5" name="Text 2"/>
          <p:cNvSpPr/>
          <p:nvPr/>
        </p:nvSpPr>
        <p:spPr>
          <a:xfrm>
            <a:off x="7017306" y="269164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Đây là quả gì?</a:t>
            </a:r>
            <a:endParaRPr lang="en-US" sz="2200" dirty="0"/>
          </a:p>
        </p:txBody>
      </p:sp>
      <p:sp>
        <p:nvSpPr>
          <p:cNvPr id="6" name="Text 3"/>
          <p:cNvSpPr/>
          <p:nvPr/>
        </p:nvSpPr>
        <p:spPr>
          <a:xfrm>
            <a:off x="7017306" y="3182064"/>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Khuyến khích trẻ tự do trả lời câu hỏi.</a:t>
            </a:r>
            <a:endParaRPr lang="en-US" sz="1750" dirty="0"/>
          </a:p>
        </p:txBody>
      </p:sp>
      <p:sp>
        <p:nvSpPr>
          <p:cNvPr id="7" name="Shape 4"/>
          <p:cNvSpPr/>
          <p:nvPr/>
        </p:nvSpPr>
        <p:spPr>
          <a:xfrm>
            <a:off x="6280190" y="4026932"/>
            <a:ext cx="510302" cy="510302"/>
          </a:xfrm>
          <a:prstGeom prst="roundRect">
            <a:avLst>
              <a:gd name="adj" fmla="val 18669"/>
            </a:avLst>
          </a:prstGeom>
          <a:solidFill>
            <a:srgbClr val="D6F5EE"/>
          </a:solidFill>
          <a:ln w="7620">
            <a:solidFill>
              <a:srgbClr val="BCDBD4"/>
            </a:solidFill>
            <a:prstDash val="solid"/>
          </a:ln>
        </p:spPr>
      </p:sp>
      <p:sp>
        <p:nvSpPr>
          <p:cNvPr id="8" name="Text 5"/>
          <p:cNvSpPr/>
          <p:nvPr/>
        </p:nvSpPr>
        <p:spPr>
          <a:xfrm>
            <a:off x="7017306" y="4026932"/>
            <a:ext cx="355639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Quả cam có màu gì?</a:t>
            </a:r>
            <a:endParaRPr lang="en-US" sz="2200" dirty="0"/>
          </a:p>
        </p:txBody>
      </p:sp>
      <p:sp>
        <p:nvSpPr>
          <p:cNvPr id="9" name="Text 6"/>
          <p:cNvSpPr/>
          <p:nvPr/>
        </p:nvSpPr>
        <p:spPr>
          <a:xfrm>
            <a:off x="7017306" y="451735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Nhấn mạnh màu sắc đặc trưng của quả cam.</a:t>
            </a:r>
            <a:endParaRPr lang="en-US" sz="1750" dirty="0"/>
          </a:p>
        </p:txBody>
      </p:sp>
      <p:sp>
        <p:nvSpPr>
          <p:cNvPr id="10" name="Shape 7"/>
          <p:cNvSpPr/>
          <p:nvPr/>
        </p:nvSpPr>
        <p:spPr>
          <a:xfrm>
            <a:off x="6280190" y="5362218"/>
            <a:ext cx="510302" cy="510302"/>
          </a:xfrm>
          <a:prstGeom prst="roundRect">
            <a:avLst>
              <a:gd name="adj" fmla="val 18669"/>
            </a:avLst>
          </a:prstGeom>
          <a:solidFill>
            <a:srgbClr val="D6F5EE"/>
          </a:solidFill>
          <a:ln w="7620">
            <a:solidFill>
              <a:srgbClr val="BCDBD4"/>
            </a:solidFill>
            <a:prstDash val="solid"/>
          </a:ln>
        </p:spPr>
      </p:sp>
      <p:sp>
        <p:nvSpPr>
          <p:cNvPr id="11" name="Text 8"/>
          <p:cNvSpPr/>
          <p:nvPr/>
        </p:nvSpPr>
        <p:spPr>
          <a:xfrm>
            <a:off x="7017306" y="5362218"/>
            <a:ext cx="501205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Hình dáng quả cam thế nào?</a:t>
            </a:r>
            <a:endParaRPr lang="en-US" sz="2200" dirty="0"/>
          </a:p>
        </p:txBody>
      </p:sp>
      <p:sp>
        <p:nvSpPr>
          <p:cNvPr id="12" name="Text 9"/>
          <p:cNvSpPr/>
          <p:nvPr/>
        </p:nvSpPr>
        <p:spPr>
          <a:xfrm>
            <a:off x="7017306" y="5852636"/>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có hình tròn, hình bầu dục...</a:t>
            </a:r>
            <a:endParaRPr lang="en-US" sz="1750" dirty="0"/>
          </a:p>
        </p:txBody>
      </p:sp>
      <p:sp>
        <p:nvSpPr>
          <p:cNvPr id="13" name="Shape 10"/>
          <p:cNvSpPr/>
          <p:nvPr/>
        </p:nvSpPr>
        <p:spPr>
          <a:xfrm>
            <a:off x="6280190" y="6697504"/>
            <a:ext cx="510302" cy="510302"/>
          </a:xfrm>
          <a:prstGeom prst="roundRect">
            <a:avLst>
              <a:gd name="adj" fmla="val 18669"/>
            </a:avLst>
          </a:prstGeom>
          <a:solidFill>
            <a:srgbClr val="D6F5EE"/>
          </a:solidFill>
          <a:ln w="7620">
            <a:solidFill>
              <a:srgbClr val="BCDBD4"/>
            </a:solidFill>
            <a:prstDash val="solid"/>
          </a:ln>
        </p:spPr>
      </p:sp>
      <p:sp>
        <p:nvSpPr>
          <p:cNvPr id="14" name="Text 11"/>
          <p:cNvSpPr/>
          <p:nvPr/>
        </p:nvSpPr>
        <p:spPr>
          <a:xfrm>
            <a:off x="7017306" y="6697504"/>
            <a:ext cx="3701177"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Cảm giác khi sờ vào?</a:t>
            </a:r>
            <a:endParaRPr lang="en-US" sz="2200" dirty="0"/>
          </a:p>
        </p:txBody>
      </p:sp>
      <p:sp>
        <p:nvSpPr>
          <p:cNvPr id="15" name="Text 12"/>
          <p:cNvSpPr/>
          <p:nvPr/>
        </p:nvSpPr>
        <p:spPr>
          <a:xfrm>
            <a:off x="7017306" y="7187922"/>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trơn, mịn, cứng...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3708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Khám Phá Bên Trong Quả Cam (Phần 1)</a:t>
            </a:r>
            <a:endParaRPr lang="en-US" sz="4450" dirty="0"/>
          </a:p>
        </p:txBody>
      </p:sp>
      <p:pic>
        <p:nvPicPr>
          <p:cNvPr id="4" name="Image 1" descr="preencoded.png"/>
          <p:cNvPicPr>
            <a:picLocks noChangeAspect="1"/>
          </p:cNvPicPr>
          <p:nvPr/>
        </p:nvPicPr>
        <p:blipFill>
          <a:blip r:embed="rId4"/>
          <a:stretch>
            <a:fillRect/>
          </a:stretch>
        </p:blipFill>
        <p:spPr>
          <a:xfrm>
            <a:off x="793790" y="3234452"/>
            <a:ext cx="250627" cy="250627"/>
          </a:xfrm>
          <a:prstGeom prst="rect">
            <a:avLst/>
          </a:prstGeom>
        </p:spPr>
      </p:pic>
      <p:sp>
        <p:nvSpPr>
          <p:cNvPr id="5" name="Text 1"/>
          <p:cNvSpPr/>
          <p:nvPr/>
        </p:nvSpPr>
        <p:spPr>
          <a:xfrm>
            <a:off x="1271230" y="3194804"/>
            <a:ext cx="181451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Chuẩn bị</a:t>
            </a:r>
            <a:endParaRPr lang="en-US" sz="2200" dirty="0"/>
          </a:p>
        </p:txBody>
      </p:sp>
      <p:pic>
        <p:nvPicPr>
          <p:cNvPr id="6" name="Image 2" descr="preencoded.png"/>
          <p:cNvPicPr>
            <a:picLocks noChangeAspect="1"/>
          </p:cNvPicPr>
          <p:nvPr/>
        </p:nvPicPr>
        <p:blipFill>
          <a:blip r:embed="rId5"/>
          <a:stretch>
            <a:fillRect/>
          </a:stretch>
        </p:blipFill>
        <p:spPr>
          <a:xfrm>
            <a:off x="3425904" y="3234452"/>
            <a:ext cx="250746" cy="250746"/>
          </a:xfrm>
          <a:prstGeom prst="rect">
            <a:avLst/>
          </a:prstGeom>
        </p:spPr>
      </p:pic>
      <p:sp>
        <p:nvSpPr>
          <p:cNvPr id="7" name="Text 2"/>
          <p:cNvSpPr/>
          <p:nvPr/>
        </p:nvSpPr>
        <p:spPr>
          <a:xfrm>
            <a:off x="3903464" y="3194804"/>
            <a:ext cx="1814513" cy="708660"/>
          </a:xfrm>
          <a:prstGeom prst="rect">
            <a:avLst/>
          </a:prstGeom>
          <a:noFill/>
          <a:ln/>
        </p:spPr>
        <p:txBody>
          <a:bodyPr wrap="squar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Bên trong có gì?</a:t>
            </a:r>
            <a:endParaRPr lang="en-US" sz="2200" dirty="0"/>
          </a:p>
        </p:txBody>
      </p:sp>
      <p:pic>
        <p:nvPicPr>
          <p:cNvPr id="8" name="Image 3" descr="preencoded.png"/>
          <p:cNvPicPr>
            <a:picLocks noChangeAspect="1"/>
          </p:cNvPicPr>
          <p:nvPr/>
        </p:nvPicPr>
        <p:blipFill>
          <a:blip r:embed="rId6"/>
          <a:stretch>
            <a:fillRect/>
          </a:stretch>
        </p:blipFill>
        <p:spPr>
          <a:xfrm>
            <a:off x="6058138" y="3234452"/>
            <a:ext cx="250627" cy="250627"/>
          </a:xfrm>
          <a:prstGeom prst="rect">
            <a:avLst/>
          </a:prstGeom>
        </p:spPr>
      </p:pic>
      <p:sp>
        <p:nvSpPr>
          <p:cNvPr id="9" name="Text 3"/>
          <p:cNvSpPr/>
          <p:nvPr/>
        </p:nvSpPr>
        <p:spPr>
          <a:xfrm>
            <a:off x="6535579" y="3194804"/>
            <a:ext cx="181451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Các phần</a:t>
            </a:r>
            <a:endParaRPr lang="en-US" sz="2200" dirty="0"/>
          </a:p>
        </p:txBody>
      </p:sp>
      <p:pic>
        <p:nvPicPr>
          <p:cNvPr id="10" name="Image 4" descr="preencoded.png"/>
          <p:cNvPicPr>
            <a:picLocks noChangeAspect="1"/>
          </p:cNvPicPr>
          <p:nvPr/>
        </p:nvPicPr>
        <p:blipFill>
          <a:blip r:embed="rId7"/>
          <a:stretch>
            <a:fillRect/>
          </a:stretch>
        </p:blipFill>
        <p:spPr>
          <a:xfrm>
            <a:off x="793790" y="4623554"/>
            <a:ext cx="250627" cy="250627"/>
          </a:xfrm>
          <a:prstGeom prst="rect">
            <a:avLst/>
          </a:prstGeom>
        </p:spPr>
      </p:pic>
      <p:sp>
        <p:nvSpPr>
          <p:cNvPr id="11" name="Text 4"/>
          <p:cNvSpPr/>
          <p:nvPr/>
        </p:nvSpPr>
        <p:spPr>
          <a:xfrm>
            <a:off x="1271230" y="4583906"/>
            <a:ext cx="1814513"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Màu sắc</a:t>
            </a:r>
            <a:endParaRPr lang="en-US" sz="2200" dirty="0"/>
          </a:p>
        </p:txBody>
      </p:sp>
      <p:sp>
        <p:nvSpPr>
          <p:cNvPr id="12" name="Text 5"/>
          <p:cNvSpPr/>
          <p:nvPr/>
        </p:nvSpPr>
        <p:spPr>
          <a:xfrm>
            <a:off x="793790" y="5193387"/>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Cô giáo cắt đôi quả cam trước mặt trẻ để quan sát.</a:t>
            </a:r>
            <a:endParaRPr lang="en-US" sz="1750" dirty="0"/>
          </a:p>
        </p:txBody>
      </p:sp>
      <p:sp>
        <p:nvSpPr>
          <p:cNvPr id="13" name="Text 6"/>
          <p:cNvSpPr/>
          <p:nvPr/>
        </p:nvSpPr>
        <p:spPr>
          <a:xfrm>
            <a:off x="793790" y="5811441"/>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Bên trong quả cam có gì? Hãy khơi gợi sự tò mò của trẻ.</a:t>
            </a:r>
            <a:endParaRPr lang="en-US" sz="1750" dirty="0"/>
          </a:p>
        </p:txBody>
      </p:sp>
      <p:sp>
        <p:nvSpPr>
          <p:cNvPr id="14" name="Text 7"/>
          <p:cNvSpPr/>
          <p:nvPr/>
        </p:nvSpPr>
        <p:spPr>
          <a:xfrm>
            <a:off x="793790" y="6429494"/>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có vỏ, múi, hạt. Chúng ta sẽ cùng tìm hiểu nhé.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338"/>
          </a:xfrm>
          <a:prstGeom prst="rect">
            <a:avLst/>
          </a:prstGeom>
        </p:spPr>
      </p:pic>
      <p:sp>
        <p:nvSpPr>
          <p:cNvPr id="3" name="Text 0"/>
          <p:cNvSpPr/>
          <p:nvPr/>
        </p:nvSpPr>
        <p:spPr>
          <a:xfrm>
            <a:off x="785098" y="616863"/>
            <a:ext cx="7573804" cy="1401842"/>
          </a:xfrm>
          <a:prstGeom prst="rect">
            <a:avLst/>
          </a:prstGeom>
          <a:noFill/>
          <a:ln/>
        </p:spPr>
        <p:txBody>
          <a:bodyPr wrap="square" lIns="0" tIns="0" rIns="0" bIns="0" rtlCol="0" anchor="t"/>
          <a:lstStyle/>
          <a:p>
            <a:pPr marL="0" indent="0" algn="l">
              <a:lnSpc>
                <a:spcPts val="5500"/>
              </a:lnSpc>
              <a:buNone/>
            </a:pPr>
            <a:r>
              <a:rPr lang="en-US" sz="4400" b="1" dirty="0">
                <a:solidFill>
                  <a:srgbClr val="333F70"/>
                </a:solidFill>
                <a:latin typeface="Unbounded Bold" pitchFamily="34" charset="0"/>
                <a:ea typeface="Unbounded Bold" pitchFamily="34" charset="-122"/>
                <a:cs typeface="Unbounded Bold" pitchFamily="34" charset="-120"/>
              </a:rPr>
              <a:t>Khám Phá Bên Trong Quả Cam (Phần 2)</a:t>
            </a:r>
            <a:endParaRPr lang="en-US" sz="4400" dirty="0"/>
          </a:p>
        </p:txBody>
      </p:sp>
      <p:pic>
        <p:nvPicPr>
          <p:cNvPr id="4" name="Image 1" descr="preencoded.png"/>
          <p:cNvPicPr>
            <a:picLocks noChangeAspect="1"/>
          </p:cNvPicPr>
          <p:nvPr/>
        </p:nvPicPr>
        <p:blipFill>
          <a:blip r:embed="rId4"/>
          <a:stretch>
            <a:fillRect/>
          </a:stretch>
        </p:blipFill>
        <p:spPr>
          <a:xfrm>
            <a:off x="785098" y="2355175"/>
            <a:ext cx="1121569" cy="1346002"/>
          </a:xfrm>
          <a:prstGeom prst="rect">
            <a:avLst/>
          </a:prstGeom>
        </p:spPr>
      </p:pic>
      <p:sp>
        <p:nvSpPr>
          <p:cNvPr id="5" name="Text 1"/>
          <p:cNvSpPr/>
          <p:nvPr/>
        </p:nvSpPr>
        <p:spPr>
          <a:xfrm>
            <a:off x="2243138" y="2579489"/>
            <a:ext cx="2902387" cy="350401"/>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Quan sát chi tiết</a:t>
            </a:r>
            <a:endParaRPr lang="en-US" sz="2200" dirty="0"/>
          </a:p>
        </p:txBody>
      </p:sp>
      <p:sp>
        <p:nvSpPr>
          <p:cNvPr id="6" name="Text 2"/>
          <p:cNvSpPr/>
          <p:nvPr/>
        </p:nvSpPr>
        <p:spPr>
          <a:xfrm>
            <a:off x="2243138" y="3064431"/>
            <a:ext cx="6115764" cy="358854"/>
          </a:xfrm>
          <a:prstGeom prst="rect">
            <a:avLst/>
          </a:prstGeom>
          <a:noFill/>
          <a:ln/>
        </p:spPr>
        <p:txBody>
          <a:bodyPr wrap="none" lIns="0" tIns="0" rIns="0" bIns="0" rtlCol="0" anchor="t"/>
          <a:lstStyle/>
          <a:p>
            <a:pPr marL="0" indent="0" algn="l">
              <a:lnSpc>
                <a:spcPts val="2800"/>
              </a:lnSpc>
              <a:buNone/>
            </a:pPr>
            <a:r>
              <a:rPr lang="en-US" sz="1750" dirty="0">
                <a:solidFill>
                  <a:srgbClr val="333F70"/>
                </a:solidFill>
                <a:latin typeface="Open Sans" pitchFamily="34" charset="0"/>
                <a:ea typeface="Open Sans" pitchFamily="34" charset="-122"/>
                <a:cs typeface="Open Sans" pitchFamily="34" charset="-120"/>
              </a:rPr>
              <a:t>Nhìn gần, mô tả múi cam.</a:t>
            </a:r>
            <a:endParaRPr lang="en-US" sz="1750" dirty="0"/>
          </a:p>
        </p:txBody>
      </p:sp>
      <p:pic>
        <p:nvPicPr>
          <p:cNvPr id="7" name="Image 2" descr="preencoded.png"/>
          <p:cNvPicPr>
            <a:picLocks noChangeAspect="1"/>
          </p:cNvPicPr>
          <p:nvPr/>
        </p:nvPicPr>
        <p:blipFill>
          <a:blip r:embed="rId5"/>
          <a:stretch>
            <a:fillRect/>
          </a:stretch>
        </p:blipFill>
        <p:spPr>
          <a:xfrm>
            <a:off x="785098" y="3701177"/>
            <a:ext cx="1121569" cy="1346002"/>
          </a:xfrm>
          <a:prstGeom prst="rect">
            <a:avLst/>
          </a:prstGeom>
        </p:spPr>
      </p:pic>
      <p:sp>
        <p:nvSpPr>
          <p:cNvPr id="8" name="Text 3"/>
          <p:cNvSpPr/>
          <p:nvPr/>
        </p:nvSpPr>
        <p:spPr>
          <a:xfrm>
            <a:off x="2243138" y="3925491"/>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So sánh</a:t>
            </a:r>
            <a:endParaRPr lang="en-US" sz="2200" dirty="0"/>
          </a:p>
        </p:txBody>
      </p:sp>
      <p:sp>
        <p:nvSpPr>
          <p:cNvPr id="9" name="Text 4"/>
          <p:cNvSpPr/>
          <p:nvPr/>
        </p:nvSpPr>
        <p:spPr>
          <a:xfrm>
            <a:off x="2243138" y="4410432"/>
            <a:ext cx="6115764" cy="358854"/>
          </a:xfrm>
          <a:prstGeom prst="rect">
            <a:avLst/>
          </a:prstGeom>
          <a:noFill/>
          <a:ln/>
        </p:spPr>
        <p:txBody>
          <a:bodyPr wrap="none" lIns="0" tIns="0" rIns="0" bIns="0" rtlCol="0" anchor="t"/>
          <a:lstStyle/>
          <a:p>
            <a:pPr marL="0" indent="0" algn="l">
              <a:lnSpc>
                <a:spcPts val="2800"/>
              </a:lnSpc>
              <a:buNone/>
            </a:pPr>
            <a:r>
              <a:rPr lang="en-US" sz="1750" dirty="0">
                <a:solidFill>
                  <a:srgbClr val="333F70"/>
                </a:solidFill>
                <a:latin typeface="Open Sans" pitchFamily="34" charset="0"/>
                <a:ea typeface="Open Sans" pitchFamily="34" charset="-122"/>
                <a:cs typeface="Open Sans" pitchFamily="34" charset="-120"/>
              </a:rPr>
              <a:t>Vỏ (dày, mỏng), hạt (có/không).</a:t>
            </a:r>
            <a:endParaRPr lang="en-US" sz="1750" dirty="0"/>
          </a:p>
        </p:txBody>
      </p:sp>
      <p:pic>
        <p:nvPicPr>
          <p:cNvPr id="10" name="Image 3" descr="preencoded.png"/>
          <p:cNvPicPr>
            <a:picLocks noChangeAspect="1"/>
          </p:cNvPicPr>
          <p:nvPr/>
        </p:nvPicPr>
        <p:blipFill>
          <a:blip r:embed="rId6"/>
          <a:stretch>
            <a:fillRect/>
          </a:stretch>
        </p:blipFill>
        <p:spPr>
          <a:xfrm>
            <a:off x="785098" y="5047178"/>
            <a:ext cx="1121569" cy="1346002"/>
          </a:xfrm>
          <a:prstGeom prst="rect">
            <a:avLst/>
          </a:prstGeom>
        </p:spPr>
      </p:pic>
      <p:sp>
        <p:nvSpPr>
          <p:cNvPr id="11" name="Text 5"/>
          <p:cNvSpPr/>
          <p:nvPr/>
        </p:nvSpPr>
        <p:spPr>
          <a:xfrm>
            <a:off x="2243138" y="5271492"/>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Đặc biệt?</a:t>
            </a:r>
            <a:endParaRPr lang="en-US" sz="2200" dirty="0"/>
          </a:p>
        </p:txBody>
      </p:sp>
      <p:sp>
        <p:nvSpPr>
          <p:cNvPr id="12" name="Text 6"/>
          <p:cNvSpPr/>
          <p:nvPr/>
        </p:nvSpPr>
        <p:spPr>
          <a:xfrm>
            <a:off x="2243138" y="5756434"/>
            <a:ext cx="6115764" cy="358854"/>
          </a:xfrm>
          <a:prstGeom prst="rect">
            <a:avLst/>
          </a:prstGeom>
          <a:noFill/>
          <a:ln/>
        </p:spPr>
        <p:txBody>
          <a:bodyPr wrap="none" lIns="0" tIns="0" rIns="0" bIns="0" rtlCol="0" anchor="t"/>
          <a:lstStyle/>
          <a:p>
            <a:pPr marL="0" indent="0" algn="l">
              <a:lnSpc>
                <a:spcPts val="2800"/>
              </a:lnSpc>
              <a:buNone/>
            </a:pPr>
            <a:r>
              <a:rPr lang="en-US" sz="1750" dirty="0">
                <a:solidFill>
                  <a:srgbClr val="333F70"/>
                </a:solidFill>
                <a:latin typeface="Open Sans" pitchFamily="34" charset="0"/>
                <a:ea typeface="Open Sans" pitchFamily="34" charset="-122"/>
                <a:cs typeface="Open Sans" pitchFamily="34" charset="-120"/>
              </a:rPr>
              <a:t>Múi cam mọng nước.</a:t>
            </a:r>
            <a:endParaRPr lang="en-US" sz="1750" dirty="0"/>
          </a:p>
        </p:txBody>
      </p:sp>
      <p:sp>
        <p:nvSpPr>
          <p:cNvPr id="13" name="Text 7"/>
          <p:cNvSpPr/>
          <p:nvPr/>
        </p:nvSpPr>
        <p:spPr>
          <a:xfrm>
            <a:off x="785098" y="6645473"/>
            <a:ext cx="7573804" cy="358854"/>
          </a:xfrm>
          <a:prstGeom prst="rect">
            <a:avLst/>
          </a:prstGeom>
          <a:noFill/>
          <a:ln/>
        </p:spPr>
        <p:txBody>
          <a:bodyPr wrap="none" lIns="0" tIns="0" rIns="0" bIns="0" rtlCol="0" anchor="t"/>
          <a:lstStyle/>
          <a:p>
            <a:pPr marL="0" indent="0" algn="l">
              <a:lnSpc>
                <a:spcPts val="2800"/>
              </a:lnSpc>
              <a:buNone/>
            </a:pPr>
            <a:r>
              <a:rPr lang="en-US" sz="1750" dirty="0">
                <a:solidFill>
                  <a:srgbClr val="333F70"/>
                </a:solidFill>
                <a:latin typeface="Open Sans" pitchFamily="34" charset="0"/>
                <a:ea typeface="Open Sans" pitchFamily="34" charset="-122"/>
                <a:cs typeface="Open Sans" pitchFamily="34" charset="-120"/>
              </a:rPr>
              <a:t>Các con thấy múi cam có gì đặc biệt?</a:t>
            </a:r>
            <a:endParaRPr lang="en-US" sz="1750" dirty="0"/>
          </a:p>
        </p:txBody>
      </p:sp>
      <p:sp>
        <p:nvSpPr>
          <p:cNvPr id="14" name="Text 8"/>
          <p:cNvSpPr/>
          <p:nvPr/>
        </p:nvSpPr>
        <p:spPr>
          <a:xfrm>
            <a:off x="785098" y="7256621"/>
            <a:ext cx="7573804" cy="358854"/>
          </a:xfrm>
          <a:prstGeom prst="rect">
            <a:avLst/>
          </a:prstGeom>
          <a:noFill/>
          <a:ln/>
        </p:spPr>
        <p:txBody>
          <a:bodyPr wrap="none" lIns="0" tIns="0" rIns="0" bIns="0" rtlCol="0" anchor="t"/>
          <a:lstStyle/>
          <a:p>
            <a:pPr marL="0" indent="0" algn="l">
              <a:lnSpc>
                <a:spcPts val="2800"/>
              </a:lnSpc>
              <a:buNone/>
            </a:pPr>
            <a:r>
              <a:rPr lang="en-US" sz="1750" dirty="0">
                <a:solidFill>
                  <a:srgbClr val="333F70"/>
                </a:solidFill>
                <a:latin typeface="Open Sans" pitchFamily="34" charset="0"/>
                <a:ea typeface="Open Sans" pitchFamily="34" charset="-122"/>
                <a:cs typeface="Open Sans" pitchFamily="34" charset="-120"/>
              </a:rPr>
              <a:t>Múi cam mọng nước, có các tép nhỏ...</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284809"/>
            <a:ext cx="9302948"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Khám Phá Mùi Vị Quả Cam</a:t>
            </a:r>
            <a:endParaRPr lang="en-US" sz="4450" dirty="0"/>
          </a:p>
        </p:txBody>
      </p:sp>
      <p:sp>
        <p:nvSpPr>
          <p:cNvPr id="3" name="Text 1"/>
          <p:cNvSpPr/>
          <p:nvPr/>
        </p:nvSpPr>
        <p:spPr>
          <a:xfrm>
            <a:off x="793790" y="356056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Ngửi</a:t>
            </a:r>
            <a:endParaRPr lang="en-US" sz="2200" dirty="0"/>
          </a:p>
        </p:txBody>
      </p:sp>
      <p:sp>
        <p:nvSpPr>
          <p:cNvPr id="4" name="Text 2"/>
          <p:cNvSpPr/>
          <p:nvPr/>
        </p:nvSpPr>
        <p:spPr>
          <a:xfrm>
            <a:off x="793790" y="4141708"/>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có mùi thơm ngọt.</a:t>
            </a:r>
            <a:endParaRPr lang="en-US" sz="1750" dirty="0"/>
          </a:p>
        </p:txBody>
      </p:sp>
      <p:sp>
        <p:nvSpPr>
          <p:cNvPr id="5" name="Text 3"/>
          <p:cNvSpPr/>
          <p:nvPr/>
        </p:nvSpPr>
        <p:spPr>
          <a:xfrm>
            <a:off x="5332928" y="356056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Nếm</a:t>
            </a:r>
            <a:endParaRPr lang="en-US" sz="2200" dirty="0"/>
          </a:p>
        </p:txBody>
      </p:sp>
      <p:sp>
        <p:nvSpPr>
          <p:cNvPr id="6" name="Text 4"/>
          <p:cNvSpPr/>
          <p:nvPr/>
        </p:nvSpPr>
        <p:spPr>
          <a:xfrm>
            <a:off x="5332928" y="4141708"/>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Hãy nếm thử múi cam.</a:t>
            </a:r>
            <a:endParaRPr lang="en-US" sz="1750" dirty="0"/>
          </a:p>
        </p:txBody>
      </p:sp>
      <p:sp>
        <p:nvSpPr>
          <p:cNvPr id="7" name="Text 5"/>
          <p:cNvSpPr/>
          <p:nvPr/>
        </p:nvSpPr>
        <p:spPr>
          <a:xfrm>
            <a:off x="9872067" y="356056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Cảm nhận</a:t>
            </a:r>
            <a:endParaRPr lang="en-US" sz="2200" dirty="0"/>
          </a:p>
        </p:txBody>
      </p:sp>
      <p:sp>
        <p:nvSpPr>
          <p:cNvPr id="8" name="Text 6"/>
          <p:cNvSpPr/>
          <p:nvPr/>
        </p:nvSpPr>
        <p:spPr>
          <a:xfrm>
            <a:off x="9872067" y="4141708"/>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có vị ngọt chua.</a:t>
            </a:r>
            <a:endParaRPr lang="en-US" sz="1750" dirty="0"/>
          </a:p>
        </p:txBody>
      </p:sp>
      <p:sp>
        <p:nvSpPr>
          <p:cNvPr id="9" name="Text 7"/>
          <p:cNvSpPr/>
          <p:nvPr/>
        </p:nvSpPr>
        <p:spPr>
          <a:xfrm>
            <a:off x="793790" y="496383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Mùi và vị của quả cam có giống nhau không?</a:t>
            </a:r>
            <a:endParaRPr lang="en-US" sz="1750" dirty="0"/>
          </a:p>
        </p:txBody>
      </p:sp>
      <p:sp>
        <p:nvSpPr>
          <p:cNvPr id="10" name="Text 8"/>
          <p:cNvSpPr/>
          <p:nvPr/>
        </p:nvSpPr>
        <p:spPr>
          <a:xfrm>
            <a:off x="793790" y="558188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Mùi vị như thế nào? Thật thú vị!</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37084"/>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Thảo Luận và Tổng Kết</a:t>
            </a:r>
            <a:endParaRPr lang="en-US" sz="4450" dirty="0"/>
          </a:p>
        </p:txBody>
      </p:sp>
      <p:sp>
        <p:nvSpPr>
          <p:cNvPr id="4" name="Shape 1"/>
          <p:cNvSpPr/>
          <p:nvPr/>
        </p:nvSpPr>
        <p:spPr>
          <a:xfrm>
            <a:off x="6280190" y="3194804"/>
            <a:ext cx="170021" cy="354330"/>
          </a:xfrm>
          <a:prstGeom prst="roundRect">
            <a:avLst>
              <a:gd name="adj" fmla="val 56033"/>
            </a:avLst>
          </a:prstGeom>
          <a:solidFill>
            <a:srgbClr val="D6F5EE"/>
          </a:solidFill>
          <a:ln w="7620">
            <a:solidFill>
              <a:srgbClr val="BCDBD4"/>
            </a:solidFill>
            <a:prstDash val="solid"/>
          </a:ln>
        </p:spPr>
      </p:sp>
      <p:sp>
        <p:nvSpPr>
          <p:cNvPr id="5" name="Text 2"/>
          <p:cNvSpPr/>
          <p:nvPr/>
        </p:nvSpPr>
        <p:spPr>
          <a:xfrm>
            <a:off x="6790373" y="3194804"/>
            <a:ext cx="3144560"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Khám phá quả gì?</a:t>
            </a:r>
            <a:endParaRPr lang="en-US" sz="2200" dirty="0"/>
          </a:p>
        </p:txBody>
      </p:sp>
      <p:sp>
        <p:nvSpPr>
          <p:cNvPr id="6" name="Shape 3"/>
          <p:cNvSpPr/>
          <p:nvPr/>
        </p:nvSpPr>
        <p:spPr>
          <a:xfrm>
            <a:off x="6620351" y="3775948"/>
            <a:ext cx="170021" cy="354330"/>
          </a:xfrm>
          <a:prstGeom prst="roundRect">
            <a:avLst>
              <a:gd name="adj" fmla="val 56033"/>
            </a:avLst>
          </a:prstGeom>
          <a:solidFill>
            <a:srgbClr val="D6F5EE"/>
          </a:solidFill>
          <a:ln w="7620">
            <a:solidFill>
              <a:srgbClr val="BCDBD4"/>
            </a:solidFill>
            <a:prstDash val="solid"/>
          </a:ln>
        </p:spPr>
      </p:sp>
      <p:sp>
        <p:nvSpPr>
          <p:cNvPr id="7" name="Text 4"/>
          <p:cNvSpPr/>
          <p:nvPr/>
        </p:nvSpPr>
        <p:spPr>
          <a:xfrm>
            <a:off x="7130534" y="377594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Nhắc lại</a:t>
            </a:r>
            <a:endParaRPr lang="en-US" sz="2200" dirty="0"/>
          </a:p>
        </p:txBody>
      </p:sp>
      <p:sp>
        <p:nvSpPr>
          <p:cNvPr id="8" name="Shape 5"/>
          <p:cNvSpPr/>
          <p:nvPr/>
        </p:nvSpPr>
        <p:spPr>
          <a:xfrm>
            <a:off x="6960632" y="4357092"/>
            <a:ext cx="170021" cy="354330"/>
          </a:xfrm>
          <a:prstGeom prst="roundRect">
            <a:avLst>
              <a:gd name="adj" fmla="val 56033"/>
            </a:avLst>
          </a:prstGeom>
          <a:solidFill>
            <a:srgbClr val="D6F5EE"/>
          </a:solidFill>
          <a:ln w="7620">
            <a:solidFill>
              <a:srgbClr val="BCDBD4"/>
            </a:solidFill>
            <a:prstDash val="solid"/>
          </a:ln>
        </p:spPr>
      </p:sp>
      <p:sp>
        <p:nvSpPr>
          <p:cNvPr id="9" name="Text 6"/>
          <p:cNvSpPr/>
          <p:nvPr/>
        </p:nvSpPr>
        <p:spPr>
          <a:xfrm>
            <a:off x="7470815" y="435709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Lợi ích</a:t>
            </a:r>
            <a:endParaRPr lang="en-US" sz="2200" dirty="0"/>
          </a:p>
        </p:txBody>
      </p:sp>
      <p:sp>
        <p:nvSpPr>
          <p:cNvPr id="10" name="Text 7"/>
          <p:cNvSpPr/>
          <p:nvPr/>
        </p:nvSpPr>
        <p:spPr>
          <a:xfrm>
            <a:off x="6280190" y="5193387"/>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Các con vừa được khám phá quả gì?</a:t>
            </a:r>
            <a:endParaRPr lang="en-US" sz="1750" dirty="0"/>
          </a:p>
        </p:txBody>
      </p:sp>
      <p:sp>
        <p:nvSpPr>
          <p:cNvPr id="11" name="Text 8"/>
          <p:cNvSpPr/>
          <p:nvPr/>
        </p:nvSpPr>
        <p:spPr>
          <a:xfrm>
            <a:off x="6280190" y="5811441"/>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Chúng ta cùng nhắc lại: tên quả, màu sắc, hình dáng, cấu tạo, mùi vị.</a:t>
            </a:r>
            <a:endParaRPr lang="en-US" sz="1750" dirty="0"/>
          </a:p>
        </p:txBody>
      </p:sp>
      <p:sp>
        <p:nvSpPr>
          <p:cNvPr id="12" name="Text 9"/>
          <p:cNvSpPr/>
          <p:nvPr/>
        </p:nvSpPr>
        <p:spPr>
          <a:xfrm>
            <a:off x="6280190" y="6429494"/>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cam có lợi ích gì? Quả cam có Vitamin C, tốt cho sức khỏe.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037767"/>
            <a:ext cx="6732270"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Mở Rộng Kiến Thức</a:t>
            </a:r>
            <a:endParaRPr lang="en-US" sz="4450" dirty="0"/>
          </a:p>
        </p:txBody>
      </p:sp>
      <p:sp>
        <p:nvSpPr>
          <p:cNvPr id="4" name="Shape 1"/>
          <p:cNvSpPr/>
          <p:nvPr/>
        </p:nvSpPr>
        <p:spPr>
          <a:xfrm>
            <a:off x="793790" y="5086707"/>
            <a:ext cx="4196358" cy="1322189"/>
          </a:xfrm>
          <a:prstGeom prst="roundRect">
            <a:avLst>
              <a:gd name="adj" fmla="val 7205"/>
            </a:avLst>
          </a:prstGeom>
          <a:solidFill>
            <a:srgbClr val="D6F5EE"/>
          </a:solidFill>
          <a:ln w="7620">
            <a:solidFill>
              <a:srgbClr val="BCDBD4"/>
            </a:solidFill>
            <a:prstDash val="solid"/>
          </a:ln>
        </p:spPr>
      </p:sp>
      <p:sp>
        <p:nvSpPr>
          <p:cNvPr id="5" name="Text 2"/>
          <p:cNvSpPr/>
          <p:nvPr/>
        </p:nvSpPr>
        <p:spPr>
          <a:xfrm>
            <a:off x="1028224" y="532114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Đố vui</a:t>
            </a:r>
            <a:endParaRPr lang="en-US" sz="2200" dirty="0"/>
          </a:p>
        </p:txBody>
      </p:sp>
      <p:sp>
        <p:nvSpPr>
          <p:cNvPr id="6" name="Text 3"/>
          <p:cNvSpPr/>
          <p:nvPr/>
        </p:nvSpPr>
        <p:spPr>
          <a:xfrm>
            <a:off x="1028224" y="5811560"/>
            <a:ext cx="3727490"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Quả gì da cóc, ruột vàng?</a:t>
            </a:r>
            <a:endParaRPr lang="en-US" sz="1750" dirty="0"/>
          </a:p>
        </p:txBody>
      </p:sp>
      <p:sp>
        <p:nvSpPr>
          <p:cNvPr id="7" name="Shape 4"/>
          <p:cNvSpPr/>
          <p:nvPr/>
        </p:nvSpPr>
        <p:spPr>
          <a:xfrm>
            <a:off x="5216962" y="5086707"/>
            <a:ext cx="4196358" cy="1322189"/>
          </a:xfrm>
          <a:prstGeom prst="roundRect">
            <a:avLst>
              <a:gd name="adj" fmla="val 7205"/>
            </a:avLst>
          </a:prstGeom>
          <a:solidFill>
            <a:srgbClr val="D6F5EE"/>
          </a:solidFill>
          <a:ln w="7620">
            <a:solidFill>
              <a:srgbClr val="BCDBD4"/>
            </a:solidFill>
            <a:prstDash val="solid"/>
          </a:ln>
        </p:spPr>
      </p:sp>
      <p:sp>
        <p:nvSpPr>
          <p:cNvPr id="8" name="Text 5"/>
          <p:cNvSpPr/>
          <p:nvPr/>
        </p:nvSpPr>
        <p:spPr>
          <a:xfrm>
            <a:off x="5451396" y="532114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Kể chuyện</a:t>
            </a:r>
            <a:endParaRPr lang="en-US" sz="2200" dirty="0"/>
          </a:p>
        </p:txBody>
      </p:sp>
      <p:sp>
        <p:nvSpPr>
          <p:cNvPr id="9" name="Text 6"/>
          <p:cNvSpPr/>
          <p:nvPr/>
        </p:nvSpPr>
        <p:spPr>
          <a:xfrm>
            <a:off x="5451396" y="5811560"/>
            <a:ext cx="3727490"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Câu chuyện về cây cam.</a:t>
            </a:r>
            <a:endParaRPr lang="en-US" sz="1750" dirty="0"/>
          </a:p>
        </p:txBody>
      </p:sp>
      <p:sp>
        <p:nvSpPr>
          <p:cNvPr id="10" name="Shape 7"/>
          <p:cNvSpPr/>
          <p:nvPr/>
        </p:nvSpPr>
        <p:spPr>
          <a:xfrm>
            <a:off x="9640133" y="5086707"/>
            <a:ext cx="4196358" cy="1322189"/>
          </a:xfrm>
          <a:prstGeom prst="roundRect">
            <a:avLst>
              <a:gd name="adj" fmla="val 7205"/>
            </a:avLst>
          </a:prstGeom>
          <a:solidFill>
            <a:srgbClr val="D6F5EE"/>
          </a:solidFill>
          <a:ln w="7620">
            <a:solidFill>
              <a:srgbClr val="BCDBD4"/>
            </a:solidFill>
            <a:prstDash val="solid"/>
          </a:ln>
        </p:spPr>
      </p:sp>
      <p:sp>
        <p:nvSpPr>
          <p:cNvPr id="11" name="Text 8"/>
          <p:cNvSpPr/>
          <p:nvPr/>
        </p:nvSpPr>
        <p:spPr>
          <a:xfrm>
            <a:off x="9874568" y="532114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Tạo hình</a:t>
            </a:r>
            <a:endParaRPr lang="en-US" sz="2200" dirty="0"/>
          </a:p>
        </p:txBody>
      </p:sp>
      <p:sp>
        <p:nvSpPr>
          <p:cNvPr id="12" name="Text 9"/>
          <p:cNvSpPr/>
          <p:nvPr/>
        </p:nvSpPr>
        <p:spPr>
          <a:xfrm>
            <a:off x="9874568" y="5811560"/>
            <a:ext cx="3727490"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Vẽ hoặc nặn quả cam.</a:t>
            </a:r>
            <a:endParaRPr lang="en-US" sz="1750" dirty="0"/>
          </a:p>
        </p:txBody>
      </p:sp>
      <p:sp>
        <p:nvSpPr>
          <p:cNvPr id="13" name="Text 10"/>
          <p:cNvSpPr/>
          <p:nvPr/>
        </p:nvSpPr>
        <p:spPr>
          <a:xfrm>
            <a:off x="793790" y="6664047"/>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Chúng ta cùng tìm hiểu các loại cam khác nhau: Cam sành, cam Vinh...</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942023"/>
            <a:ext cx="7262455" cy="708779"/>
          </a:xfrm>
          <a:prstGeom prst="rect">
            <a:avLst/>
          </a:prstGeom>
          <a:noFill/>
          <a:ln/>
        </p:spPr>
        <p:txBody>
          <a:bodyPr wrap="none" lIns="0" tIns="0" rIns="0" bIns="0" rtlCol="0" anchor="t"/>
          <a:lstStyle/>
          <a:p>
            <a:pPr marL="0" indent="0" algn="l">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Củng Cố và Kết Thúc</a:t>
            </a:r>
            <a:endParaRPr lang="en-US" sz="4450" dirty="0"/>
          </a:p>
        </p:txBody>
      </p:sp>
      <p:sp>
        <p:nvSpPr>
          <p:cNvPr id="3" name="Text 1"/>
          <p:cNvSpPr/>
          <p:nvPr/>
        </p:nvSpPr>
        <p:spPr>
          <a:xfrm>
            <a:off x="1743789" y="3778806"/>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Trò chơi</a:t>
            </a:r>
            <a:endParaRPr lang="en-US" sz="2200" dirty="0"/>
          </a:p>
        </p:txBody>
      </p:sp>
      <p:sp>
        <p:nvSpPr>
          <p:cNvPr id="4" name="Text 2"/>
          <p:cNvSpPr/>
          <p:nvPr/>
        </p:nvSpPr>
        <p:spPr>
          <a:xfrm>
            <a:off x="793790" y="4269224"/>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333F70"/>
                </a:solidFill>
                <a:latin typeface="Open Sans" pitchFamily="34" charset="0"/>
                <a:ea typeface="Open Sans" pitchFamily="34" charset="-122"/>
                <a:cs typeface="Open Sans" pitchFamily="34" charset="-120"/>
              </a:rPr>
              <a:t>Ai nhanh hơn (nhặt cam, bóc cam...).</a:t>
            </a:r>
            <a:endParaRPr lang="en-US" sz="1750" dirty="0"/>
          </a:p>
        </p:txBody>
      </p:sp>
      <p:pic>
        <p:nvPicPr>
          <p:cNvPr id="5" name="Image 0" descr="preencoded.png"/>
          <p:cNvPicPr>
            <a:picLocks noChangeAspect="1"/>
          </p:cNvPicPr>
          <p:nvPr/>
        </p:nvPicPr>
        <p:blipFill>
          <a:blip r:embed="rId3"/>
          <a:stretch>
            <a:fillRect/>
          </a:stretch>
        </p:blipFill>
        <p:spPr>
          <a:xfrm>
            <a:off x="5032653" y="2104430"/>
            <a:ext cx="4564975" cy="4564975"/>
          </a:xfrm>
          <a:prstGeom prst="rect">
            <a:avLst/>
          </a:prstGeom>
        </p:spPr>
      </p:pic>
      <p:sp>
        <p:nvSpPr>
          <p:cNvPr id="6" name="Text 3"/>
          <p:cNvSpPr/>
          <p:nvPr/>
        </p:nvSpPr>
        <p:spPr>
          <a:xfrm>
            <a:off x="5980033" y="4187547"/>
            <a:ext cx="318968" cy="398621"/>
          </a:xfrm>
          <a:prstGeom prst="rect">
            <a:avLst/>
          </a:prstGeom>
          <a:noFill/>
          <a:ln/>
        </p:spPr>
        <p:txBody>
          <a:bodyPr wrap="none" lIns="0" tIns="0" rIns="0" bIns="0" rtlCol="0" anchor="t"/>
          <a:lstStyle/>
          <a:p>
            <a:pPr marL="0" indent="0" algn="l">
              <a:lnSpc>
                <a:spcPts val="4000"/>
              </a:lnSpc>
              <a:buNone/>
            </a:pPr>
            <a:r>
              <a:rPr lang="en-US" sz="2500" b="1" dirty="0">
                <a:solidFill>
                  <a:srgbClr val="333F70"/>
                </a:solidFill>
                <a:latin typeface="Unbounded Bold" pitchFamily="34" charset="0"/>
                <a:ea typeface="Unbounded Bold" pitchFamily="34" charset="-122"/>
                <a:cs typeface="Unbounded Bold" pitchFamily="34" charset="-120"/>
              </a:rPr>
              <a:t>1</a:t>
            </a:r>
            <a:endParaRPr lang="en-US" sz="2500" dirty="0"/>
          </a:p>
        </p:txBody>
      </p:sp>
      <p:sp>
        <p:nvSpPr>
          <p:cNvPr id="7" name="Text 4"/>
          <p:cNvSpPr/>
          <p:nvPr/>
        </p:nvSpPr>
        <p:spPr>
          <a:xfrm>
            <a:off x="9597628" y="273391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Nhận xét</a:t>
            </a:r>
            <a:endParaRPr lang="en-US" sz="2200" dirty="0"/>
          </a:p>
        </p:txBody>
      </p:sp>
      <p:sp>
        <p:nvSpPr>
          <p:cNvPr id="8" name="Text 5"/>
          <p:cNvSpPr/>
          <p:nvPr/>
        </p:nvSpPr>
        <p:spPr>
          <a:xfrm>
            <a:off x="9597628" y="3224332"/>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Đánh giá sự tham gia.</a:t>
            </a:r>
            <a:endParaRPr lang="en-US" sz="1750" dirty="0"/>
          </a:p>
        </p:txBody>
      </p:sp>
      <p:pic>
        <p:nvPicPr>
          <p:cNvPr id="9" name="Image 1" descr="preencoded.png"/>
          <p:cNvPicPr>
            <a:picLocks noChangeAspect="1"/>
          </p:cNvPicPr>
          <p:nvPr/>
        </p:nvPicPr>
        <p:blipFill>
          <a:blip r:embed="rId4"/>
          <a:stretch>
            <a:fillRect/>
          </a:stretch>
        </p:blipFill>
        <p:spPr>
          <a:xfrm>
            <a:off x="5032653" y="2104430"/>
            <a:ext cx="4564975" cy="4564975"/>
          </a:xfrm>
          <a:prstGeom prst="rect">
            <a:avLst/>
          </a:prstGeom>
        </p:spPr>
      </p:pic>
      <p:sp>
        <p:nvSpPr>
          <p:cNvPr id="10" name="Text 6"/>
          <p:cNvSpPr/>
          <p:nvPr/>
        </p:nvSpPr>
        <p:spPr>
          <a:xfrm>
            <a:off x="7743230" y="3169563"/>
            <a:ext cx="318968" cy="398621"/>
          </a:xfrm>
          <a:prstGeom prst="rect">
            <a:avLst/>
          </a:prstGeom>
          <a:noFill/>
          <a:ln/>
        </p:spPr>
        <p:txBody>
          <a:bodyPr wrap="none" lIns="0" tIns="0" rIns="0" bIns="0" rtlCol="0" anchor="t"/>
          <a:lstStyle/>
          <a:p>
            <a:pPr marL="0" indent="0" algn="l">
              <a:lnSpc>
                <a:spcPts val="4000"/>
              </a:lnSpc>
              <a:buNone/>
            </a:pPr>
            <a:r>
              <a:rPr lang="en-US" sz="2500" b="1" dirty="0">
                <a:solidFill>
                  <a:srgbClr val="333F70"/>
                </a:solidFill>
                <a:latin typeface="Unbounded Bold" pitchFamily="34" charset="0"/>
                <a:ea typeface="Unbounded Bold" pitchFamily="34" charset="-122"/>
                <a:cs typeface="Unbounded Bold" pitchFamily="34" charset="-120"/>
              </a:rPr>
              <a:t>2</a:t>
            </a:r>
            <a:endParaRPr lang="en-US" sz="2500" dirty="0"/>
          </a:p>
        </p:txBody>
      </p:sp>
      <p:sp>
        <p:nvSpPr>
          <p:cNvPr id="11" name="Text 7"/>
          <p:cNvSpPr/>
          <p:nvPr/>
        </p:nvSpPr>
        <p:spPr>
          <a:xfrm>
            <a:off x="9597628" y="518648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Khen ngợi</a:t>
            </a:r>
            <a:endParaRPr lang="en-US" sz="2200" dirty="0"/>
          </a:p>
        </p:txBody>
      </p:sp>
      <p:sp>
        <p:nvSpPr>
          <p:cNvPr id="12" name="Text 8"/>
          <p:cNvSpPr/>
          <p:nvPr/>
        </p:nvSpPr>
        <p:spPr>
          <a:xfrm>
            <a:off x="9597628" y="5676900"/>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Khuyến khích khám phá.</a:t>
            </a:r>
            <a:endParaRPr lang="en-US" sz="1750" dirty="0"/>
          </a:p>
        </p:txBody>
      </p:sp>
      <p:pic>
        <p:nvPicPr>
          <p:cNvPr id="13" name="Image 2" descr="preencoded.png"/>
          <p:cNvPicPr>
            <a:picLocks noChangeAspect="1"/>
          </p:cNvPicPr>
          <p:nvPr/>
        </p:nvPicPr>
        <p:blipFill>
          <a:blip r:embed="rId5"/>
          <a:stretch>
            <a:fillRect/>
          </a:stretch>
        </p:blipFill>
        <p:spPr>
          <a:xfrm>
            <a:off x="5032653" y="2104430"/>
            <a:ext cx="4564975" cy="4564975"/>
          </a:xfrm>
          <a:prstGeom prst="rect">
            <a:avLst/>
          </a:prstGeom>
        </p:spPr>
      </p:pic>
      <p:sp>
        <p:nvSpPr>
          <p:cNvPr id="14" name="Text 9"/>
          <p:cNvSpPr/>
          <p:nvPr/>
        </p:nvSpPr>
        <p:spPr>
          <a:xfrm>
            <a:off x="7743230" y="5205532"/>
            <a:ext cx="318968" cy="398621"/>
          </a:xfrm>
          <a:prstGeom prst="rect">
            <a:avLst/>
          </a:prstGeom>
          <a:noFill/>
          <a:ln/>
        </p:spPr>
        <p:txBody>
          <a:bodyPr wrap="none" lIns="0" tIns="0" rIns="0" bIns="0" rtlCol="0" anchor="t"/>
          <a:lstStyle/>
          <a:p>
            <a:pPr marL="0" indent="0" algn="l">
              <a:lnSpc>
                <a:spcPts val="4000"/>
              </a:lnSpc>
              <a:buNone/>
            </a:pPr>
            <a:r>
              <a:rPr lang="en-US" sz="2500" b="1" dirty="0">
                <a:solidFill>
                  <a:srgbClr val="333F70"/>
                </a:solidFill>
                <a:latin typeface="Unbounded Bold" pitchFamily="34" charset="0"/>
                <a:ea typeface="Unbounded Bold" pitchFamily="34" charset="-122"/>
                <a:cs typeface="Unbounded Bold" pitchFamily="34" charset="-120"/>
              </a:rPr>
              <a:t>3</a:t>
            </a:r>
            <a:endParaRPr lang="en-US" sz="2500" dirty="0"/>
          </a:p>
        </p:txBody>
      </p:sp>
      <p:sp>
        <p:nvSpPr>
          <p:cNvPr id="15" name="Text 10"/>
          <p:cNvSpPr/>
          <p:nvPr/>
        </p:nvSpPr>
        <p:spPr>
          <a:xfrm>
            <a:off x="793790" y="692455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33F70"/>
                </a:solidFill>
                <a:latin typeface="Open Sans" pitchFamily="34" charset="0"/>
                <a:ea typeface="Open Sans" pitchFamily="34" charset="-122"/>
                <a:cs typeface="Open Sans" pitchFamily="34" charset="-120"/>
              </a:rPr>
              <a:t>Chào tạm biệt và hẹn gặp lại ở những hoạt động sau!</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508</Words>
  <Application>Microsoft Office PowerPoint</Application>
  <PresentationFormat>Custom</PresentationFormat>
  <Paragraphs>78</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Unbounded Bold</vt:lpstr>
      <vt:lpstr>Times New Roman</vt:lpstr>
      <vt:lpstr>Open Sans</vt:lpstr>
      <vt:lpstr>Open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cp:revision>
  <dcterms:created xsi:type="dcterms:W3CDTF">2025-04-13T07:00:33Z</dcterms:created>
  <dcterms:modified xsi:type="dcterms:W3CDTF">2025-04-13T08:54:37Z</dcterms:modified>
</cp:coreProperties>
</file>