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14630400" cy="8229600"/>
  <p:notesSz cx="8229600" cy="14630400"/>
  <p:embeddedFontLst>
    <p:embeddedFont>
      <p:font typeface="Lato" panose="020F0502020204030203" pitchFamily="34" charset="0"/>
      <p:regular r:id="rId12"/>
      <p:bold r:id="rId13"/>
    </p:embeddedFont>
    <p:embeddedFont>
      <p:font typeface="Lato Bold" panose="020F0502020204030203" pitchFamily="34" charset="0"/>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10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936975-8424-5F66-D4C7-E5D8581EADF3}"/>
              </a:ext>
            </a:extLst>
          </p:cNvPr>
          <p:cNvPicPr>
            <a:picLocks noChangeAspect="1"/>
          </p:cNvPicPr>
          <p:nvPr/>
        </p:nvPicPr>
        <p:blipFill>
          <a:blip r:embed="rId2"/>
          <a:stretch>
            <a:fillRect/>
          </a:stretch>
        </p:blipFill>
        <p:spPr>
          <a:xfrm>
            <a:off x="0" y="0"/>
            <a:ext cx="14630400" cy="8229600"/>
          </a:xfrm>
          <a:prstGeom prst="rect">
            <a:avLst/>
          </a:prstGeom>
        </p:spPr>
      </p:pic>
      <p:sp>
        <p:nvSpPr>
          <p:cNvPr id="10" name="TextBox 9">
            <a:extLst>
              <a:ext uri="{FF2B5EF4-FFF2-40B4-BE49-F238E27FC236}">
                <a16:creationId xmlns:a16="http://schemas.microsoft.com/office/drawing/2014/main" id="{41A1CB47-3DD3-5AF5-B975-92996971D7DF}"/>
              </a:ext>
            </a:extLst>
          </p:cNvPr>
          <p:cNvSpPr txBox="1"/>
          <p:nvPr/>
        </p:nvSpPr>
        <p:spPr>
          <a:xfrm>
            <a:off x="3863083" y="431515"/>
            <a:ext cx="7736441"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PHÒNG GIÁO DỤC VÀ ĐÀO TẠO QUẬN LONG BIÊN</a:t>
            </a:r>
          </a:p>
          <a:p>
            <a:pPr algn="ctr"/>
            <a:r>
              <a:rPr lang="en-US" sz="2400" dirty="0">
                <a:latin typeface="Times New Roman" panose="02020603050405020304" pitchFamily="18" charset="0"/>
                <a:cs typeface="Times New Roman" panose="02020603050405020304" pitchFamily="18" charset="0"/>
              </a:rPr>
              <a:t>TRƯỜNG MẦM NON HOA HƯỚNG DƯƠNG</a:t>
            </a:r>
          </a:p>
        </p:txBody>
      </p:sp>
      <p:sp>
        <p:nvSpPr>
          <p:cNvPr id="11" name="TextBox 10">
            <a:extLst>
              <a:ext uri="{FF2B5EF4-FFF2-40B4-BE49-F238E27FC236}">
                <a16:creationId xmlns:a16="http://schemas.microsoft.com/office/drawing/2014/main" id="{D1BA5410-5110-17D6-73A9-875B11863034}"/>
              </a:ext>
            </a:extLst>
          </p:cNvPr>
          <p:cNvSpPr txBox="1"/>
          <p:nvPr/>
        </p:nvSpPr>
        <p:spPr>
          <a:xfrm>
            <a:off x="5373384" y="3739792"/>
            <a:ext cx="4715838" cy="1015663"/>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Khám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a:t>
            </a:r>
            <a:r>
              <a:rPr lang="en-US" sz="3200" dirty="0">
                <a:latin typeface="Times New Roman" panose="02020603050405020304" pitchFamily="18" charset="0"/>
                <a:cs typeface="Times New Roman" panose="02020603050405020304" pitchFamily="18" charset="0"/>
              </a:rPr>
              <a:t> khoa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hè</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bé</a:t>
            </a:r>
            <a:endParaRPr lang="en-US" sz="20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34486DA-DFED-CA41-E1DE-ECD9D568A16C}"/>
              </a:ext>
            </a:extLst>
          </p:cNvPr>
          <p:cNvPicPr>
            <a:picLocks noChangeAspect="1"/>
          </p:cNvPicPr>
          <p:nvPr/>
        </p:nvPicPr>
        <p:blipFill>
          <a:blip r:embed="rId3"/>
          <a:stretch>
            <a:fillRect/>
          </a:stretch>
        </p:blipFill>
        <p:spPr>
          <a:xfrm>
            <a:off x="6771847" y="1414446"/>
            <a:ext cx="1086705" cy="1086705"/>
          </a:xfrm>
          <a:prstGeom prst="rect">
            <a:avLst/>
          </a:prstGeom>
        </p:spPr>
      </p:pic>
    </p:spTree>
    <p:extLst>
      <p:ext uri="{BB962C8B-B14F-4D97-AF65-F5344CB8AC3E}">
        <p14:creationId xmlns:p14="http://schemas.microsoft.com/office/powerpoint/2010/main" val="275365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901434"/>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282824"/>
                </a:solidFill>
                <a:latin typeface="Lato Bold" pitchFamily="34" charset="0"/>
                <a:ea typeface="Lato Bold" pitchFamily="34" charset="-122"/>
                <a:cs typeface="Lato Bold" pitchFamily="34" charset="-120"/>
              </a:rPr>
              <a:t>Khám Phá Mùa Hè</a:t>
            </a:r>
            <a:endParaRPr lang="en-US" sz="4450" dirty="0"/>
          </a:p>
        </p:txBody>
      </p:sp>
      <p:sp>
        <p:nvSpPr>
          <p:cNvPr id="4" name="Text 1"/>
          <p:cNvSpPr/>
          <p:nvPr/>
        </p:nvSpPr>
        <p:spPr>
          <a:xfrm>
            <a:off x="6280190" y="3950375"/>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Chào mừng đến với hành trình khám phá mùa hè đầy thú vị! Chúng ta sẽ cùng nhau tìm hiểu về thời tiết và trang phục phù hợp cho mùa hè này.</a:t>
            </a:r>
            <a:endParaRPr lang="en-US" sz="1750" dirty="0"/>
          </a:p>
        </p:txBody>
      </p:sp>
      <p:sp>
        <p:nvSpPr>
          <p:cNvPr id="5" name="Shape 2"/>
          <p:cNvSpPr/>
          <p:nvPr/>
        </p:nvSpPr>
        <p:spPr>
          <a:xfrm>
            <a:off x="6280190" y="4948238"/>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87810" y="4955858"/>
            <a:ext cx="347663" cy="347663"/>
          </a:xfrm>
          <a:prstGeom prst="rect">
            <a:avLst/>
          </a:prstGeom>
        </p:spPr>
      </p:pic>
      <p:sp>
        <p:nvSpPr>
          <p:cNvPr id="7" name="Text 3"/>
          <p:cNvSpPr/>
          <p:nvPr/>
        </p:nvSpPr>
        <p:spPr>
          <a:xfrm>
            <a:off x="6756440" y="4931331"/>
            <a:ext cx="2093000" cy="396835"/>
          </a:xfrm>
          <a:prstGeom prst="rect">
            <a:avLst/>
          </a:prstGeom>
          <a:noFill/>
          <a:ln/>
        </p:spPr>
        <p:txBody>
          <a:bodyPr wrap="none" lIns="0" tIns="0" rIns="0" bIns="0" rtlCol="0" anchor="t"/>
          <a:lstStyle/>
          <a:p>
            <a:pPr marL="0" indent="0" algn="l">
              <a:lnSpc>
                <a:spcPts val="3100"/>
              </a:lnSpc>
              <a:buNone/>
            </a:pPr>
            <a:r>
              <a:rPr lang="en-US" sz="2200" b="1" dirty="0">
                <a:solidFill>
                  <a:srgbClr val="4A4A45"/>
                </a:solidFill>
                <a:latin typeface="Lato Bold" pitchFamily="34" charset="0"/>
                <a:ea typeface="Lato Bold" pitchFamily="34" charset="-122"/>
                <a:cs typeface="Lato Bold" pitchFamily="34" charset="-120"/>
              </a:rPr>
              <a:t>by Huong Hoang</a:t>
            </a:r>
            <a:endParaRPr lang="en-US"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55445"/>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282824"/>
                </a:solidFill>
                <a:latin typeface="Lato Bold" pitchFamily="34" charset="0"/>
                <a:ea typeface="Lato Bold" pitchFamily="34" charset="-122"/>
                <a:cs typeface="Lato Bold" pitchFamily="34" charset="-120"/>
              </a:rPr>
              <a:t>Thời Tiết Mùa Hè: Trời Như Thế Nào?</a:t>
            </a:r>
            <a:endParaRPr lang="en-US" sz="4450" dirty="0"/>
          </a:p>
        </p:txBody>
      </p:sp>
      <p:sp>
        <p:nvSpPr>
          <p:cNvPr id="4" name="Shape 1"/>
          <p:cNvSpPr/>
          <p:nvPr/>
        </p:nvSpPr>
        <p:spPr>
          <a:xfrm>
            <a:off x="6280190" y="3668316"/>
            <a:ext cx="510302" cy="510302"/>
          </a:xfrm>
          <a:prstGeom prst="roundRect">
            <a:avLst>
              <a:gd name="adj" fmla="val 6667"/>
            </a:avLst>
          </a:prstGeom>
          <a:solidFill>
            <a:srgbClr val="E5DFD2"/>
          </a:solidFill>
          <a:ln/>
        </p:spPr>
      </p:sp>
      <p:sp>
        <p:nvSpPr>
          <p:cNvPr id="5" name="Text 2"/>
          <p:cNvSpPr/>
          <p:nvPr/>
        </p:nvSpPr>
        <p:spPr>
          <a:xfrm>
            <a:off x="7017306" y="3668316"/>
            <a:ext cx="2927747" cy="708660"/>
          </a:xfrm>
          <a:prstGeom prst="rect">
            <a:avLst/>
          </a:prstGeom>
          <a:noFill/>
          <a:ln/>
        </p:spPr>
        <p:txBody>
          <a:bodyPr wrap="squar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Trời mùa hè như thế nào?</a:t>
            </a:r>
            <a:endParaRPr lang="en-US" sz="2200" dirty="0"/>
          </a:p>
        </p:txBody>
      </p:sp>
      <p:sp>
        <p:nvSpPr>
          <p:cNvPr id="6" name="Text 3"/>
          <p:cNvSpPr/>
          <p:nvPr/>
        </p:nvSpPr>
        <p:spPr>
          <a:xfrm>
            <a:off x="7017306" y="4513064"/>
            <a:ext cx="2927747"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Nắng nhiều, trời nóng bức.</a:t>
            </a:r>
            <a:endParaRPr lang="en-US" sz="1750" dirty="0"/>
          </a:p>
        </p:txBody>
      </p:sp>
      <p:sp>
        <p:nvSpPr>
          <p:cNvPr id="7" name="Shape 4"/>
          <p:cNvSpPr/>
          <p:nvPr/>
        </p:nvSpPr>
        <p:spPr>
          <a:xfrm>
            <a:off x="10171867" y="3668316"/>
            <a:ext cx="510302" cy="510302"/>
          </a:xfrm>
          <a:prstGeom prst="roundRect">
            <a:avLst>
              <a:gd name="adj" fmla="val 6667"/>
            </a:avLst>
          </a:prstGeom>
          <a:solidFill>
            <a:srgbClr val="E5DFD2"/>
          </a:solidFill>
          <a:ln/>
        </p:spPr>
      </p:sp>
      <p:sp>
        <p:nvSpPr>
          <p:cNvPr id="8" name="Text 5"/>
          <p:cNvSpPr/>
          <p:nvPr/>
        </p:nvSpPr>
        <p:spPr>
          <a:xfrm>
            <a:off x="10908983" y="3668316"/>
            <a:ext cx="2927747" cy="708660"/>
          </a:xfrm>
          <a:prstGeom prst="rect">
            <a:avLst/>
          </a:prstGeom>
          <a:noFill/>
          <a:ln/>
        </p:spPr>
        <p:txBody>
          <a:bodyPr wrap="squar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Mặt trời có sáng không?</a:t>
            </a:r>
            <a:endParaRPr lang="en-US" sz="2200" dirty="0"/>
          </a:p>
        </p:txBody>
      </p:sp>
      <p:sp>
        <p:nvSpPr>
          <p:cNvPr id="9" name="Text 6"/>
          <p:cNvSpPr/>
          <p:nvPr/>
        </p:nvSpPr>
        <p:spPr>
          <a:xfrm>
            <a:off x="10908983" y="4513064"/>
            <a:ext cx="2927747" cy="725805"/>
          </a:xfrm>
          <a:prstGeom prst="rect">
            <a:avLst/>
          </a:prstGeom>
          <a:noFill/>
          <a:ln/>
        </p:spPr>
        <p:txBody>
          <a:bodyPr wrap="squar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Mặt trời rất sáng và chói chang.</a:t>
            </a:r>
            <a:endParaRPr lang="en-US" sz="1750" dirty="0"/>
          </a:p>
        </p:txBody>
      </p:sp>
      <p:sp>
        <p:nvSpPr>
          <p:cNvPr id="10" name="Shape 7"/>
          <p:cNvSpPr/>
          <p:nvPr/>
        </p:nvSpPr>
        <p:spPr>
          <a:xfrm>
            <a:off x="6280190" y="5720834"/>
            <a:ext cx="510302" cy="510302"/>
          </a:xfrm>
          <a:prstGeom prst="roundRect">
            <a:avLst>
              <a:gd name="adj" fmla="val 6667"/>
            </a:avLst>
          </a:prstGeom>
          <a:solidFill>
            <a:srgbClr val="E5DFD2"/>
          </a:solidFill>
          <a:ln/>
        </p:spPr>
      </p:sp>
      <p:sp>
        <p:nvSpPr>
          <p:cNvPr id="11" name="Text 8"/>
          <p:cNvSpPr/>
          <p:nvPr/>
        </p:nvSpPr>
        <p:spPr>
          <a:xfrm>
            <a:off x="7017306" y="5720834"/>
            <a:ext cx="2896910"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Con cảm thấy thế nào?</a:t>
            </a:r>
            <a:endParaRPr lang="en-US" sz="2200" dirty="0"/>
          </a:p>
        </p:txBody>
      </p:sp>
      <p:sp>
        <p:nvSpPr>
          <p:cNvPr id="12" name="Text 9"/>
          <p:cNvSpPr/>
          <p:nvPr/>
        </p:nvSpPr>
        <p:spPr>
          <a:xfrm>
            <a:off x="7017306" y="6211253"/>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Nóng bức, cần uống nhiều nước.</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412325"/>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282824"/>
                </a:solidFill>
                <a:latin typeface="Lato Bold" pitchFamily="34" charset="0"/>
                <a:ea typeface="Lato Bold" pitchFamily="34" charset="-122"/>
                <a:cs typeface="Lato Bold" pitchFamily="34" charset="-120"/>
              </a:rPr>
              <a:t>Ông Mặt Trời Mùa Hè</a:t>
            </a:r>
            <a:endParaRPr lang="en-US" sz="4450" dirty="0"/>
          </a:p>
        </p:txBody>
      </p:sp>
      <p:sp>
        <p:nvSpPr>
          <p:cNvPr id="3" name="Text 1"/>
          <p:cNvSpPr/>
          <p:nvPr/>
        </p:nvSpPr>
        <p:spPr>
          <a:xfrm>
            <a:off x="793790" y="368808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82824"/>
                </a:solidFill>
                <a:latin typeface="Lato Bold" pitchFamily="34" charset="0"/>
                <a:ea typeface="Lato Bold" pitchFamily="34" charset="-122"/>
                <a:cs typeface="Lato Bold" pitchFamily="34" charset="-120"/>
              </a:rPr>
              <a:t>Mặt trời sáng chói</a:t>
            </a:r>
            <a:endParaRPr lang="en-US" sz="2200" dirty="0"/>
          </a:p>
        </p:txBody>
      </p:sp>
      <p:sp>
        <p:nvSpPr>
          <p:cNvPr id="4" name="Text 2"/>
          <p:cNvSpPr/>
          <p:nvPr/>
        </p:nvSpPr>
        <p:spPr>
          <a:xfrm>
            <a:off x="793790" y="4269224"/>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Mặt trời mùa hè rất sáng và chói chang, chiếu ánh nắng xuống trái đất.</a:t>
            </a:r>
            <a:endParaRPr lang="en-US" sz="1750" dirty="0"/>
          </a:p>
        </p:txBody>
      </p:sp>
      <p:sp>
        <p:nvSpPr>
          <p:cNvPr id="5" name="Text 3"/>
          <p:cNvSpPr/>
          <p:nvPr/>
        </p:nvSpPr>
        <p:spPr>
          <a:xfrm>
            <a:off x="7599521" y="368808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82824"/>
                </a:solidFill>
                <a:latin typeface="Lato Bold" pitchFamily="34" charset="0"/>
                <a:ea typeface="Lato Bold" pitchFamily="34" charset="-122"/>
                <a:cs typeface="Lato Bold" pitchFamily="34" charset="-120"/>
              </a:rPr>
              <a:t>Bảo vệ da</a:t>
            </a:r>
            <a:endParaRPr lang="en-US" sz="2200" dirty="0"/>
          </a:p>
        </p:txBody>
      </p:sp>
      <p:sp>
        <p:nvSpPr>
          <p:cNvPr id="6" name="Text 4"/>
          <p:cNvSpPr/>
          <p:nvPr/>
        </p:nvSpPr>
        <p:spPr>
          <a:xfrm>
            <a:off x="7599521" y="4269224"/>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Chúng mình cần bảo vệ da khi ra ngoài trời nắng bằng kem chống nắng.</a:t>
            </a:r>
            <a:endParaRPr lang="en-US" sz="1750" dirty="0"/>
          </a:p>
        </p:txBody>
      </p:sp>
      <p:sp>
        <p:nvSpPr>
          <p:cNvPr id="7" name="Text 5"/>
          <p:cNvSpPr/>
          <p:nvPr/>
        </p:nvSpPr>
        <p:spPr>
          <a:xfrm>
            <a:off x="793790" y="5454253"/>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Thoa kem chống nắng (SPF 30 trở lên) trước 20 phút khi ra ngoài nắng nhé!</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79496"/>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282824"/>
                </a:solidFill>
                <a:latin typeface="Lato Bold" pitchFamily="34" charset="0"/>
                <a:ea typeface="Lato Bold" pitchFamily="34" charset="-122"/>
                <a:cs typeface="Lato Bold" pitchFamily="34" charset="-120"/>
              </a:rPr>
              <a:t>Kết Luận Về Thời Tiết</a:t>
            </a:r>
            <a:endParaRPr lang="en-US" sz="4450" dirty="0"/>
          </a:p>
        </p:txBody>
      </p:sp>
      <p:sp>
        <p:nvSpPr>
          <p:cNvPr id="4" name="Shape 1"/>
          <p:cNvSpPr/>
          <p:nvPr/>
        </p:nvSpPr>
        <p:spPr>
          <a:xfrm>
            <a:off x="6280190" y="2728436"/>
            <a:ext cx="3664863" cy="1669852"/>
          </a:xfrm>
          <a:prstGeom prst="roundRect">
            <a:avLst>
              <a:gd name="adj" fmla="val 2038"/>
            </a:avLst>
          </a:prstGeom>
          <a:solidFill>
            <a:srgbClr val="E5DFD2"/>
          </a:solidFill>
          <a:ln/>
        </p:spPr>
      </p:sp>
      <p:sp>
        <p:nvSpPr>
          <p:cNvPr id="5" name="Text 2"/>
          <p:cNvSpPr/>
          <p:nvPr/>
        </p:nvSpPr>
        <p:spPr>
          <a:xfrm>
            <a:off x="6507004" y="29552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Nắng nóng</a:t>
            </a:r>
            <a:endParaRPr lang="en-US" sz="2200" dirty="0"/>
          </a:p>
        </p:txBody>
      </p:sp>
      <p:sp>
        <p:nvSpPr>
          <p:cNvPr id="6" name="Text 3"/>
          <p:cNvSpPr/>
          <p:nvPr/>
        </p:nvSpPr>
        <p:spPr>
          <a:xfrm>
            <a:off x="6507004" y="3445669"/>
            <a:ext cx="3211235" cy="725805"/>
          </a:xfrm>
          <a:prstGeom prst="rect">
            <a:avLst/>
          </a:prstGeom>
          <a:noFill/>
          <a:ln/>
        </p:spPr>
        <p:txBody>
          <a:bodyPr wrap="squar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Mùa hè thường nắng nhiều, trời nóng bức.</a:t>
            </a:r>
            <a:endParaRPr lang="en-US" sz="1750" dirty="0"/>
          </a:p>
        </p:txBody>
      </p:sp>
      <p:sp>
        <p:nvSpPr>
          <p:cNvPr id="7" name="Shape 4"/>
          <p:cNvSpPr/>
          <p:nvPr/>
        </p:nvSpPr>
        <p:spPr>
          <a:xfrm>
            <a:off x="10171867" y="2728436"/>
            <a:ext cx="3664863" cy="1669852"/>
          </a:xfrm>
          <a:prstGeom prst="roundRect">
            <a:avLst>
              <a:gd name="adj" fmla="val 2038"/>
            </a:avLst>
          </a:prstGeom>
          <a:solidFill>
            <a:srgbClr val="E5DFD2"/>
          </a:solidFill>
          <a:ln/>
        </p:spPr>
      </p:sp>
      <p:sp>
        <p:nvSpPr>
          <p:cNvPr id="8" name="Text 5"/>
          <p:cNvSpPr/>
          <p:nvPr/>
        </p:nvSpPr>
        <p:spPr>
          <a:xfrm>
            <a:off x="10398681" y="29552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Gió nhẹ</a:t>
            </a:r>
            <a:endParaRPr lang="en-US" sz="2200" dirty="0"/>
          </a:p>
        </p:txBody>
      </p:sp>
      <p:sp>
        <p:nvSpPr>
          <p:cNvPr id="9" name="Text 6"/>
          <p:cNvSpPr/>
          <p:nvPr/>
        </p:nvSpPr>
        <p:spPr>
          <a:xfrm>
            <a:off x="10398681" y="3445669"/>
            <a:ext cx="3211235"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Có gió nhẹ thổi thoang thoảng.</a:t>
            </a:r>
            <a:endParaRPr lang="en-US" sz="1750" dirty="0"/>
          </a:p>
        </p:txBody>
      </p:sp>
      <p:sp>
        <p:nvSpPr>
          <p:cNvPr id="10" name="Shape 7"/>
          <p:cNvSpPr/>
          <p:nvPr/>
        </p:nvSpPr>
        <p:spPr>
          <a:xfrm>
            <a:off x="6280190" y="4625102"/>
            <a:ext cx="7556421" cy="1306949"/>
          </a:xfrm>
          <a:prstGeom prst="roundRect">
            <a:avLst>
              <a:gd name="adj" fmla="val 2603"/>
            </a:avLst>
          </a:prstGeom>
          <a:solidFill>
            <a:srgbClr val="E5DFD2"/>
          </a:solidFill>
          <a:ln/>
        </p:spPr>
      </p:sp>
      <p:sp>
        <p:nvSpPr>
          <p:cNvPr id="11" name="Text 8"/>
          <p:cNvSpPr/>
          <p:nvPr/>
        </p:nvSpPr>
        <p:spPr>
          <a:xfrm>
            <a:off x="6507004" y="485191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Mưa rào</a:t>
            </a:r>
            <a:endParaRPr lang="en-US" sz="2200" dirty="0"/>
          </a:p>
        </p:txBody>
      </p:sp>
      <p:sp>
        <p:nvSpPr>
          <p:cNvPr id="12" name="Text 9"/>
          <p:cNvSpPr/>
          <p:nvPr/>
        </p:nvSpPr>
        <p:spPr>
          <a:xfrm>
            <a:off x="6507004" y="5342334"/>
            <a:ext cx="7102793"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Đôi khi có mưa rào bất chợt.</a:t>
            </a:r>
            <a:endParaRPr lang="en-US" sz="1750" dirty="0"/>
          </a:p>
        </p:txBody>
      </p:sp>
      <p:sp>
        <p:nvSpPr>
          <p:cNvPr id="13" name="Text 10"/>
          <p:cNvSpPr/>
          <p:nvPr/>
        </p:nvSpPr>
        <p:spPr>
          <a:xfrm>
            <a:off x="6280190" y="6187202"/>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Thời tiết mùa hè có thể thay đổi rất nhanh chóng.</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94554"/>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282824"/>
                </a:solidFill>
                <a:latin typeface="Lato Bold" pitchFamily="34" charset="0"/>
                <a:ea typeface="Lato Bold" pitchFamily="34" charset="-122"/>
                <a:cs typeface="Lato Bold" pitchFamily="34" charset="-120"/>
              </a:rPr>
              <a:t>Trang Phục Mùa Hè: Mặc Gì Cho Mát?</a:t>
            </a:r>
            <a:endParaRPr lang="en-US" sz="4450" dirty="0"/>
          </a:p>
        </p:txBody>
      </p:sp>
      <p:pic>
        <p:nvPicPr>
          <p:cNvPr id="4" name="Image 1" descr="preencoded.png"/>
          <p:cNvPicPr>
            <a:picLocks noChangeAspect="1"/>
          </p:cNvPicPr>
          <p:nvPr/>
        </p:nvPicPr>
        <p:blipFill>
          <a:blip r:embed="rId4"/>
          <a:stretch>
            <a:fillRect/>
          </a:stretch>
        </p:blipFill>
        <p:spPr>
          <a:xfrm>
            <a:off x="6280190" y="2952274"/>
            <a:ext cx="1134070" cy="1360884"/>
          </a:xfrm>
          <a:prstGeom prst="rect">
            <a:avLst/>
          </a:prstGeom>
        </p:spPr>
      </p:pic>
      <p:sp>
        <p:nvSpPr>
          <p:cNvPr id="5" name="Text 1"/>
          <p:cNvSpPr/>
          <p:nvPr/>
        </p:nvSpPr>
        <p:spPr>
          <a:xfrm>
            <a:off x="7754422" y="317908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Áo thun</a:t>
            </a:r>
            <a:endParaRPr lang="en-US" sz="2200" dirty="0"/>
          </a:p>
        </p:txBody>
      </p:sp>
      <p:sp>
        <p:nvSpPr>
          <p:cNvPr id="6" name="Text 2"/>
          <p:cNvSpPr/>
          <p:nvPr/>
        </p:nvSpPr>
        <p:spPr>
          <a:xfrm>
            <a:off x="7754422" y="3669506"/>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Mặc áo thun cho mát.</a:t>
            </a:r>
            <a:endParaRPr lang="en-US" sz="1750" dirty="0"/>
          </a:p>
        </p:txBody>
      </p:sp>
      <p:pic>
        <p:nvPicPr>
          <p:cNvPr id="7" name="Image 2" descr="preencoded.png"/>
          <p:cNvPicPr>
            <a:picLocks noChangeAspect="1"/>
          </p:cNvPicPr>
          <p:nvPr/>
        </p:nvPicPr>
        <p:blipFill>
          <a:blip r:embed="rId5"/>
          <a:stretch>
            <a:fillRect/>
          </a:stretch>
        </p:blipFill>
        <p:spPr>
          <a:xfrm>
            <a:off x="6280190" y="4313158"/>
            <a:ext cx="1134070" cy="1360884"/>
          </a:xfrm>
          <a:prstGeom prst="rect">
            <a:avLst/>
          </a:prstGeom>
        </p:spPr>
      </p:pic>
      <p:sp>
        <p:nvSpPr>
          <p:cNvPr id="8" name="Text 3"/>
          <p:cNvSpPr/>
          <p:nvPr/>
        </p:nvSpPr>
        <p:spPr>
          <a:xfrm>
            <a:off x="7754422" y="453997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Đội nón</a:t>
            </a:r>
            <a:endParaRPr lang="en-US" sz="2200" dirty="0"/>
          </a:p>
        </p:txBody>
      </p:sp>
      <p:sp>
        <p:nvSpPr>
          <p:cNvPr id="9" name="Text 4"/>
          <p:cNvSpPr/>
          <p:nvPr/>
        </p:nvSpPr>
        <p:spPr>
          <a:xfrm>
            <a:off x="7754422" y="5030391"/>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Khi ra nắng cần đội nón.</a:t>
            </a:r>
            <a:endParaRPr lang="en-US" sz="1750" dirty="0"/>
          </a:p>
        </p:txBody>
      </p:sp>
      <p:pic>
        <p:nvPicPr>
          <p:cNvPr id="10" name="Image 3" descr="preencoded.png"/>
          <p:cNvPicPr>
            <a:picLocks noChangeAspect="1"/>
          </p:cNvPicPr>
          <p:nvPr/>
        </p:nvPicPr>
        <p:blipFill>
          <a:blip r:embed="rId6"/>
          <a:stretch>
            <a:fillRect/>
          </a:stretch>
        </p:blipFill>
        <p:spPr>
          <a:xfrm>
            <a:off x="6280190" y="5674042"/>
            <a:ext cx="1134070" cy="1360884"/>
          </a:xfrm>
          <a:prstGeom prst="rect">
            <a:avLst/>
          </a:prstGeom>
        </p:spPr>
      </p:pic>
      <p:sp>
        <p:nvSpPr>
          <p:cNvPr id="11" name="Text 5"/>
          <p:cNvSpPr/>
          <p:nvPr/>
        </p:nvSpPr>
        <p:spPr>
          <a:xfrm>
            <a:off x="7754422" y="590085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Kính mát</a:t>
            </a:r>
            <a:endParaRPr lang="en-US" sz="2200" dirty="0"/>
          </a:p>
        </p:txBody>
      </p:sp>
      <p:sp>
        <p:nvSpPr>
          <p:cNvPr id="12" name="Text 6"/>
          <p:cNvSpPr/>
          <p:nvPr/>
        </p:nvSpPr>
        <p:spPr>
          <a:xfrm>
            <a:off x="7754422" y="6391275"/>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Đeo kính râm để bảo vệ mắt.</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251109"/>
            <a:ext cx="6014085" cy="708779"/>
          </a:xfrm>
          <a:prstGeom prst="rect">
            <a:avLst/>
          </a:prstGeom>
          <a:noFill/>
          <a:ln/>
        </p:spPr>
        <p:txBody>
          <a:bodyPr wrap="none" lIns="0" tIns="0" rIns="0" bIns="0" rtlCol="0" anchor="t"/>
          <a:lstStyle/>
          <a:p>
            <a:pPr marL="0" indent="0" algn="l">
              <a:lnSpc>
                <a:spcPts val="5550"/>
              </a:lnSpc>
              <a:buNone/>
            </a:pPr>
            <a:r>
              <a:rPr lang="en-US" sz="4450" b="1" dirty="0">
                <a:solidFill>
                  <a:srgbClr val="282824"/>
                </a:solidFill>
                <a:latin typeface="Lato Bold" pitchFamily="34" charset="0"/>
                <a:ea typeface="Lato Bold" pitchFamily="34" charset="-122"/>
                <a:cs typeface="Lato Bold" pitchFamily="34" charset="-120"/>
              </a:rPr>
              <a:t>Trang Phục Thoáng Mát</a:t>
            </a:r>
            <a:endParaRPr lang="en-US" sz="4450" dirty="0"/>
          </a:p>
        </p:txBody>
      </p:sp>
      <p:sp>
        <p:nvSpPr>
          <p:cNvPr id="3" name="Text 1"/>
          <p:cNvSpPr/>
          <p:nvPr/>
        </p:nvSpPr>
        <p:spPr>
          <a:xfrm>
            <a:off x="1743789" y="4087892"/>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4A4A45"/>
                </a:solidFill>
                <a:latin typeface="Lato Bold" pitchFamily="34" charset="0"/>
                <a:ea typeface="Lato Bold" pitchFamily="34" charset="-122"/>
                <a:cs typeface="Lato Bold" pitchFamily="34" charset="-120"/>
              </a:rPr>
              <a:t>Áo thun</a:t>
            </a:r>
            <a:endParaRPr lang="en-US" sz="2200" dirty="0"/>
          </a:p>
        </p:txBody>
      </p:sp>
      <p:sp>
        <p:nvSpPr>
          <p:cNvPr id="4" name="Text 2"/>
          <p:cNvSpPr/>
          <p:nvPr/>
        </p:nvSpPr>
        <p:spPr>
          <a:xfrm>
            <a:off x="793790" y="4578310"/>
            <a:ext cx="3785235" cy="725805"/>
          </a:xfrm>
          <a:prstGeom prst="rect">
            <a:avLst/>
          </a:prstGeom>
          <a:noFill/>
          <a:ln/>
        </p:spPr>
        <p:txBody>
          <a:bodyPr wrap="square" lIns="0" tIns="0" rIns="0" bIns="0" rtlCol="0" anchor="t"/>
          <a:lstStyle/>
          <a:p>
            <a:pPr marL="0" indent="0" algn="r">
              <a:lnSpc>
                <a:spcPts val="2850"/>
              </a:lnSpc>
              <a:buNone/>
            </a:pPr>
            <a:r>
              <a:rPr lang="en-US" sz="1750" dirty="0">
                <a:solidFill>
                  <a:srgbClr val="4A4A45"/>
                </a:solidFill>
                <a:latin typeface="Lato" pitchFamily="34" charset="0"/>
                <a:ea typeface="Lato" pitchFamily="34" charset="-122"/>
                <a:cs typeface="Lato" pitchFamily="34" charset="-120"/>
              </a:rPr>
              <a:t>Nên mặc áo thun, quần short cho thoải mái.</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5980033" y="4496633"/>
            <a:ext cx="318968" cy="398621"/>
          </a:xfrm>
          <a:prstGeom prst="rect">
            <a:avLst/>
          </a:prstGeom>
        </p:spPr>
      </p:pic>
      <p:sp>
        <p:nvSpPr>
          <p:cNvPr id="7" name="Text 3"/>
          <p:cNvSpPr/>
          <p:nvPr/>
        </p:nvSpPr>
        <p:spPr>
          <a:xfrm>
            <a:off x="9597628" y="304299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Cotton</a:t>
            </a:r>
            <a:endParaRPr lang="en-US" sz="2200" dirty="0"/>
          </a:p>
        </p:txBody>
      </p:sp>
      <p:sp>
        <p:nvSpPr>
          <p:cNvPr id="8" name="Text 4"/>
          <p:cNvSpPr/>
          <p:nvPr/>
        </p:nvSpPr>
        <p:spPr>
          <a:xfrm>
            <a:off x="9597628" y="3533418"/>
            <a:ext cx="4238982"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Chất liệu cotton, thấm mồ hôi tốt.</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7743230" y="3478649"/>
            <a:ext cx="318968" cy="398621"/>
          </a:xfrm>
          <a:prstGeom prst="rect">
            <a:avLst/>
          </a:prstGeom>
        </p:spPr>
      </p:pic>
      <p:sp>
        <p:nvSpPr>
          <p:cNvPr id="11" name="Text 5"/>
          <p:cNvSpPr/>
          <p:nvPr/>
        </p:nvSpPr>
        <p:spPr>
          <a:xfrm>
            <a:off x="9597628" y="549556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Màu sáng</a:t>
            </a:r>
            <a:endParaRPr lang="en-US" sz="2200" dirty="0"/>
          </a:p>
        </p:txBody>
      </p:sp>
      <p:sp>
        <p:nvSpPr>
          <p:cNvPr id="12" name="Text 6"/>
          <p:cNvSpPr/>
          <p:nvPr/>
        </p:nvSpPr>
        <p:spPr>
          <a:xfrm>
            <a:off x="9597628" y="5985986"/>
            <a:ext cx="4238982"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Chọn màu sáng để giảm hấp thụ nhiệt.</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7743230" y="5514618"/>
            <a:ext cx="318968" cy="3986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629847"/>
            <a:ext cx="5866209" cy="708779"/>
          </a:xfrm>
          <a:prstGeom prst="rect">
            <a:avLst/>
          </a:prstGeom>
          <a:noFill/>
          <a:ln/>
        </p:spPr>
        <p:txBody>
          <a:bodyPr wrap="none" lIns="0" tIns="0" rIns="0" bIns="0" rtlCol="0" anchor="t"/>
          <a:lstStyle/>
          <a:p>
            <a:pPr marL="0" indent="0" algn="l">
              <a:lnSpc>
                <a:spcPts val="5550"/>
              </a:lnSpc>
              <a:buNone/>
            </a:pPr>
            <a:r>
              <a:rPr lang="en-US" sz="4450" b="1" dirty="0">
                <a:solidFill>
                  <a:srgbClr val="282824"/>
                </a:solidFill>
                <a:latin typeface="Lato Bold" pitchFamily="34" charset="0"/>
                <a:ea typeface="Lato Bold" pitchFamily="34" charset="-122"/>
                <a:cs typeface="Lato Bold" pitchFamily="34" charset="-120"/>
              </a:rPr>
              <a:t>Bảo Vệ Khỏi Ánh Nắng</a:t>
            </a:r>
            <a:endParaRPr lang="en-US" sz="4450" dirty="0"/>
          </a:p>
        </p:txBody>
      </p:sp>
      <p:pic>
        <p:nvPicPr>
          <p:cNvPr id="4" name="Image 1" descr="preencoded.png"/>
          <p:cNvPicPr>
            <a:picLocks noChangeAspect="1"/>
          </p:cNvPicPr>
          <p:nvPr/>
        </p:nvPicPr>
        <p:blipFill>
          <a:blip r:embed="rId4"/>
          <a:stretch>
            <a:fillRect/>
          </a:stretch>
        </p:blipFill>
        <p:spPr>
          <a:xfrm>
            <a:off x="793790" y="2718435"/>
            <a:ext cx="566976" cy="566976"/>
          </a:xfrm>
          <a:prstGeom prst="rect">
            <a:avLst/>
          </a:prstGeom>
        </p:spPr>
      </p:pic>
      <p:sp>
        <p:nvSpPr>
          <p:cNvPr id="5" name="Text 1"/>
          <p:cNvSpPr/>
          <p:nvPr/>
        </p:nvSpPr>
        <p:spPr>
          <a:xfrm>
            <a:off x="1587579" y="267878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Nón rộng vành</a:t>
            </a:r>
            <a:endParaRPr lang="en-US" sz="2200" dirty="0"/>
          </a:p>
        </p:txBody>
      </p:sp>
      <p:sp>
        <p:nvSpPr>
          <p:cNvPr id="6" name="Text 2"/>
          <p:cNvSpPr/>
          <p:nvPr/>
        </p:nvSpPr>
        <p:spPr>
          <a:xfrm>
            <a:off x="1587579" y="3169206"/>
            <a:ext cx="6762631"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Đội nón rộng vành để che nắng cho mặt và cổ.</a:t>
            </a:r>
            <a:endParaRPr lang="en-US" sz="1750" dirty="0"/>
          </a:p>
        </p:txBody>
      </p:sp>
      <p:pic>
        <p:nvPicPr>
          <p:cNvPr id="7" name="Image 2" descr="preencoded.png"/>
          <p:cNvPicPr>
            <a:picLocks noChangeAspect="1"/>
          </p:cNvPicPr>
          <p:nvPr/>
        </p:nvPicPr>
        <p:blipFill>
          <a:blip r:embed="rId5"/>
          <a:stretch>
            <a:fillRect/>
          </a:stretch>
        </p:blipFill>
        <p:spPr>
          <a:xfrm>
            <a:off x="793790" y="4252198"/>
            <a:ext cx="566976" cy="566976"/>
          </a:xfrm>
          <a:prstGeom prst="rect">
            <a:avLst/>
          </a:prstGeom>
        </p:spPr>
      </p:pic>
      <p:sp>
        <p:nvSpPr>
          <p:cNvPr id="8" name="Text 3"/>
          <p:cNvSpPr/>
          <p:nvPr/>
        </p:nvSpPr>
        <p:spPr>
          <a:xfrm>
            <a:off x="1587579" y="42125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Kính mát</a:t>
            </a:r>
            <a:endParaRPr lang="en-US" sz="2200" dirty="0"/>
          </a:p>
        </p:txBody>
      </p:sp>
      <p:sp>
        <p:nvSpPr>
          <p:cNvPr id="9" name="Text 4"/>
          <p:cNvSpPr/>
          <p:nvPr/>
        </p:nvSpPr>
        <p:spPr>
          <a:xfrm>
            <a:off x="1587579" y="4702969"/>
            <a:ext cx="6762631"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Đeo kính mát để bảo vệ mắt khỏi tia UV.</a:t>
            </a:r>
            <a:endParaRPr lang="en-US" sz="1750" dirty="0"/>
          </a:p>
        </p:txBody>
      </p:sp>
      <p:pic>
        <p:nvPicPr>
          <p:cNvPr id="10" name="Image 3" descr="preencoded.png"/>
          <p:cNvPicPr>
            <a:picLocks noChangeAspect="1"/>
          </p:cNvPicPr>
          <p:nvPr/>
        </p:nvPicPr>
        <p:blipFill>
          <a:blip r:embed="rId6"/>
          <a:stretch>
            <a:fillRect/>
          </a:stretch>
        </p:blipFill>
        <p:spPr>
          <a:xfrm>
            <a:off x="793790" y="5785961"/>
            <a:ext cx="566976" cy="566976"/>
          </a:xfrm>
          <a:prstGeom prst="rect">
            <a:avLst/>
          </a:prstGeom>
        </p:spPr>
      </p:pic>
      <p:sp>
        <p:nvSpPr>
          <p:cNvPr id="11" name="Text 5"/>
          <p:cNvSpPr/>
          <p:nvPr/>
        </p:nvSpPr>
        <p:spPr>
          <a:xfrm>
            <a:off x="1587579" y="574631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Uống nước</a:t>
            </a:r>
            <a:endParaRPr lang="en-US" sz="2200" dirty="0"/>
          </a:p>
        </p:txBody>
      </p:sp>
      <p:sp>
        <p:nvSpPr>
          <p:cNvPr id="12" name="Text 6"/>
          <p:cNvSpPr/>
          <p:nvPr/>
        </p:nvSpPr>
        <p:spPr>
          <a:xfrm>
            <a:off x="1587579" y="6236732"/>
            <a:ext cx="6762631"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Uống đủ nước để tránh mất nước.</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61041"/>
            <a:ext cx="7345680" cy="708779"/>
          </a:xfrm>
          <a:prstGeom prst="rect">
            <a:avLst/>
          </a:prstGeom>
          <a:noFill/>
          <a:ln/>
        </p:spPr>
        <p:txBody>
          <a:bodyPr wrap="none" lIns="0" tIns="0" rIns="0" bIns="0" rtlCol="0" anchor="t"/>
          <a:lstStyle/>
          <a:p>
            <a:pPr marL="0" indent="0" algn="l">
              <a:lnSpc>
                <a:spcPts val="5550"/>
              </a:lnSpc>
              <a:buNone/>
            </a:pPr>
            <a:r>
              <a:rPr lang="en-US" sz="4450" b="1" dirty="0">
                <a:solidFill>
                  <a:srgbClr val="282824"/>
                </a:solidFill>
                <a:latin typeface="Lato Bold" pitchFamily="34" charset="0"/>
                <a:ea typeface="Lato Bold" pitchFamily="34" charset="-122"/>
                <a:cs typeface="Lato Bold" pitchFamily="34" charset="-120"/>
              </a:rPr>
              <a:t>Tổng Kết &amp; Hoạt Động Thêm</a:t>
            </a:r>
            <a:endParaRPr lang="en-US" sz="4450" dirty="0"/>
          </a:p>
        </p:txBody>
      </p:sp>
      <p:sp>
        <p:nvSpPr>
          <p:cNvPr id="4" name="Shape 1"/>
          <p:cNvSpPr/>
          <p:nvPr/>
        </p:nvSpPr>
        <p:spPr>
          <a:xfrm>
            <a:off x="6280190" y="2709982"/>
            <a:ext cx="170021" cy="853321"/>
          </a:xfrm>
          <a:prstGeom prst="roundRect">
            <a:avLst>
              <a:gd name="adj" fmla="val 20012"/>
            </a:avLst>
          </a:prstGeom>
          <a:solidFill>
            <a:srgbClr val="E5DFD2"/>
          </a:solidFill>
          <a:ln/>
        </p:spPr>
      </p:sp>
      <p:sp>
        <p:nvSpPr>
          <p:cNvPr id="5" name="Text 2"/>
          <p:cNvSpPr/>
          <p:nvPr/>
        </p:nvSpPr>
        <p:spPr>
          <a:xfrm>
            <a:off x="6790373" y="270998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Thời tiết</a:t>
            </a:r>
            <a:endParaRPr lang="en-US" sz="2200" dirty="0"/>
          </a:p>
        </p:txBody>
      </p:sp>
      <p:sp>
        <p:nvSpPr>
          <p:cNvPr id="6" name="Text 3"/>
          <p:cNvSpPr/>
          <p:nvPr/>
        </p:nvSpPr>
        <p:spPr>
          <a:xfrm>
            <a:off x="6790373" y="3200400"/>
            <a:ext cx="7046238"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Ôn lại về thời tiết mùa hè.</a:t>
            </a:r>
            <a:endParaRPr lang="en-US" sz="1750" dirty="0"/>
          </a:p>
        </p:txBody>
      </p:sp>
      <p:sp>
        <p:nvSpPr>
          <p:cNvPr id="7" name="Shape 4"/>
          <p:cNvSpPr/>
          <p:nvPr/>
        </p:nvSpPr>
        <p:spPr>
          <a:xfrm>
            <a:off x="6620351" y="3790117"/>
            <a:ext cx="170021" cy="853321"/>
          </a:xfrm>
          <a:prstGeom prst="roundRect">
            <a:avLst>
              <a:gd name="adj" fmla="val 20012"/>
            </a:avLst>
          </a:prstGeom>
          <a:solidFill>
            <a:srgbClr val="E5DFD2"/>
          </a:solidFill>
          <a:ln/>
        </p:spPr>
      </p:sp>
      <p:sp>
        <p:nvSpPr>
          <p:cNvPr id="8" name="Text 5"/>
          <p:cNvSpPr/>
          <p:nvPr/>
        </p:nvSpPr>
        <p:spPr>
          <a:xfrm>
            <a:off x="7130534" y="379011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Trang phục</a:t>
            </a:r>
            <a:endParaRPr lang="en-US" sz="2200" dirty="0"/>
          </a:p>
        </p:txBody>
      </p:sp>
      <p:sp>
        <p:nvSpPr>
          <p:cNvPr id="9" name="Text 6"/>
          <p:cNvSpPr/>
          <p:nvPr/>
        </p:nvSpPr>
        <p:spPr>
          <a:xfrm>
            <a:off x="7130534" y="4280535"/>
            <a:ext cx="6706076"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Nhắc lại trang phục mùa hè.</a:t>
            </a:r>
            <a:endParaRPr lang="en-US" sz="1750" dirty="0"/>
          </a:p>
        </p:txBody>
      </p:sp>
      <p:sp>
        <p:nvSpPr>
          <p:cNvPr id="10" name="Shape 7"/>
          <p:cNvSpPr/>
          <p:nvPr/>
        </p:nvSpPr>
        <p:spPr>
          <a:xfrm>
            <a:off x="6960632" y="4870252"/>
            <a:ext cx="170021" cy="853321"/>
          </a:xfrm>
          <a:prstGeom prst="roundRect">
            <a:avLst>
              <a:gd name="adj" fmla="val 20012"/>
            </a:avLst>
          </a:prstGeom>
          <a:solidFill>
            <a:srgbClr val="E5DFD2"/>
          </a:solidFill>
          <a:ln/>
        </p:spPr>
      </p:sp>
      <p:sp>
        <p:nvSpPr>
          <p:cNvPr id="11" name="Text 8"/>
          <p:cNvSpPr/>
          <p:nvPr/>
        </p:nvSpPr>
        <p:spPr>
          <a:xfrm>
            <a:off x="7470815" y="487025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Vẽ tranh</a:t>
            </a:r>
            <a:endParaRPr lang="en-US" sz="2200" dirty="0"/>
          </a:p>
        </p:txBody>
      </p:sp>
      <p:sp>
        <p:nvSpPr>
          <p:cNvPr id="12" name="Text 9"/>
          <p:cNvSpPr/>
          <p:nvPr/>
        </p:nvSpPr>
        <p:spPr>
          <a:xfrm>
            <a:off x="7470815" y="5360670"/>
            <a:ext cx="6365796"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Vẽ tranh về mùa hè.</a:t>
            </a:r>
            <a:endParaRPr lang="en-US" sz="1750" dirty="0"/>
          </a:p>
        </p:txBody>
      </p:sp>
      <p:sp>
        <p:nvSpPr>
          <p:cNvPr id="13" name="Text 10"/>
          <p:cNvSpPr/>
          <p:nvPr/>
        </p:nvSpPr>
        <p:spPr>
          <a:xfrm>
            <a:off x="6280190" y="6205538"/>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4A4A45"/>
                </a:solidFill>
                <a:latin typeface="Lato" pitchFamily="34" charset="0"/>
                <a:ea typeface="Lato" pitchFamily="34" charset="-122"/>
                <a:cs typeface="Lato" pitchFamily="34" charset="-120"/>
              </a:rPr>
              <a:t>Hẹn gặp lại các bạn trong những buổi khám phá tiếp theo!</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404</Words>
  <Application>Microsoft Office PowerPoint</Application>
  <PresentationFormat>Custom</PresentationFormat>
  <Paragraphs>65</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Times New Roman</vt:lpstr>
      <vt:lpstr>Lato Bold</vt:lpstr>
      <vt:lpstr>Lato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Administrator</cp:lastModifiedBy>
  <cp:revision>2</cp:revision>
  <dcterms:created xsi:type="dcterms:W3CDTF">2025-04-13T07:21:17Z</dcterms:created>
  <dcterms:modified xsi:type="dcterms:W3CDTF">2025-04-13T08:45:54Z</dcterms:modified>
</cp:coreProperties>
</file>