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4" r:id="rId2"/>
    <p:sldId id="256" r:id="rId3"/>
    <p:sldId id="257" r:id="rId4"/>
    <p:sldId id="258" r:id="rId5"/>
    <p:sldId id="259" r:id="rId6"/>
    <p:sldId id="260" r:id="rId7"/>
    <p:sldId id="261" r:id="rId8"/>
    <p:sldId id="262" r:id="rId9"/>
    <p:sldId id="263" r:id="rId10"/>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77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38DE26-7B8D-F808-E3FA-22E9F0841D99}"/>
              </a:ext>
            </a:extLst>
          </p:cNvPr>
          <p:cNvPicPr>
            <a:picLocks noChangeAspect="1"/>
          </p:cNvPicPr>
          <p:nvPr/>
        </p:nvPicPr>
        <p:blipFill>
          <a:blip r:embed="rId2"/>
          <a:stretch>
            <a:fillRect/>
          </a:stretch>
        </p:blipFill>
        <p:spPr>
          <a:xfrm>
            <a:off x="0" y="82193"/>
            <a:ext cx="14630400" cy="8229600"/>
          </a:xfrm>
          <a:prstGeom prst="rect">
            <a:avLst/>
          </a:prstGeom>
        </p:spPr>
      </p:pic>
      <p:sp>
        <p:nvSpPr>
          <p:cNvPr id="4" name="TextBox 3">
            <a:extLst>
              <a:ext uri="{FF2B5EF4-FFF2-40B4-BE49-F238E27FC236}">
                <a16:creationId xmlns:a16="http://schemas.microsoft.com/office/drawing/2014/main" id="{4C7B0B57-3949-F221-0437-354F6176029B}"/>
              </a:ext>
            </a:extLst>
          </p:cNvPr>
          <p:cNvSpPr txBox="1"/>
          <p:nvPr/>
        </p:nvSpPr>
        <p:spPr>
          <a:xfrm>
            <a:off x="4212404" y="482885"/>
            <a:ext cx="6647380" cy="646331"/>
          </a:xfrm>
          <a:prstGeom prst="rect">
            <a:avLst/>
          </a:prstGeom>
          <a:noFill/>
        </p:spPr>
        <p:txBody>
          <a:bodyPr wrap="square" rtlCol="0">
            <a:spAutoFit/>
          </a:bodyPr>
          <a:lstStyle/>
          <a:p>
            <a:pPr algn="ctr"/>
            <a:r>
              <a:rPr lang="en-US" sz="1800">
                <a:solidFill>
                  <a:srgbClr val="FF0000"/>
                </a:solidFill>
                <a:latin typeface="Times New Roman" panose="02020603050405020304" pitchFamily="18" charset="0"/>
                <a:cs typeface="Times New Roman" panose="02020603050405020304" pitchFamily="18" charset="0"/>
              </a:rPr>
              <a:t>PHÒNG GIÁO DỤC VÀ ĐÀO TẠO QUẬN LONG BIÊN</a:t>
            </a:r>
          </a:p>
          <a:p>
            <a:pPr algn="ctr"/>
            <a:r>
              <a:rPr lang="en-US" sz="1800">
                <a:solidFill>
                  <a:srgbClr val="FF0000"/>
                </a:solidFill>
                <a:latin typeface="Times New Roman" panose="02020603050405020304" pitchFamily="18" charset="0"/>
                <a:cs typeface="Times New Roman" panose="02020603050405020304" pitchFamily="18" charset="0"/>
              </a:rPr>
              <a:t>TRƯỜNG MẦM NON HOA HƯỚNG DƯƠNG</a:t>
            </a:r>
            <a:endParaRPr lang="en-US" sz="1800"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21B44AC-EDA0-718D-9157-E64CA400BAEC}"/>
              </a:ext>
            </a:extLst>
          </p:cNvPr>
          <p:cNvPicPr>
            <a:picLocks noChangeAspect="1"/>
          </p:cNvPicPr>
          <p:nvPr/>
        </p:nvPicPr>
        <p:blipFill>
          <a:blip r:embed="rId3"/>
          <a:stretch>
            <a:fillRect/>
          </a:stretch>
        </p:blipFill>
        <p:spPr>
          <a:xfrm>
            <a:off x="7132620" y="1285210"/>
            <a:ext cx="1030197" cy="1030197"/>
          </a:xfrm>
          <a:prstGeom prst="rect">
            <a:avLst/>
          </a:prstGeom>
        </p:spPr>
      </p:pic>
      <p:sp>
        <p:nvSpPr>
          <p:cNvPr id="7" name="TextBox 6">
            <a:extLst>
              <a:ext uri="{FF2B5EF4-FFF2-40B4-BE49-F238E27FC236}">
                <a16:creationId xmlns:a16="http://schemas.microsoft.com/office/drawing/2014/main" id="{43D8E0C0-B5B4-D179-C0BB-1263D45FB9B7}"/>
              </a:ext>
            </a:extLst>
          </p:cNvPr>
          <p:cNvSpPr txBox="1"/>
          <p:nvPr/>
        </p:nvSpPr>
        <p:spPr>
          <a:xfrm>
            <a:off x="5002122" y="3441843"/>
            <a:ext cx="5291191" cy="1077218"/>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GIÁO ÁN</a:t>
            </a:r>
          </a:p>
          <a:p>
            <a:pPr algn="ctr"/>
            <a:r>
              <a:rPr lang="en-US" sz="3200" dirty="0">
                <a:latin typeface="Times New Roman" panose="02020603050405020304" pitchFamily="18" charset="0"/>
                <a:cs typeface="Times New Roman" panose="02020603050405020304" pitchFamily="18" charset="0"/>
              </a:rPr>
              <a:t>KHÁM PHÁ KHOA HỌC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E2906D3-06B1-3D84-0B5F-6AA64B529CEF}"/>
              </a:ext>
            </a:extLst>
          </p:cNvPr>
          <p:cNvSpPr txBox="1"/>
          <p:nvPr/>
        </p:nvSpPr>
        <p:spPr>
          <a:xfrm>
            <a:off x="6267236" y="5075434"/>
            <a:ext cx="2928135" cy="1407559"/>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0EF411A6-96F7-DC6B-FBEA-132D79544968}"/>
              </a:ext>
            </a:extLst>
          </p:cNvPr>
          <p:cNvSpPr txBox="1"/>
          <p:nvPr/>
        </p:nvSpPr>
        <p:spPr>
          <a:xfrm>
            <a:off x="5597702" y="4927668"/>
            <a:ext cx="4900773"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Lứa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3-4 </a:t>
            </a:r>
            <a:r>
              <a:rPr lang="en-US" sz="2400" dirty="0" err="1">
                <a:latin typeface="Times New Roman" panose="02020603050405020304" pitchFamily="18" charset="0"/>
                <a:cs typeface="Times New Roman" panose="02020603050405020304" pitchFamily="18" charset="0"/>
              </a:rPr>
              <a:t>tuổi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2470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184083"/>
            <a:ext cx="7556421" cy="1417558"/>
          </a:xfrm>
          <a:prstGeom prst="rect">
            <a:avLst/>
          </a:prstGeom>
          <a:noFill/>
          <a:ln/>
        </p:spPr>
        <p:txBody>
          <a:bodyPr wrap="square" lIns="0" tIns="0" rIns="0" bIns="0" rtlCol="0" anchor="t"/>
          <a:lstStyle/>
          <a:p>
            <a:pPr marL="0" indent="0" algn="l">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Hoạt Động Khám Phá: Thế Giới Rau Xanh Quanh Bé</a:t>
            </a:r>
            <a:endParaRPr lang="en-US" sz="4450" dirty="0"/>
          </a:p>
        </p:txBody>
      </p:sp>
      <p:sp>
        <p:nvSpPr>
          <p:cNvPr id="4" name="Text 1"/>
          <p:cNvSpPr/>
          <p:nvPr/>
        </p:nvSpPr>
        <p:spPr>
          <a:xfrm>
            <a:off x="793790" y="3941802"/>
            <a:ext cx="7556421" cy="1451610"/>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Chào mừng các bé đến với thế giới rau xanh! Hôm nay, chúng ta sẽ cùng nhau khám phá và tìm hiểu về các loại rau quen thuộc nhé. Hoạt động này sẽ kéo dài trong khoảng 15-18 phút. Hãy cùng nhau tạo nên một không khí vui vẻ và hứng thú nào!</a:t>
            </a:r>
            <a:endParaRPr lang="en-US" sz="1750" dirty="0"/>
          </a:p>
        </p:txBody>
      </p:sp>
      <p:sp>
        <p:nvSpPr>
          <p:cNvPr id="5" name="Shape 2"/>
          <p:cNvSpPr/>
          <p:nvPr/>
        </p:nvSpPr>
        <p:spPr>
          <a:xfrm>
            <a:off x="793790" y="5665470"/>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801410" y="5673090"/>
            <a:ext cx="347663" cy="347663"/>
          </a:xfrm>
          <a:prstGeom prst="rect">
            <a:avLst/>
          </a:prstGeom>
        </p:spPr>
      </p:pic>
      <p:sp>
        <p:nvSpPr>
          <p:cNvPr id="7" name="Text 3"/>
          <p:cNvSpPr/>
          <p:nvPr/>
        </p:nvSpPr>
        <p:spPr>
          <a:xfrm>
            <a:off x="1270040" y="5648563"/>
            <a:ext cx="2240399" cy="396835"/>
          </a:xfrm>
          <a:prstGeom prst="rect">
            <a:avLst/>
          </a:prstGeom>
          <a:noFill/>
          <a:ln/>
        </p:spPr>
        <p:txBody>
          <a:bodyPr wrap="none" lIns="0" tIns="0" rIns="0" bIns="0" rtlCol="0" anchor="t"/>
          <a:lstStyle/>
          <a:p>
            <a:pPr marL="0" indent="0" algn="l">
              <a:lnSpc>
                <a:spcPts val="3100"/>
              </a:lnSpc>
              <a:buNone/>
            </a:pPr>
            <a:r>
              <a:rPr lang="en-US" sz="2200" b="1" kern="0" spc="-36" dirty="0">
                <a:solidFill>
                  <a:srgbClr val="272525"/>
                </a:solidFill>
                <a:latin typeface="Inter Bold" pitchFamily="34" charset="0"/>
                <a:ea typeface="Inter Bold" pitchFamily="34" charset="-122"/>
                <a:cs typeface="Inter Bold" pitchFamily="34" charset="-120"/>
              </a:rPr>
              <a:t>by Huong Hoang</a:t>
            </a:r>
            <a:endParaRPr lang="en-US"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523053"/>
            <a:ext cx="5670590" cy="708779"/>
          </a:xfrm>
          <a:prstGeom prst="rect">
            <a:avLst/>
          </a:prstGeom>
          <a:noFill/>
          <a:ln/>
        </p:spPr>
        <p:txBody>
          <a:bodyPr wrap="none" lIns="0" tIns="0" rIns="0" bIns="0" rtlCol="0" anchor="t"/>
          <a:lstStyle/>
          <a:p>
            <a:pPr marL="0" indent="0" algn="l">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Quan Sát Rau Muống</a:t>
            </a:r>
            <a:endParaRPr lang="en-US" sz="4450" dirty="0"/>
          </a:p>
        </p:txBody>
      </p:sp>
      <p:sp>
        <p:nvSpPr>
          <p:cNvPr id="3" name="Text 1"/>
          <p:cNvSpPr/>
          <p:nvPr/>
        </p:nvSpPr>
        <p:spPr>
          <a:xfrm>
            <a:off x="793790" y="3798808"/>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Đặc điểm rau muống</a:t>
            </a:r>
            <a:endParaRPr lang="en-US" sz="2200" dirty="0"/>
          </a:p>
        </p:txBody>
      </p:sp>
      <p:sp>
        <p:nvSpPr>
          <p:cNvPr id="4" name="Text 2"/>
          <p:cNvSpPr/>
          <p:nvPr/>
        </p:nvSpPr>
        <p:spPr>
          <a:xfrm>
            <a:off x="793790" y="4379952"/>
            <a:ext cx="6244709"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Rau muống có lá nhỏ, dài và màu xanh đậm. Đây là loại rau rất phổ biến trong các bữa ăn hàng ngày của gia đình Việt Nam.</a:t>
            </a:r>
            <a:endParaRPr lang="en-US" sz="1750" dirty="0"/>
          </a:p>
        </p:txBody>
      </p:sp>
      <p:sp>
        <p:nvSpPr>
          <p:cNvPr id="5" name="Text 3"/>
          <p:cNvSpPr/>
          <p:nvPr/>
        </p:nvSpPr>
        <p:spPr>
          <a:xfrm>
            <a:off x="7599521" y="3798808"/>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Câu hỏi gợi mở</a:t>
            </a:r>
            <a:endParaRPr lang="en-US" sz="2200" dirty="0"/>
          </a:p>
        </p:txBody>
      </p:sp>
      <p:sp>
        <p:nvSpPr>
          <p:cNvPr id="6" name="Text 4"/>
          <p:cNvSpPr/>
          <p:nvPr/>
        </p:nvSpPr>
        <p:spPr>
          <a:xfrm>
            <a:off x="7599521" y="437995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Lá rau này có màu gì?</a:t>
            </a:r>
            <a:endParaRPr lang="en-US" sz="1750" dirty="0"/>
          </a:p>
        </p:txBody>
      </p:sp>
      <p:sp>
        <p:nvSpPr>
          <p:cNvPr id="7" name="Text 5"/>
          <p:cNvSpPr/>
          <p:nvPr/>
        </p:nvSpPr>
        <p:spPr>
          <a:xfrm>
            <a:off x="7599521" y="482215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Lá to hay nhỏ?</a:t>
            </a:r>
            <a:endParaRPr lang="en-US" sz="1750" dirty="0"/>
          </a:p>
        </p:txBody>
      </p:sp>
      <p:sp>
        <p:nvSpPr>
          <p:cNvPr id="8" name="Text 6"/>
          <p:cNvSpPr/>
          <p:nvPr/>
        </p:nvSpPr>
        <p:spPr>
          <a:xfrm>
            <a:off x="7599521" y="526434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Rau này con đã ăn chưa?</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531025"/>
            <a:ext cx="5670590" cy="708779"/>
          </a:xfrm>
          <a:prstGeom prst="rect">
            <a:avLst/>
          </a:prstGeom>
          <a:noFill/>
          <a:ln/>
        </p:spPr>
        <p:txBody>
          <a:bodyPr wrap="none" lIns="0" tIns="0" rIns="0" bIns="0" rtlCol="0" anchor="t"/>
          <a:lstStyle/>
          <a:p>
            <a:pPr marL="0" indent="0" algn="l">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Quan Sát Cải Xanh</a:t>
            </a:r>
            <a:endParaRPr lang="en-US" sz="4450" dirty="0"/>
          </a:p>
        </p:txBody>
      </p:sp>
      <p:sp>
        <p:nvSpPr>
          <p:cNvPr id="4" name="Shape 1"/>
          <p:cNvSpPr/>
          <p:nvPr/>
        </p:nvSpPr>
        <p:spPr>
          <a:xfrm>
            <a:off x="793790" y="2579965"/>
            <a:ext cx="7556421" cy="1685092"/>
          </a:xfrm>
          <a:prstGeom prst="roundRect">
            <a:avLst>
              <a:gd name="adj" fmla="val 5654"/>
            </a:avLst>
          </a:prstGeom>
          <a:solidFill>
            <a:srgbClr val="DADBF1"/>
          </a:solidFill>
          <a:ln w="7620">
            <a:solidFill>
              <a:srgbClr val="C0C1D7"/>
            </a:solidFill>
            <a:prstDash val="solid"/>
          </a:ln>
        </p:spPr>
      </p:sp>
      <p:sp>
        <p:nvSpPr>
          <p:cNvPr id="5" name="Text 2"/>
          <p:cNvSpPr/>
          <p:nvPr/>
        </p:nvSpPr>
        <p:spPr>
          <a:xfrm>
            <a:off x="1028224" y="2814399"/>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Đặc điểm cải xanh</a:t>
            </a:r>
            <a:endParaRPr lang="en-US" sz="2200" dirty="0"/>
          </a:p>
        </p:txBody>
      </p:sp>
      <p:sp>
        <p:nvSpPr>
          <p:cNvPr id="6" name="Text 3"/>
          <p:cNvSpPr/>
          <p:nvPr/>
        </p:nvSpPr>
        <p:spPr>
          <a:xfrm>
            <a:off x="1028224" y="3304818"/>
            <a:ext cx="7087553"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Cải xanh có lá to, gân lá nổi rõ và màu xanh tươi mát. Cải xanh thường được dùng để chế biến nhiều món ăn ngon và bổ dưỡng.</a:t>
            </a:r>
            <a:endParaRPr lang="en-US" sz="1750" dirty="0"/>
          </a:p>
        </p:txBody>
      </p:sp>
      <p:sp>
        <p:nvSpPr>
          <p:cNvPr id="7" name="Shape 4"/>
          <p:cNvSpPr/>
          <p:nvPr/>
        </p:nvSpPr>
        <p:spPr>
          <a:xfrm>
            <a:off x="793790" y="4491871"/>
            <a:ext cx="7556421" cy="2206585"/>
          </a:xfrm>
          <a:prstGeom prst="roundRect">
            <a:avLst>
              <a:gd name="adj" fmla="val 4317"/>
            </a:avLst>
          </a:prstGeom>
          <a:solidFill>
            <a:srgbClr val="DADBF1"/>
          </a:solidFill>
          <a:ln w="7620">
            <a:solidFill>
              <a:srgbClr val="C0C1D7"/>
            </a:solidFill>
            <a:prstDash val="solid"/>
          </a:ln>
        </p:spPr>
      </p:sp>
      <p:sp>
        <p:nvSpPr>
          <p:cNvPr id="8" name="Text 5"/>
          <p:cNvSpPr/>
          <p:nvPr/>
        </p:nvSpPr>
        <p:spPr>
          <a:xfrm>
            <a:off x="1028224" y="4726305"/>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Câu hỏi gợi mở</a:t>
            </a:r>
            <a:endParaRPr lang="en-US" sz="2200" dirty="0"/>
          </a:p>
        </p:txBody>
      </p:sp>
      <p:sp>
        <p:nvSpPr>
          <p:cNvPr id="9" name="Text 6"/>
          <p:cNvSpPr/>
          <p:nvPr/>
        </p:nvSpPr>
        <p:spPr>
          <a:xfrm>
            <a:off x="1028224" y="5216723"/>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Lá rau này có màu gì?</a:t>
            </a:r>
            <a:endParaRPr lang="en-US" sz="1750" dirty="0"/>
          </a:p>
        </p:txBody>
      </p:sp>
      <p:sp>
        <p:nvSpPr>
          <p:cNvPr id="10" name="Text 7"/>
          <p:cNvSpPr/>
          <p:nvPr/>
        </p:nvSpPr>
        <p:spPr>
          <a:xfrm>
            <a:off x="1028224" y="5658922"/>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Lá to hay nhỏ?</a:t>
            </a:r>
            <a:endParaRPr lang="en-US" sz="1750" dirty="0"/>
          </a:p>
        </p:txBody>
      </p:sp>
      <p:sp>
        <p:nvSpPr>
          <p:cNvPr id="11" name="Text 8"/>
          <p:cNvSpPr/>
          <p:nvPr/>
        </p:nvSpPr>
        <p:spPr>
          <a:xfrm>
            <a:off x="1028224" y="6101120"/>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Con đã ăn cải xanh chưa?</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58678"/>
          </a:xfrm>
          <a:prstGeom prst="rect">
            <a:avLst/>
          </a:prstGeom>
        </p:spPr>
      </p:pic>
      <p:sp>
        <p:nvSpPr>
          <p:cNvPr id="3" name="Text 0"/>
          <p:cNvSpPr/>
          <p:nvPr/>
        </p:nvSpPr>
        <p:spPr>
          <a:xfrm>
            <a:off x="772358" y="3366016"/>
            <a:ext cx="5517356" cy="689610"/>
          </a:xfrm>
          <a:prstGeom prst="rect">
            <a:avLst/>
          </a:prstGeom>
          <a:noFill/>
          <a:ln/>
        </p:spPr>
        <p:txBody>
          <a:bodyPr wrap="none" lIns="0" tIns="0" rIns="0" bIns="0" rtlCol="0" anchor="t"/>
          <a:lstStyle/>
          <a:p>
            <a:pPr marL="0" indent="0" algn="l">
              <a:lnSpc>
                <a:spcPts val="5400"/>
              </a:lnSpc>
              <a:buNone/>
            </a:pPr>
            <a:r>
              <a:rPr lang="en-US" sz="4300" b="1" kern="0" spc="-130" dirty="0">
                <a:solidFill>
                  <a:srgbClr val="000000"/>
                </a:solidFill>
                <a:latin typeface="Inter Bold" pitchFamily="34" charset="0"/>
                <a:ea typeface="Inter Bold" pitchFamily="34" charset="-122"/>
                <a:cs typeface="Inter Bold" pitchFamily="34" charset="-120"/>
              </a:rPr>
              <a:t>Quan Sát Mồng Tơi</a:t>
            </a:r>
            <a:endParaRPr lang="en-US" sz="4300" dirty="0"/>
          </a:p>
        </p:txBody>
      </p:sp>
      <p:sp>
        <p:nvSpPr>
          <p:cNvPr id="4" name="Shape 1"/>
          <p:cNvSpPr/>
          <p:nvPr/>
        </p:nvSpPr>
        <p:spPr>
          <a:xfrm>
            <a:off x="7299960" y="4386620"/>
            <a:ext cx="30480" cy="3235523"/>
          </a:xfrm>
          <a:prstGeom prst="roundRect">
            <a:avLst>
              <a:gd name="adj" fmla="val 304110"/>
            </a:avLst>
          </a:prstGeom>
          <a:solidFill>
            <a:srgbClr val="C0C1D7"/>
          </a:solidFill>
          <a:ln/>
        </p:spPr>
      </p:sp>
      <p:sp>
        <p:nvSpPr>
          <p:cNvPr id="5" name="Shape 2"/>
          <p:cNvSpPr/>
          <p:nvPr/>
        </p:nvSpPr>
        <p:spPr>
          <a:xfrm>
            <a:off x="6435447" y="4867870"/>
            <a:ext cx="661987" cy="30480"/>
          </a:xfrm>
          <a:prstGeom prst="roundRect">
            <a:avLst>
              <a:gd name="adj" fmla="val 304110"/>
            </a:avLst>
          </a:prstGeom>
          <a:solidFill>
            <a:srgbClr val="C0C1D7"/>
          </a:solidFill>
          <a:ln/>
        </p:spPr>
      </p:sp>
      <p:sp>
        <p:nvSpPr>
          <p:cNvPr id="6" name="Shape 3"/>
          <p:cNvSpPr/>
          <p:nvPr/>
        </p:nvSpPr>
        <p:spPr>
          <a:xfrm>
            <a:off x="7066955" y="4634865"/>
            <a:ext cx="496491" cy="496491"/>
          </a:xfrm>
          <a:prstGeom prst="roundRect">
            <a:avLst>
              <a:gd name="adj" fmla="val 18670"/>
            </a:avLst>
          </a:prstGeom>
          <a:solidFill>
            <a:srgbClr val="DADBF1"/>
          </a:solidFill>
          <a:ln w="7620">
            <a:solidFill>
              <a:srgbClr val="C0C1D7"/>
            </a:solidFill>
            <a:prstDash val="solid"/>
          </a:ln>
        </p:spPr>
      </p:sp>
      <p:sp>
        <p:nvSpPr>
          <p:cNvPr id="7" name="Text 4"/>
          <p:cNvSpPr/>
          <p:nvPr/>
        </p:nvSpPr>
        <p:spPr>
          <a:xfrm>
            <a:off x="7149703" y="4676239"/>
            <a:ext cx="330994" cy="413742"/>
          </a:xfrm>
          <a:prstGeom prst="rect">
            <a:avLst/>
          </a:prstGeom>
          <a:noFill/>
          <a:ln/>
        </p:spPr>
        <p:txBody>
          <a:bodyPr wrap="none" lIns="0" tIns="0" rIns="0" bIns="0" rtlCol="0" anchor="t"/>
          <a:lstStyle/>
          <a:p>
            <a:pPr marL="0" indent="0" algn="ctr">
              <a:lnSpc>
                <a:spcPts val="2600"/>
              </a:lnSpc>
              <a:buNone/>
            </a:pPr>
            <a:r>
              <a:rPr lang="en-US" sz="2600" b="1" kern="0" spc="-78" dirty="0">
                <a:solidFill>
                  <a:srgbClr val="272525"/>
                </a:solidFill>
                <a:latin typeface="Inter Bold" pitchFamily="34" charset="0"/>
                <a:ea typeface="Inter Bold" pitchFamily="34" charset="-122"/>
                <a:cs typeface="Inter Bold" pitchFamily="34" charset="-120"/>
              </a:rPr>
              <a:t>1</a:t>
            </a:r>
            <a:endParaRPr lang="en-US" sz="2600" dirty="0"/>
          </a:p>
        </p:txBody>
      </p:sp>
      <p:sp>
        <p:nvSpPr>
          <p:cNvPr id="8" name="Text 5"/>
          <p:cNvSpPr/>
          <p:nvPr/>
        </p:nvSpPr>
        <p:spPr>
          <a:xfrm>
            <a:off x="3453051" y="4607243"/>
            <a:ext cx="2758678" cy="344805"/>
          </a:xfrm>
          <a:prstGeom prst="rect">
            <a:avLst/>
          </a:prstGeom>
          <a:noFill/>
          <a:ln/>
        </p:spPr>
        <p:txBody>
          <a:bodyPr wrap="none" lIns="0" tIns="0" rIns="0" bIns="0" rtlCol="0" anchor="t"/>
          <a:lstStyle/>
          <a:p>
            <a:pPr marL="0" indent="0" algn="r">
              <a:lnSpc>
                <a:spcPts val="2700"/>
              </a:lnSpc>
              <a:buNone/>
            </a:pPr>
            <a:r>
              <a:rPr lang="en-US" sz="2150" b="1" kern="0" spc="-65" dirty="0">
                <a:solidFill>
                  <a:srgbClr val="272525"/>
                </a:solidFill>
                <a:latin typeface="Inter Bold" pitchFamily="34" charset="0"/>
                <a:ea typeface="Inter Bold" pitchFamily="34" charset="-122"/>
                <a:cs typeface="Inter Bold" pitchFamily="34" charset="-120"/>
              </a:rPr>
              <a:t>Đặc điểm mồng tơi</a:t>
            </a:r>
            <a:endParaRPr lang="en-US" sz="2150" dirty="0"/>
          </a:p>
        </p:txBody>
      </p:sp>
      <p:sp>
        <p:nvSpPr>
          <p:cNvPr id="9" name="Text 6"/>
          <p:cNvSpPr/>
          <p:nvPr/>
        </p:nvSpPr>
        <p:spPr>
          <a:xfrm>
            <a:off x="772358" y="5084445"/>
            <a:ext cx="5439370" cy="706279"/>
          </a:xfrm>
          <a:prstGeom prst="rect">
            <a:avLst/>
          </a:prstGeom>
          <a:noFill/>
          <a:ln/>
        </p:spPr>
        <p:txBody>
          <a:bodyPr wrap="square" lIns="0" tIns="0" rIns="0" bIns="0" rtlCol="0" anchor="t"/>
          <a:lstStyle/>
          <a:p>
            <a:pPr marL="0" indent="0" algn="r">
              <a:lnSpc>
                <a:spcPts val="2750"/>
              </a:lnSpc>
              <a:buNone/>
            </a:pPr>
            <a:r>
              <a:rPr lang="en-US" sz="1700" kern="0" spc="-35" dirty="0">
                <a:solidFill>
                  <a:srgbClr val="272525"/>
                </a:solidFill>
                <a:latin typeface="Inter" pitchFamily="34" charset="0"/>
                <a:ea typeface="Inter" pitchFamily="34" charset="-122"/>
                <a:cs typeface="Inter" pitchFamily="34" charset="-120"/>
              </a:rPr>
              <a:t>Rau mồng tơi có lá tròn, trơn và hơi nhớt khi sờ vào. Đây là loại rau có tính mát, rất tốt cho sức khỏe.</a:t>
            </a:r>
            <a:endParaRPr lang="en-US" sz="1700" dirty="0"/>
          </a:p>
        </p:txBody>
      </p:sp>
      <p:sp>
        <p:nvSpPr>
          <p:cNvPr id="10" name="Shape 7"/>
          <p:cNvSpPr/>
          <p:nvPr/>
        </p:nvSpPr>
        <p:spPr>
          <a:xfrm>
            <a:off x="7532965" y="5971223"/>
            <a:ext cx="661987" cy="30480"/>
          </a:xfrm>
          <a:prstGeom prst="roundRect">
            <a:avLst>
              <a:gd name="adj" fmla="val 304110"/>
            </a:avLst>
          </a:prstGeom>
          <a:solidFill>
            <a:srgbClr val="C0C1D7"/>
          </a:solidFill>
          <a:ln/>
        </p:spPr>
      </p:sp>
      <p:sp>
        <p:nvSpPr>
          <p:cNvPr id="11" name="Shape 8"/>
          <p:cNvSpPr/>
          <p:nvPr/>
        </p:nvSpPr>
        <p:spPr>
          <a:xfrm>
            <a:off x="7066955" y="5738217"/>
            <a:ext cx="496491" cy="496491"/>
          </a:xfrm>
          <a:prstGeom prst="roundRect">
            <a:avLst>
              <a:gd name="adj" fmla="val 18670"/>
            </a:avLst>
          </a:prstGeom>
          <a:solidFill>
            <a:srgbClr val="DADBF1"/>
          </a:solidFill>
          <a:ln w="7620">
            <a:solidFill>
              <a:srgbClr val="C0C1D7"/>
            </a:solidFill>
            <a:prstDash val="solid"/>
          </a:ln>
        </p:spPr>
      </p:sp>
      <p:sp>
        <p:nvSpPr>
          <p:cNvPr id="12" name="Text 9"/>
          <p:cNvSpPr/>
          <p:nvPr/>
        </p:nvSpPr>
        <p:spPr>
          <a:xfrm>
            <a:off x="7149703" y="5779591"/>
            <a:ext cx="330994" cy="413742"/>
          </a:xfrm>
          <a:prstGeom prst="rect">
            <a:avLst/>
          </a:prstGeom>
          <a:noFill/>
          <a:ln/>
        </p:spPr>
        <p:txBody>
          <a:bodyPr wrap="none" lIns="0" tIns="0" rIns="0" bIns="0" rtlCol="0" anchor="t"/>
          <a:lstStyle/>
          <a:p>
            <a:pPr marL="0" indent="0" algn="ctr">
              <a:lnSpc>
                <a:spcPts val="2600"/>
              </a:lnSpc>
              <a:buNone/>
            </a:pPr>
            <a:r>
              <a:rPr lang="en-US" sz="2600" b="1" kern="0" spc="-78" dirty="0">
                <a:solidFill>
                  <a:srgbClr val="272525"/>
                </a:solidFill>
                <a:latin typeface="Inter Bold" pitchFamily="34" charset="0"/>
                <a:ea typeface="Inter Bold" pitchFamily="34" charset="-122"/>
                <a:cs typeface="Inter Bold" pitchFamily="34" charset="-120"/>
              </a:rPr>
              <a:t>2</a:t>
            </a:r>
            <a:endParaRPr lang="en-US" sz="2600" dirty="0"/>
          </a:p>
        </p:txBody>
      </p:sp>
      <p:sp>
        <p:nvSpPr>
          <p:cNvPr id="13" name="Text 10"/>
          <p:cNvSpPr/>
          <p:nvPr/>
        </p:nvSpPr>
        <p:spPr>
          <a:xfrm>
            <a:off x="8418671" y="5710595"/>
            <a:ext cx="2758678" cy="344805"/>
          </a:xfrm>
          <a:prstGeom prst="rect">
            <a:avLst/>
          </a:prstGeom>
          <a:noFill/>
          <a:ln/>
        </p:spPr>
        <p:txBody>
          <a:bodyPr wrap="none" lIns="0" tIns="0" rIns="0" bIns="0" rtlCol="0" anchor="t"/>
          <a:lstStyle/>
          <a:p>
            <a:pPr marL="0" indent="0" algn="l">
              <a:lnSpc>
                <a:spcPts val="2700"/>
              </a:lnSpc>
              <a:buNone/>
            </a:pPr>
            <a:r>
              <a:rPr lang="en-US" sz="2150" b="1" kern="0" spc="-65" dirty="0">
                <a:solidFill>
                  <a:srgbClr val="272525"/>
                </a:solidFill>
                <a:latin typeface="Inter Bold" pitchFamily="34" charset="0"/>
                <a:ea typeface="Inter Bold" pitchFamily="34" charset="-122"/>
                <a:cs typeface="Inter Bold" pitchFamily="34" charset="-120"/>
              </a:rPr>
              <a:t>Câu hỏi gợi mở</a:t>
            </a:r>
            <a:endParaRPr lang="en-US" sz="2150" dirty="0"/>
          </a:p>
        </p:txBody>
      </p:sp>
      <p:sp>
        <p:nvSpPr>
          <p:cNvPr id="14" name="Text 11"/>
          <p:cNvSpPr/>
          <p:nvPr/>
        </p:nvSpPr>
        <p:spPr>
          <a:xfrm>
            <a:off x="8418671" y="6187797"/>
            <a:ext cx="5439370" cy="353139"/>
          </a:xfrm>
          <a:prstGeom prst="rect">
            <a:avLst/>
          </a:prstGeom>
          <a:noFill/>
          <a:ln/>
        </p:spPr>
        <p:txBody>
          <a:bodyPr wrap="none" lIns="0" tIns="0" rIns="0" bIns="0" rtlCol="0" anchor="t"/>
          <a:lstStyle/>
          <a:p>
            <a:pPr marL="342900" indent="-342900" algn="l">
              <a:lnSpc>
                <a:spcPts val="2750"/>
              </a:lnSpc>
              <a:buSzPct val="100000"/>
              <a:buChar char="•"/>
            </a:pPr>
            <a:r>
              <a:rPr lang="en-US" sz="1700" kern="0" spc="-35" dirty="0">
                <a:solidFill>
                  <a:srgbClr val="272525"/>
                </a:solidFill>
                <a:latin typeface="Inter" pitchFamily="34" charset="0"/>
                <a:ea typeface="Inter" pitchFamily="34" charset="-122"/>
                <a:cs typeface="Inter" pitchFamily="34" charset="-120"/>
              </a:rPr>
              <a:t>Lá rau này có hình gì?</a:t>
            </a:r>
            <a:endParaRPr lang="en-US" sz="1700" dirty="0"/>
          </a:p>
        </p:txBody>
      </p:sp>
      <p:sp>
        <p:nvSpPr>
          <p:cNvPr id="15" name="Text 12"/>
          <p:cNvSpPr/>
          <p:nvPr/>
        </p:nvSpPr>
        <p:spPr>
          <a:xfrm>
            <a:off x="8418671" y="6618089"/>
            <a:ext cx="5439370" cy="353139"/>
          </a:xfrm>
          <a:prstGeom prst="rect">
            <a:avLst/>
          </a:prstGeom>
          <a:noFill/>
          <a:ln/>
        </p:spPr>
        <p:txBody>
          <a:bodyPr wrap="none" lIns="0" tIns="0" rIns="0" bIns="0" rtlCol="0" anchor="t"/>
          <a:lstStyle/>
          <a:p>
            <a:pPr marL="342900" indent="-342900" algn="l">
              <a:lnSpc>
                <a:spcPts val="2750"/>
              </a:lnSpc>
              <a:buSzPct val="100000"/>
              <a:buChar char="•"/>
            </a:pPr>
            <a:r>
              <a:rPr lang="en-US" sz="1700" kern="0" spc="-35" dirty="0">
                <a:solidFill>
                  <a:srgbClr val="272525"/>
                </a:solidFill>
                <a:latin typeface="Inter" pitchFamily="34" charset="0"/>
                <a:ea typeface="Inter" pitchFamily="34" charset="-122"/>
                <a:cs typeface="Inter" pitchFamily="34" charset="-120"/>
              </a:rPr>
              <a:t>Khi sờ vào lá rau con thấy thế nào?</a:t>
            </a:r>
            <a:endParaRPr lang="en-US" sz="1700" dirty="0"/>
          </a:p>
        </p:txBody>
      </p:sp>
      <p:sp>
        <p:nvSpPr>
          <p:cNvPr id="16" name="Text 13"/>
          <p:cNvSpPr/>
          <p:nvPr/>
        </p:nvSpPr>
        <p:spPr>
          <a:xfrm>
            <a:off x="8418671" y="7048381"/>
            <a:ext cx="5439370" cy="353139"/>
          </a:xfrm>
          <a:prstGeom prst="rect">
            <a:avLst/>
          </a:prstGeom>
          <a:noFill/>
          <a:ln/>
        </p:spPr>
        <p:txBody>
          <a:bodyPr wrap="none" lIns="0" tIns="0" rIns="0" bIns="0" rtlCol="0" anchor="t"/>
          <a:lstStyle/>
          <a:p>
            <a:pPr marL="342900" indent="-342900" algn="l">
              <a:lnSpc>
                <a:spcPts val="2750"/>
              </a:lnSpc>
              <a:buSzPct val="100000"/>
              <a:buChar char="•"/>
            </a:pPr>
            <a:r>
              <a:rPr lang="en-US" sz="1700" kern="0" spc="-35" dirty="0">
                <a:solidFill>
                  <a:srgbClr val="272525"/>
                </a:solidFill>
                <a:latin typeface="Inter" pitchFamily="34" charset="0"/>
                <a:ea typeface="Inter" pitchFamily="34" charset="-122"/>
                <a:cs typeface="Inter" pitchFamily="34" charset="-120"/>
              </a:rPr>
              <a:t>Con đã ăn rau mồng tơi chưa?</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744742"/>
            <a:ext cx="5670590" cy="708779"/>
          </a:xfrm>
          <a:prstGeom prst="rect">
            <a:avLst/>
          </a:prstGeom>
          <a:noFill/>
          <a:ln/>
        </p:spPr>
        <p:txBody>
          <a:bodyPr wrap="none" lIns="0" tIns="0" rIns="0" bIns="0" rtlCol="0" anchor="t"/>
          <a:lstStyle/>
          <a:p>
            <a:pPr marL="0" indent="0" algn="l">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Quan Sát Rau Dền</a:t>
            </a:r>
            <a:endParaRPr lang="en-US" sz="4450" dirty="0"/>
          </a:p>
        </p:txBody>
      </p:sp>
      <p:sp>
        <p:nvSpPr>
          <p:cNvPr id="4" name="Shape 1"/>
          <p:cNvSpPr/>
          <p:nvPr/>
        </p:nvSpPr>
        <p:spPr>
          <a:xfrm>
            <a:off x="6280190" y="3048833"/>
            <a:ext cx="510302" cy="510302"/>
          </a:xfrm>
          <a:prstGeom prst="roundRect">
            <a:avLst>
              <a:gd name="adj" fmla="val 18669"/>
            </a:avLst>
          </a:prstGeom>
          <a:solidFill>
            <a:srgbClr val="DADBF1"/>
          </a:solidFill>
          <a:ln w="7620">
            <a:solidFill>
              <a:srgbClr val="C0C1D7"/>
            </a:solidFill>
            <a:prstDash val="solid"/>
          </a:ln>
        </p:spPr>
      </p:sp>
      <p:sp>
        <p:nvSpPr>
          <p:cNvPr id="5" name="Text 2"/>
          <p:cNvSpPr/>
          <p:nvPr/>
        </p:nvSpPr>
        <p:spPr>
          <a:xfrm>
            <a:off x="7017306" y="3048833"/>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Đặc điểm rau dền</a:t>
            </a:r>
            <a:endParaRPr lang="en-US" sz="2200" dirty="0"/>
          </a:p>
        </p:txBody>
      </p:sp>
      <p:sp>
        <p:nvSpPr>
          <p:cNvPr id="6" name="Text 3"/>
          <p:cNvSpPr/>
          <p:nvPr/>
        </p:nvSpPr>
        <p:spPr>
          <a:xfrm>
            <a:off x="7017306" y="3539252"/>
            <a:ext cx="6819305"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Rau dền có màu xanh tím hoặc đỏ, lá mềm và dễ ăn. Rau dền chứa nhiều vitamin và khoáng chất cần thiết cho cơ thể.</a:t>
            </a:r>
            <a:endParaRPr lang="en-US" sz="1750" dirty="0"/>
          </a:p>
        </p:txBody>
      </p:sp>
      <p:sp>
        <p:nvSpPr>
          <p:cNvPr id="7" name="Shape 4"/>
          <p:cNvSpPr/>
          <p:nvPr/>
        </p:nvSpPr>
        <p:spPr>
          <a:xfrm>
            <a:off x="6280190" y="4747022"/>
            <a:ext cx="510302" cy="510302"/>
          </a:xfrm>
          <a:prstGeom prst="roundRect">
            <a:avLst>
              <a:gd name="adj" fmla="val 18669"/>
            </a:avLst>
          </a:prstGeom>
          <a:solidFill>
            <a:srgbClr val="DADBF1"/>
          </a:solidFill>
          <a:ln w="7620">
            <a:solidFill>
              <a:srgbClr val="C0C1D7"/>
            </a:solidFill>
            <a:prstDash val="solid"/>
          </a:ln>
        </p:spPr>
      </p:sp>
      <p:sp>
        <p:nvSpPr>
          <p:cNvPr id="8" name="Text 5"/>
          <p:cNvSpPr/>
          <p:nvPr/>
        </p:nvSpPr>
        <p:spPr>
          <a:xfrm>
            <a:off x="7017306" y="4747022"/>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Câu hỏi gợi mở</a:t>
            </a:r>
            <a:endParaRPr lang="en-US" sz="2200" dirty="0"/>
          </a:p>
        </p:txBody>
      </p:sp>
      <p:sp>
        <p:nvSpPr>
          <p:cNvPr id="9" name="Text 6"/>
          <p:cNvSpPr/>
          <p:nvPr/>
        </p:nvSpPr>
        <p:spPr>
          <a:xfrm>
            <a:off x="7017306" y="5237440"/>
            <a:ext cx="6819305"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Rau này có màu gì đặc biệt?</a:t>
            </a:r>
            <a:endParaRPr lang="en-US" sz="1750" dirty="0"/>
          </a:p>
        </p:txBody>
      </p:sp>
      <p:sp>
        <p:nvSpPr>
          <p:cNvPr id="10" name="Text 7"/>
          <p:cNvSpPr/>
          <p:nvPr/>
        </p:nvSpPr>
        <p:spPr>
          <a:xfrm>
            <a:off x="7017306" y="5679638"/>
            <a:ext cx="6819305"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Lá rau này có mềm không?</a:t>
            </a:r>
            <a:endParaRPr lang="en-US" sz="1750" dirty="0"/>
          </a:p>
        </p:txBody>
      </p:sp>
      <p:sp>
        <p:nvSpPr>
          <p:cNvPr id="11" name="Text 8"/>
          <p:cNvSpPr/>
          <p:nvPr/>
        </p:nvSpPr>
        <p:spPr>
          <a:xfrm>
            <a:off x="7017306" y="6121837"/>
            <a:ext cx="6819305"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Con đã ăn rau dền bao giờ chưa?</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94460"/>
            <a:ext cx="6210776" cy="708779"/>
          </a:xfrm>
          <a:prstGeom prst="rect">
            <a:avLst/>
          </a:prstGeom>
          <a:noFill/>
          <a:ln/>
        </p:spPr>
        <p:txBody>
          <a:bodyPr wrap="none" lIns="0" tIns="0" rIns="0" bIns="0" rtlCol="0" anchor="t"/>
          <a:lstStyle/>
          <a:p>
            <a:pPr marL="0" indent="0" algn="l">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So Sánh và Phân Biệt (1)</a:t>
            </a:r>
            <a:endParaRPr lang="en-US" sz="4450" dirty="0"/>
          </a:p>
        </p:txBody>
      </p:sp>
      <p:pic>
        <p:nvPicPr>
          <p:cNvPr id="4" name="Image 1" descr="preencoded.png"/>
          <p:cNvPicPr>
            <a:picLocks noChangeAspect="1"/>
          </p:cNvPicPr>
          <p:nvPr/>
        </p:nvPicPr>
        <p:blipFill>
          <a:blip r:embed="rId4"/>
          <a:stretch>
            <a:fillRect/>
          </a:stretch>
        </p:blipFill>
        <p:spPr>
          <a:xfrm>
            <a:off x="793790" y="2443401"/>
            <a:ext cx="1134070" cy="1669852"/>
          </a:xfrm>
          <a:prstGeom prst="rect">
            <a:avLst/>
          </a:prstGeom>
        </p:spPr>
      </p:pic>
      <p:sp>
        <p:nvSpPr>
          <p:cNvPr id="5" name="Text 1"/>
          <p:cNvSpPr/>
          <p:nvPr/>
        </p:nvSpPr>
        <p:spPr>
          <a:xfrm>
            <a:off x="2268022" y="2670215"/>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Sờ và ngửi</a:t>
            </a:r>
            <a:endParaRPr lang="en-US" sz="2200" dirty="0"/>
          </a:p>
        </p:txBody>
      </p:sp>
      <p:sp>
        <p:nvSpPr>
          <p:cNvPr id="6" name="Text 2"/>
          <p:cNvSpPr/>
          <p:nvPr/>
        </p:nvSpPr>
        <p:spPr>
          <a:xfrm>
            <a:off x="2268022" y="3160633"/>
            <a:ext cx="6082189"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Cho trẻ tự do sờ và ngửi các loại rau để cảm nhận sự khác biệt.</a:t>
            </a:r>
            <a:endParaRPr lang="en-US" sz="1750" dirty="0"/>
          </a:p>
        </p:txBody>
      </p:sp>
      <p:pic>
        <p:nvPicPr>
          <p:cNvPr id="7" name="Image 2" descr="preencoded.png"/>
          <p:cNvPicPr>
            <a:picLocks noChangeAspect="1"/>
          </p:cNvPicPr>
          <p:nvPr/>
        </p:nvPicPr>
        <p:blipFill>
          <a:blip r:embed="rId5"/>
          <a:stretch>
            <a:fillRect/>
          </a:stretch>
        </p:blipFill>
        <p:spPr>
          <a:xfrm>
            <a:off x="793790" y="4113252"/>
            <a:ext cx="1134070" cy="1360884"/>
          </a:xfrm>
          <a:prstGeom prst="rect">
            <a:avLst/>
          </a:prstGeom>
        </p:spPr>
      </p:pic>
      <p:sp>
        <p:nvSpPr>
          <p:cNvPr id="8" name="Text 3"/>
          <p:cNvSpPr/>
          <p:nvPr/>
        </p:nvSpPr>
        <p:spPr>
          <a:xfrm>
            <a:off x="2268022" y="4340066"/>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So sánh</a:t>
            </a:r>
            <a:endParaRPr lang="en-US" sz="2200" dirty="0"/>
          </a:p>
        </p:txBody>
      </p:sp>
      <p:sp>
        <p:nvSpPr>
          <p:cNvPr id="9" name="Text 4"/>
          <p:cNvSpPr/>
          <p:nvPr/>
        </p:nvSpPr>
        <p:spPr>
          <a:xfrm>
            <a:off x="2268022" y="4830485"/>
            <a:ext cx="6082189"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Rau nào có lá to nhất? Rau nào có lá nhỏ nhất?</a:t>
            </a:r>
            <a:endParaRPr lang="en-US" sz="1750" dirty="0"/>
          </a:p>
        </p:txBody>
      </p:sp>
      <p:pic>
        <p:nvPicPr>
          <p:cNvPr id="10" name="Image 3" descr="preencoded.png"/>
          <p:cNvPicPr>
            <a:picLocks noChangeAspect="1"/>
          </p:cNvPicPr>
          <p:nvPr/>
        </p:nvPicPr>
        <p:blipFill>
          <a:blip r:embed="rId6"/>
          <a:stretch>
            <a:fillRect/>
          </a:stretch>
        </p:blipFill>
        <p:spPr>
          <a:xfrm>
            <a:off x="793790" y="5474137"/>
            <a:ext cx="1134070" cy="1360884"/>
          </a:xfrm>
          <a:prstGeom prst="rect">
            <a:avLst/>
          </a:prstGeom>
        </p:spPr>
      </p:pic>
      <p:sp>
        <p:nvSpPr>
          <p:cNvPr id="11" name="Text 5"/>
          <p:cNvSpPr/>
          <p:nvPr/>
        </p:nvSpPr>
        <p:spPr>
          <a:xfrm>
            <a:off x="2268022" y="5700951"/>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Mùi hương</a:t>
            </a:r>
            <a:endParaRPr lang="en-US" sz="2200" dirty="0"/>
          </a:p>
        </p:txBody>
      </p:sp>
      <p:sp>
        <p:nvSpPr>
          <p:cNvPr id="12" name="Text 6"/>
          <p:cNvSpPr/>
          <p:nvPr/>
        </p:nvSpPr>
        <p:spPr>
          <a:xfrm>
            <a:off x="2268022" y="6191369"/>
            <a:ext cx="6082189"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Rau nào có mùi thơm đặc biệt? Rau nào không có mùi?</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403872"/>
            <a:ext cx="6312932" cy="708779"/>
          </a:xfrm>
          <a:prstGeom prst="rect">
            <a:avLst/>
          </a:prstGeom>
          <a:noFill/>
          <a:ln/>
        </p:spPr>
        <p:txBody>
          <a:bodyPr wrap="none" lIns="0" tIns="0" rIns="0" bIns="0" rtlCol="0" anchor="t"/>
          <a:lstStyle/>
          <a:p>
            <a:pPr marL="0" indent="0" algn="l">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So Sánh và Phân Biệt (2)</a:t>
            </a:r>
            <a:endParaRPr lang="en-US" sz="4450" dirty="0"/>
          </a:p>
        </p:txBody>
      </p:sp>
      <p:pic>
        <p:nvPicPr>
          <p:cNvPr id="4" name="Image 1" descr="preencoded.png"/>
          <p:cNvPicPr>
            <a:picLocks noChangeAspect="1"/>
          </p:cNvPicPr>
          <p:nvPr/>
        </p:nvPicPr>
        <p:blipFill>
          <a:blip r:embed="rId4"/>
          <a:stretch>
            <a:fillRect/>
          </a:stretch>
        </p:blipFill>
        <p:spPr>
          <a:xfrm>
            <a:off x="6280190" y="3452813"/>
            <a:ext cx="566976" cy="566976"/>
          </a:xfrm>
          <a:prstGeom prst="rect">
            <a:avLst/>
          </a:prstGeom>
        </p:spPr>
      </p:pic>
      <p:sp>
        <p:nvSpPr>
          <p:cNvPr id="5" name="Text 1"/>
          <p:cNvSpPr/>
          <p:nvPr/>
        </p:nvSpPr>
        <p:spPr>
          <a:xfrm>
            <a:off x="6280190" y="4246602"/>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Mô tả</a:t>
            </a:r>
            <a:endParaRPr lang="en-US" sz="2200" dirty="0"/>
          </a:p>
        </p:txBody>
      </p:sp>
      <p:sp>
        <p:nvSpPr>
          <p:cNvPr id="6" name="Text 2"/>
          <p:cNvSpPr/>
          <p:nvPr/>
        </p:nvSpPr>
        <p:spPr>
          <a:xfrm>
            <a:off x="6280190" y="4737021"/>
            <a:ext cx="3608070"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Khuyến khích trẻ nói tên rau và mô tả đặc điểm của từng loại.</a:t>
            </a:r>
            <a:endParaRPr lang="en-US" sz="1750" dirty="0"/>
          </a:p>
        </p:txBody>
      </p:sp>
      <p:pic>
        <p:nvPicPr>
          <p:cNvPr id="7" name="Image 2" descr="preencoded.png"/>
          <p:cNvPicPr>
            <a:picLocks noChangeAspect="1"/>
          </p:cNvPicPr>
          <p:nvPr/>
        </p:nvPicPr>
        <p:blipFill>
          <a:blip r:embed="rId5"/>
          <a:stretch>
            <a:fillRect/>
          </a:stretch>
        </p:blipFill>
        <p:spPr>
          <a:xfrm>
            <a:off x="10228421" y="3452813"/>
            <a:ext cx="566976" cy="566976"/>
          </a:xfrm>
          <a:prstGeom prst="rect">
            <a:avLst/>
          </a:prstGeom>
        </p:spPr>
      </p:pic>
      <p:sp>
        <p:nvSpPr>
          <p:cNvPr id="8" name="Text 3"/>
          <p:cNvSpPr/>
          <p:nvPr/>
        </p:nvSpPr>
        <p:spPr>
          <a:xfrm>
            <a:off x="10228421" y="4246602"/>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Ví dụ</a:t>
            </a:r>
            <a:endParaRPr lang="en-US" sz="2200" dirty="0"/>
          </a:p>
        </p:txBody>
      </p:sp>
      <p:sp>
        <p:nvSpPr>
          <p:cNvPr id="9" name="Text 4"/>
          <p:cNvSpPr/>
          <p:nvPr/>
        </p:nvSpPr>
        <p:spPr>
          <a:xfrm>
            <a:off x="10228421" y="4737021"/>
            <a:ext cx="3608189"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"Rau cải xanh có lá to." "Rau muống có lá màu xanh đậm và dài."</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742236"/>
            <a:ext cx="5670590" cy="708779"/>
          </a:xfrm>
          <a:prstGeom prst="rect">
            <a:avLst/>
          </a:prstGeom>
          <a:noFill/>
          <a:ln/>
        </p:spPr>
        <p:txBody>
          <a:bodyPr wrap="none" lIns="0" tIns="0" rIns="0" bIns="0" rtlCol="0" anchor="t"/>
          <a:lstStyle/>
          <a:p>
            <a:pPr marL="0" indent="0" algn="l">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Củng Cố và Kết Thúc</a:t>
            </a:r>
            <a:endParaRPr lang="en-US" sz="4450" dirty="0"/>
          </a:p>
        </p:txBody>
      </p:sp>
      <p:pic>
        <p:nvPicPr>
          <p:cNvPr id="3" name="Image 0" descr="preencoded.png"/>
          <p:cNvPicPr>
            <a:picLocks noChangeAspect="1"/>
          </p:cNvPicPr>
          <p:nvPr/>
        </p:nvPicPr>
        <p:blipFill>
          <a:blip r:embed="rId3"/>
          <a:stretch>
            <a:fillRect/>
          </a:stretch>
        </p:blipFill>
        <p:spPr>
          <a:xfrm>
            <a:off x="3402330" y="3574494"/>
            <a:ext cx="7825621" cy="7825621"/>
          </a:xfrm>
          <a:prstGeom prst="rect">
            <a:avLst/>
          </a:prstGeom>
        </p:spPr>
      </p:pic>
      <p:sp>
        <p:nvSpPr>
          <p:cNvPr id="4" name="Text 1"/>
          <p:cNvSpPr/>
          <p:nvPr/>
        </p:nvSpPr>
        <p:spPr>
          <a:xfrm>
            <a:off x="4582239" y="5780723"/>
            <a:ext cx="382667" cy="478393"/>
          </a:xfrm>
          <a:prstGeom prst="rect">
            <a:avLst/>
          </a:prstGeom>
          <a:noFill/>
          <a:ln/>
        </p:spPr>
        <p:txBody>
          <a:bodyPr wrap="none" lIns="0" tIns="0" rIns="0" bIns="0" rtlCol="0" anchor="t"/>
          <a:lstStyle/>
          <a:p>
            <a:pPr marL="0" indent="0" algn="l">
              <a:lnSpc>
                <a:spcPts val="4800"/>
              </a:lnSpc>
              <a:buNone/>
            </a:pPr>
            <a:r>
              <a:rPr lang="en-US" sz="3000" b="1" kern="0" spc="-54" dirty="0">
                <a:solidFill>
                  <a:srgbClr val="272525"/>
                </a:solidFill>
                <a:latin typeface="Inter Bold" pitchFamily="34" charset="0"/>
                <a:ea typeface="Inter Bold" pitchFamily="34" charset="-122"/>
                <a:cs typeface="Inter Bold" pitchFamily="34" charset="-120"/>
              </a:rPr>
              <a:t>1</a:t>
            </a:r>
            <a:endParaRPr lang="en-US" sz="3000" dirty="0"/>
          </a:p>
        </p:txBody>
      </p:sp>
      <p:pic>
        <p:nvPicPr>
          <p:cNvPr id="5" name="Image 1" descr="preencoded.png"/>
          <p:cNvPicPr>
            <a:picLocks noChangeAspect="1"/>
          </p:cNvPicPr>
          <p:nvPr/>
        </p:nvPicPr>
        <p:blipFill>
          <a:blip r:embed="rId4"/>
          <a:stretch>
            <a:fillRect/>
          </a:stretch>
        </p:blipFill>
        <p:spPr>
          <a:xfrm>
            <a:off x="3402330" y="3574494"/>
            <a:ext cx="7825621" cy="7825621"/>
          </a:xfrm>
          <a:prstGeom prst="rect">
            <a:avLst/>
          </a:prstGeom>
        </p:spPr>
      </p:pic>
      <p:sp>
        <p:nvSpPr>
          <p:cNvPr id="6" name="Text 2"/>
          <p:cNvSpPr/>
          <p:nvPr/>
        </p:nvSpPr>
        <p:spPr>
          <a:xfrm>
            <a:off x="7123748" y="4313396"/>
            <a:ext cx="382667" cy="478393"/>
          </a:xfrm>
          <a:prstGeom prst="rect">
            <a:avLst/>
          </a:prstGeom>
          <a:noFill/>
          <a:ln/>
        </p:spPr>
        <p:txBody>
          <a:bodyPr wrap="none" lIns="0" tIns="0" rIns="0" bIns="0" rtlCol="0" anchor="t"/>
          <a:lstStyle/>
          <a:p>
            <a:pPr marL="0" indent="0" algn="l">
              <a:lnSpc>
                <a:spcPts val="4800"/>
              </a:lnSpc>
              <a:buNone/>
            </a:pPr>
            <a:r>
              <a:rPr lang="en-US" sz="3000" b="1" kern="0" spc="-54" dirty="0">
                <a:solidFill>
                  <a:srgbClr val="272525"/>
                </a:solidFill>
                <a:latin typeface="Inter Bold" pitchFamily="34" charset="0"/>
                <a:ea typeface="Inter Bold" pitchFamily="34" charset="-122"/>
                <a:cs typeface="Inter Bold" pitchFamily="34" charset="-120"/>
              </a:rPr>
              <a:t>2</a:t>
            </a:r>
            <a:endParaRPr lang="en-US" sz="3000" dirty="0"/>
          </a:p>
        </p:txBody>
      </p:sp>
      <p:pic>
        <p:nvPicPr>
          <p:cNvPr id="7" name="Image 2" descr="preencoded.png"/>
          <p:cNvPicPr>
            <a:picLocks noChangeAspect="1"/>
          </p:cNvPicPr>
          <p:nvPr/>
        </p:nvPicPr>
        <p:blipFill>
          <a:blip r:embed="rId5"/>
          <a:stretch>
            <a:fillRect/>
          </a:stretch>
        </p:blipFill>
        <p:spPr>
          <a:xfrm>
            <a:off x="3402330" y="3574494"/>
            <a:ext cx="7825621" cy="7825621"/>
          </a:xfrm>
          <a:prstGeom prst="rect">
            <a:avLst/>
          </a:prstGeom>
        </p:spPr>
      </p:pic>
      <p:sp>
        <p:nvSpPr>
          <p:cNvPr id="8" name="Text 3"/>
          <p:cNvSpPr/>
          <p:nvPr/>
        </p:nvSpPr>
        <p:spPr>
          <a:xfrm>
            <a:off x="9665137" y="5780723"/>
            <a:ext cx="382667" cy="478393"/>
          </a:xfrm>
          <a:prstGeom prst="rect">
            <a:avLst/>
          </a:prstGeom>
          <a:noFill/>
          <a:ln/>
        </p:spPr>
        <p:txBody>
          <a:bodyPr wrap="none" lIns="0" tIns="0" rIns="0" bIns="0" rtlCol="0" anchor="t"/>
          <a:lstStyle/>
          <a:p>
            <a:pPr marL="0" indent="0" algn="l">
              <a:lnSpc>
                <a:spcPts val="4800"/>
              </a:lnSpc>
              <a:buNone/>
            </a:pPr>
            <a:r>
              <a:rPr lang="en-US" sz="3000" b="1" kern="0" spc="-54" dirty="0">
                <a:solidFill>
                  <a:srgbClr val="272525"/>
                </a:solidFill>
                <a:latin typeface="Inter Bold" pitchFamily="34" charset="0"/>
                <a:ea typeface="Inter Bold" pitchFamily="34" charset="-122"/>
                <a:cs typeface="Inter Bold" pitchFamily="34" charset="-120"/>
              </a:rPr>
              <a:t>3</a:t>
            </a:r>
            <a:endParaRPr lang="en-US" sz="3000" dirty="0"/>
          </a:p>
        </p:txBody>
      </p:sp>
      <p:sp>
        <p:nvSpPr>
          <p:cNvPr id="9" name="Text 4"/>
          <p:cNvSpPr/>
          <p:nvPr/>
        </p:nvSpPr>
        <p:spPr>
          <a:xfrm>
            <a:off x="1436489" y="3078361"/>
            <a:ext cx="2835235" cy="354330"/>
          </a:xfrm>
          <a:prstGeom prst="rect">
            <a:avLst/>
          </a:prstGeom>
          <a:noFill/>
          <a:ln/>
        </p:spPr>
        <p:txBody>
          <a:bodyPr wrap="none" lIns="0" tIns="0" rIns="0" bIns="0" rtlCol="0" anchor="t"/>
          <a:lstStyle/>
          <a:p>
            <a:pPr marL="0" indent="0" algn="ctr">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Ôn tập</a:t>
            </a:r>
            <a:endParaRPr lang="en-US" sz="2200" dirty="0"/>
          </a:p>
        </p:txBody>
      </p:sp>
      <p:sp>
        <p:nvSpPr>
          <p:cNvPr id="10" name="Text 5"/>
          <p:cNvSpPr/>
          <p:nvPr/>
        </p:nvSpPr>
        <p:spPr>
          <a:xfrm>
            <a:off x="793790" y="3568779"/>
            <a:ext cx="4120753" cy="725805"/>
          </a:xfrm>
          <a:prstGeom prst="rect">
            <a:avLst/>
          </a:prstGeom>
          <a:noFill/>
          <a:ln/>
        </p:spPr>
        <p:txBody>
          <a:bodyPr wrap="square" lIns="0" tIns="0" rIns="0" bIns="0" rtlCol="0" anchor="t"/>
          <a:lstStyle/>
          <a:p>
            <a:pPr marL="0" indent="0" algn="ctr">
              <a:lnSpc>
                <a:spcPts val="2850"/>
              </a:lnSpc>
              <a:buNone/>
            </a:pPr>
            <a:r>
              <a:rPr lang="en-US" sz="1750" kern="0" spc="-36" dirty="0">
                <a:solidFill>
                  <a:srgbClr val="272525"/>
                </a:solidFill>
                <a:latin typeface="Inter" pitchFamily="34" charset="0"/>
                <a:ea typeface="Inter" pitchFamily="34" charset="-122"/>
                <a:cs typeface="Inter" pitchFamily="34" charset="-120"/>
              </a:rPr>
              <a:t>Ôn lại tên các loại rau đã học trong buổi khám phá.</a:t>
            </a:r>
            <a:endParaRPr lang="en-US" sz="1750" dirty="0"/>
          </a:p>
        </p:txBody>
      </p:sp>
      <p:sp>
        <p:nvSpPr>
          <p:cNvPr id="11" name="Text 6"/>
          <p:cNvSpPr/>
          <p:nvPr/>
        </p:nvSpPr>
        <p:spPr>
          <a:xfrm>
            <a:off x="5897523" y="1904643"/>
            <a:ext cx="2835235" cy="354330"/>
          </a:xfrm>
          <a:prstGeom prst="rect">
            <a:avLst/>
          </a:prstGeom>
          <a:noFill/>
          <a:ln/>
        </p:spPr>
        <p:txBody>
          <a:bodyPr wrap="none" lIns="0" tIns="0" rIns="0" bIns="0" rtlCol="0" anchor="t"/>
          <a:lstStyle/>
          <a:p>
            <a:pPr marL="0" indent="0" algn="ctr">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Lời khuyên</a:t>
            </a:r>
            <a:endParaRPr lang="en-US" sz="2200" dirty="0"/>
          </a:p>
        </p:txBody>
      </p:sp>
      <p:sp>
        <p:nvSpPr>
          <p:cNvPr id="12" name="Text 7"/>
          <p:cNvSpPr/>
          <p:nvPr/>
        </p:nvSpPr>
        <p:spPr>
          <a:xfrm>
            <a:off x="5254704" y="2395061"/>
            <a:ext cx="4120872" cy="725805"/>
          </a:xfrm>
          <a:prstGeom prst="rect">
            <a:avLst/>
          </a:prstGeom>
          <a:noFill/>
          <a:ln/>
        </p:spPr>
        <p:txBody>
          <a:bodyPr wrap="square" lIns="0" tIns="0" rIns="0" bIns="0" rtlCol="0" anchor="t"/>
          <a:lstStyle/>
          <a:p>
            <a:pPr marL="0" indent="0" algn="ctr">
              <a:lnSpc>
                <a:spcPts val="2850"/>
              </a:lnSpc>
              <a:buNone/>
            </a:pPr>
            <a:r>
              <a:rPr lang="en-US" sz="1750" kern="0" spc="-36" dirty="0">
                <a:solidFill>
                  <a:srgbClr val="272525"/>
                </a:solidFill>
                <a:latin typeface="Inter" pitchFamily="34" charset="0"/>
                <a:ea typeface="Inter" pitchFamily="34" charset="-122"/>
                <a:cs typeface="Inter" pitchFamily="34" charset="-120"/>
              </a:rPr>
              <a:t>Rau xanh rất tốt cho sức khỏe, các con nhớ ăn nhiều rau nhé!</a:t>
            </a:r>
            <a:endParaRPr lang="en-US" sz="1750" dirty="0"/>
          </a:p>
        </p:txBody>
      </p:sp>
      <p:sp>
        <p:nvSpPr>
          <p:cNvPr id="13" name="Text 8"/>
          <p:cNvSpPr/>
          <p:nvPr/>
        </p:nvSpPr>
        <p:spPr>
          <a:xfrm>
            <a:off x="10358557" y="3078361"/>
            <a:ext cx="2835235" cy="354330"/>
          </a:xfrm>
          <a:prstGeom prst="rect">
            <a:avLst/>
          </a:prstGeom>
          <a:noFill/>
          <a:ln/>
        </p:spPr>
        <p:txBody>
          <a:bodyPr wrap="none" lIns="0" tIns="0" rIns="0" bIns="0" rtlCol="0" anchor="t"/>
          <a:lstStyle/>
          <a:p>
            <a:pPr marL="0" indent="0" algn="ctr">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Hoạt động tiếp theo</a:t>
            </a:r>
            <a:endParaRPr lang="en-US" sz="2200" dirty="0"/>
          </a:p>
        </p:txBody>
      </p:sp>
      <p:sp>
        <p:nvSpPr>
          <p:cNvPr id="14" name="Text 9"/>
          <p:cNvSpPr/>
          <p:nvPr/>
        </p:nvSpPr>
        <p:spPr>
          <a:xfrm>
            <a:off x="9715738" y="3568779"/>
            <a:ext cx="4120872" cy="725805"/>
          </a:xfrm>
          <a:prstGeom prst="rect">
            <a:avLst/>
          </a:prstGeom>
          <a:noFill/>
          <a:ln/>
        </p:spPr>
        <p:txBody>
          <a:bodyPr wrap="square" lIns="0" tIns="0" rIns="0" bIns="0" rtlCol="0" anchor="t"/>
          <a:lstStyle/>
          <a:p>
            <a:pPr marL="0" indent="0" algn="ctr">
              <a:lnSpc>
                <a:spcPts val="2850"/>
              </a:lnSpc>
              <a:buNone/>
            </a:pPr>
            <a:r>
              <a:rPr lang="en-US" sz="1750" kern="0" spc="-36" dirty="0">
                <a:solidFill>
                  <a:srgbClr val="272525"/>
                </a:solidFill>
                <a:latin typeface="Inter" pitchFamily="34" charset="0"/>
                <a:ea typeface="Inter" pitchFamily="34" charset="-122"/>
                <a:cs typeface="Inter" pitchFamily="34" charset="-120"/>
              </a:rPr>
              <a:t>Chuẩn bị cho hoạt động tiếp theo: Chế biến món ăn từ rau.</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539</Words>
  <Application>Microsoft Office PowerPoint</Application>
  <PresentationFormat>Custom</PresentationFormat>
  <Paragraphs>69</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Inter</vt:lpstr>
      <vt:lpstr>Inter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Administrator</cp:lastModifiedBy>
  <cp:revision>2</cp:revision>
  <dcterms:created xsi:type="dcterms:W3CDTF">2025-04-13T07:31:09Z</dcterms:created>
  <dcterms:modified xsi:type="dcterms:W3CDTF">2025-04-13T08:15:47Z</dcterms:modified>
</cp:coreProperties>
</file>