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4" r:id="rId2"/>
    <p:sldId id="256" r:id="rId3"/>
    <p:sldId id="257" r:id="rId4"/>
    <p:sldId id="258" r:id="rId5"/>
    <p:sldId id="259" r:id="rId6"/>
    <p:sldId id="260" r:id="rId7"/>
    <p:sldId id="261" r:id="rId8"/>
    <p:sldId id="262" r:id="rId9"/>
    <p:sldId id="263" r:id="rId10"/>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9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995BF-6DF4-59D3-CA4C-85E26C9B3BE4}"/>
              </a:ext>
            </a:extLst>
          </p:cNvPr>
          <p:cNvPicPr>
            <a:picLocks noChangeAspect="1"/>
          </p:cNvPicPr>
          <p:nvPr/>
        </p:nvPicPr>
        <p:blipFill>
          <a:blip r:embed="rId2"/>
          <a:stretch>
            <a:fillRect/>
          </a:stretch>
        </p:blipFill>
        <p:spPr>
          <a:xfrm>
            <a:off x="0" y="0"/>
            <a:ext cx="14630400" cy="8229600"/>
          </a:xfrm>
          <a:prstGeom prst="rect">
            <a:avLst/>
          </a:prstGeom>
        </p:spPr>
      </p:pic>
      <p:sp>
        <p:nvSpPr>
          <p:cNvPr id="4" name="TextBox 3">
            <a:extLst>
              <a:ext uri="{FF2B5EF4-FFF2-40B4-BE49-F238E27FC236}">
                <a16:creationId xmlns:a16="http://schemas.microsoft.com/office/drawing/2014/main" id="{2145A491-0B6D-9F8B-4CD9-AF0388AE12C3}"/>
              </a:ext>
            </a:extLst>
          </p:cNvPr>
          <p:cNvSpPr txBox="1"/>
          <p:nvPr/>
        </p:nvSpPr>
        <p:spPr>
          <a:xfrm>
            <a:off x="3493213" y="410966"/>
            <a:ext cx="5404207" cy="61645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F079E0E8-3634-3CF5-1379-43A97A7254D9}"/>
              </a:ext>
            </a:extLst>
          </p:cNvPr>
          <p:cNvSpPr txBox="1"/>
          <p:nvPr/>
        </p:nvSpPr>
        <p:spPr>
          <a:xfrm>
            <a:off x="4284324" y="647272"/>
            <a:ext cx="6626831"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PHÒNG GIÁO DỤC VÀ ĐÀO TẠO QUẬN LONG BIÊN</a:t>
            </a:r>
          </a:p>
          <a:p>
            <a:pPr algn="ctr"/>
            <a:r>
              <a:rPr lang="en-US" dirty="0">
                <a:latin typeface="Times New Roman" panose="02020603050405020304" pitchFamily="18" charset="0"/>
                <a:cs typeface="Times New Roman" panose="02020603050405020304" pitchFamily="18" charset="0"/>
              </a:rPr>
              <a:t>TRƯỜNG MẦM NON HOA HƯỚNG DƯƠNG</a:t>
            </a:r>
          </a:p>
        </p:txBody>
      </p:sp>
      <p:pic>
        <p:nvPicPr>
          <p:cNvPr id="7" name="Picture 6">
            <a:extLst>
              <a:ext uri="{FF2B5EF4-FFF2-40B4-BE49-F238E27FC236}">
                <a16:creationId xmlns:a16="http://schemas.microsoft.com/office/drawing/2014/main" id="{7FF9BE1C-6D26-B254-C376-89F949F22F56}"/>
              </a:ext>
            </a:extLst>
          </p:cNvPr>
          <p:cNvPicPr>
            <a:picLocks noChangeAspect="1"/>
          </p:cNvPicPr>
          <p:nvPr/>
        </p:nvPicPr>
        <p:blipFill>
          <a:blip r:embed="rId3"/>
          <a:stretch>
            <a:fillRect/>
          </a:stretch>
        </p:blipFill>
        <p:spPr>
          <a:xfrm>
            <a:off x="7050426" y="1563086"/>
            <a:ext cx="1579866" cy="1303404"/>
          </a:xfrm>
          <a:prstGeom prst="rect">
            <a:avLst/>
          </a:prstGeom>
        </p:spPr>
      </p:pic>
      <p:sp>
        <p:nvSpPr>
          <p:cNvPr id="8" name="TextBox 7">
            <a:extLst>
              <a:ext uri="{FF2B5EF4-FFF2-40B4-BE49-F238E27FC236}">
                <a16:creationId xmlns:a16="http://schemas.microsoft.com/office/drawing/2014/main" id="{4CE3AB03-8EA0-712E-53DF-70A5D66AD627}"/>
              </a:ext>
            </a:extLst>
          </p:cNvPr>
          <p:cNvSpPr txBox="1"/>
          <p:nvPr/>
        </p:nvSpPr>
        <p:spPr>
          <a:xfrm>
            <a:off x="5239820" y="3544584"/>
            <a:ext cx="5671335" cy="1415772"/>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Lĩnh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nhạc</a:t>
            </a:r>
            <a:endParaRPr lang="en-US" sz="3200" dirty="0">
              <a:latin typeface="Times New Roman" panose="02020603050405020304" pitchFamily="18" charset="0"/>
              <a:cs typeface="Times New Roman" panose="02020603050405020304" pitchFamily="18" charset="0"/>
            </a:endParaRPr>
          </a:p>
          <a:p>
            <a:endParaRPr lang="en-US" dirty="0"/>
          </a:p>
          <a:p>
            <a:r>
              <a:rPr lang="en-US" dirty="0"/>
              <a:t>       </a:t>
            </a:r>
            <a:r>
              <a:rPr lang="en-US" dirty="0" err="1"/>
              <a:t>Dạy</a:t>
            </a:r>
            <a:r>
              <a:rPr lang="en-US" dirty="0"/>
              <a:t> </a:t>
            </a:r>
            <a:r>
              <a:rPr lang="en-US" dirty="0" err="1"/>
              <a:t>hát</a:t>
            </a:r>
            <a:r>
              <a:rPr lang="en-US" dirty="0"/>
              <a:t>   : </a:t>
            </a:r>
            <a:r>
              <a:rPr lang="en-US" dirty="0" err="1"/>
              <a:t>Đường</a:t>
            </a:r>
            <a:r>
              <a:rPr lang="en-US" dirty="0"/>
              <a:t> </a:t>
            </a:r>
            <a:r>
              <a:rPr lang="en-US" dirty="0" err="1"/>
              <a:t>em</a:t>
            </a:r>
            <a:r>
              <a:rPr lang="en-US" dirty="0"/>
              <a:t> </a:t>
            </a:r>
            <a:r>
              <a:rPr lang="en-US" dirty="0" err="1"/>
              <a:t>đi</a:t>
            </a:r>
            <a:endParaRPr lang="en-US" dirty="0"/>
          </a:p>
          <a:p>
            <a:r>
              <a:rPr lang="en-US" dirty="0"/>
              <a:t>       Nghe </a:t>
            </a:r>
            <a:r>
              <a:rPr lang="en-US" dirty="0" err="1"/>
              <a:t>hát</a:t>
            </a:r>
            <a:r>
              <a:rPr lang="en-US" dirty="0"/>
              <a:t>: Em </a:t>
            </a:r>
            <a:r>
              <a:rPr lang="en-US" dirty="0" err="1"/>
              <a:t>đi</a:t>
            </a:r>
            <a:r>
              <a:rPr lang="en-US" dirty="0"/>
              <a:t> qua </a:t>
            </a:r>
            <a:r>
              <a:rPr lang="en-US" dirty="0" err="1"/>
              <a:t>ngã</a:t>
            </a:r>
            <a:r>
              <a:rPr lang="en-US" dirty="0"/>
              <a:t> </a:t>
            </a:r>
            <a:r>
              <a:rPr lang="en-US" dirty="0" err="1"/>
              <a:t>tư</a:t>
            </a:r>
            <a:r>
              <a:rPr lang="en-US" dirty="0"/>
              <a:t> </a:t>
            </a:r>
            <a:r>
              <a:rPr lang="en-US" dirty="0" err="1"/>
              <a:t>đường</a:t>
            </a:r>
            <a:r>
              <a:rPr lang="en-US" dirty="0"/>
              <a:t> </a:t>
            </a:r>
            <a:r>
              <a:rPr lang="en-US" dirty="0" err="1"/>
              <a:t>phố</a:t>
            </a:r>
            <a:endParaRPr lang="en-US" dirty="0"/>
          </a:p>
        </p:txBody>
      </p:sp>
    </p:spTree>
    <p:extLst>
      <p:ext uri="{BB962C8B-B14F-4D97-AF65-F5344CB8AC3E}">
        <p14:creationId xmlns:p14="http://schemas.microsoft.com/office/powerpoint/2010/main" val="315994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184083"/>
            <a:ext cx="7556421" cy="1417558"/>
          </a:xfrm>
          <a:prstGeom prst="rect">
            <a:avLst/>
          </a:prstGeom>
          <a:noFill/>
          <a:ln/>
        </p:spPr>
        <p:txBody>
          <a:bodyPr wrap="square" lIns="0" tIns="0" rIns="0" bIns="0" rtlCol="0" anchor="t"/>
          <a:lstStyle/>
          <a:p>
            <a:pPr marL="0" indent="0" algn="l">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Dạy Hát và Nghe Hát: Chủ Đề Giao Thông</a:t>
            </a:r>
            <a:endParaRPr lang="en-US" sz="4450" dirty="0"/>
          </a:p>
        </p:txBody>
      </p:sp>
      <p:sp>
        <p:nvSpPr>
          <p:cNvPr id="4" name="Text 1"/>
          <p:cNvSpPr/>
          <p:nvPr/>
        </p:nvSpPr>
        <p:spPr>
          <a:xfrm>
            <a:off x="793790" y="3941802"/>
            <a:ext cx="7556421" cy="1451610"/>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Chào mừng đến với buổi học âm nhạc hôm nay. Chúng ta sẽ cùng nhau khám phá hai bài hát thú vị về chủ đề giao thông. Mục tiêu là giúp các em làm quen và yêu thích âm nhạc, đồng thời hiểu hơn về an toàn giao thông.</a:t>
            </a:r>
            <a:endParaRPr lang="en-US" sz="1750" dirty="0"/>
          </a:p>
        </p:txBody>
      </p:sp>
      <p:sp>
        <p:nvSpPr>
          <p:cNvPr id="5" name="Shape 2"/>
          <p:cNvSpPr/>
          <p:nvPr/>
        </p:nvSpPr>
        <p:spPr>
          <a:xfrm>
            <a:off x="793790" y="5665470"/>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801410" y="5673090"/>
            <a:ext cx="347663" cy="347663"/>
          </a:xfrm>
          <a:prstGeom prst="rect">
            <a:avLst/>
          </a:prstGeom>
        </p:spPr>
      </p:pic>
      <p:sp>
        <p:nvSpPr>
          <p:cNvPr id="7" name="Text 3"/>
          <p:cNvSpPr/>
          <p:nvPr/>
        </p:nvSpPr>
        <p:spPr>
          <a:xfrm>
            <a:off x="1270040" y="5648563"/>
            <a:ext cx="2240399" cy="396835"/>
          </a:xfrm>
          <a:prstGeom prst="rect">
            <a:avLst/>
          </a:prstGeom>
          <a:noFill/>
          <a:ln/>
        </p:spPr>
        <p:txBody>
          <a:bodyPr wrap="none" lIns="0" tIns="0" rIns="0" bIns="0" rtlCol="0" anchor="t"/>
          <a:lstStyle/>
          <a:p>
            <a:pPr marL="0" indent="0" algn="l">
              <a:lnSpc>
                <a:spcPts val="3100"/>
              </a:lnSpc>
              <a:buNone/>
            </a:pPr>
            <a:r>
              <a:rPr lang="en-US" sz="2200" b="1" kern="0" spc="-36" dirty="0">
                <a:solidFill>
                  <a:srgbClr val="272525"/>
                </a:solidFill>
                <a:latin typeface="Inter Bold" pitchFamily="34" charset="0"/>
                <a:ea typeface="Inter Bold" pitchFamily="34" charset="-122"/>
                <a:cs typeface="Inter Bold" pitchFamily="34" charset="-120"/>
              </a:rPr>
              <a:t>by Huong Hoang</a:t>
            </a:r>
            <a:endParaRPr lang="en-US"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128355"/>
            <a:ext cx="7556421" cy="1417558"/>
          </a:xfrm>
          <a:prstGeom prst="rect">
            <a:avLst/>
          </a:prstGeom>
          <a:noFill/>
          <a:ln/>
        </p:spPr>
        <p:txBody>
          <a:bodyPr wrap="square" lIns="0" tIns="0" rIns="0" bIns="0" rtlCol="0" anchor="t"/>
          <a:lstStyle/>
          <a:p>
            <a:pPr marL="0" indent="0" algn="l">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Dạy Hát: "Đường Em Đi" (Phần 1)</a:t>
            </a:r>
            <a:endParaRPr lang="en-US" sz="4450" dirty="0"/>
          </a:p>
        </p:txBody>
      </p:sp>
      <p:sp>
        <p:nvSpPr>
          <p:cNvPr id="4" name="Text 1"/>
          <p:cNvSpPr/>
          <p:nvPr/>
        </p:nvSpPr>
        <p:spPr>
          <a:xfrm>
            <a:off x="6280190" y="2886075"/>
            <a:ext cx="7556421"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Cô sẽ mở nhạc mẫu bài "Đường em đi" cho các em nghe một lần. Hãy lắng nghe thật kỹ giai điệu và lời bài hát nhé! Cô sẽ hát mẫu và kết hợp cử chỉ minh họa để các em dễ hình dung hơn.</a:t>
            </a:r>
            <a:endParaRPr lang="en-US" sz="1750" dirty="0"/>
          </a:p>
        </p:txBody>
      </p:sp>
      <p:sp>
        <p:nvSpPr>
          <p:cNvPr id="5" name="Shape 2"/>
          <p:cNvSpPr/>
          <p:nvPr/>
        </p:nvSpPr>
        <p:spPr>
          <a:xfrm>
            <a:off x="6280190" y="4229933"/>
            <a:ext cx="7556421" cy="1322189"/>
          </a:xfrm>
          <a:prstGeom prst="roundRect">
            <a:avLst>
              <a:gd name="adj" fmla="val 7205"/>
            </a:avLst>
          </a:prstGeom>
          <a:solidFill>
            <a:srgbClr val="DADBF1"/>
          </a:solidFill>
          <a:ln w="7620">
            <a:solidFill>
              <a:srgbClr val="C0C1D7"/>
            </a:solidFill>
            <a:prstDash val="solid"/>
          </a:ln>
        </p:spPr>
      </p:sp>
      <p:sp>
        <p:nvSpPr>
          <p:cNvPr id="6" name="Text 3"/>
          <p:cNvSpPr/>
          <p:nvPr/>
        </p:nvSpPr>
        <p:spPr>
          <a:xfrm>
            <a:off x="6514624" y="4464367"/>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Nghe nhạc mẫu</a:t>
            </a:r>
            <a:endParaRPr lang="en-US" sz="2200" dirty="0"/>
          </a:p>
        </p:txBody>
      </p:sp>
      <p:sp>
        <p:nvSpPr>
          <p:cNvPr id="7" name="Text 4"/>
          <p:cNvSpPr/>
          <p:nvPr/>
        </p:nvSpPr>
        <p:spPr>
          <a:xfrm>
            <a:off x="6514624" y="4954786"/>
            <a:ext cx="7087553"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Lắng nghe giai điệu</a:t>
            </a:r>
            <a:endParaRPr lang="en-US" sz="1750" dirty="0"/>
          </a:p>
        </p:txBody>
      </p:sp>
      <p:sp>
        <p:nvSpPr>
          <p:cNvPr id="8" name="Shape 5"/>
          <p:cNvSpPr/>
          <p:nvPr/>
        </p:nvSpPr>
        <p:spPr>
          <a:xfrm>
            <a:off x="6280190" y="5778937"/>
            <a:ext cx="7556421" cy="1322189"/>
          </a:xfrm>
          <a:prstGeom prst="roundRect">
            <a:avLst>
              <a:gd name="adj" fmla="val 7205"/>
            </a:avLst>
          </a:prstGeom>
          <a:solidFill>
            <a:srgbClr val="DADBF1"/>
          </a:solidFill>
          <a:ln w="7620">
            <a:solidFill>
              <a:srgbClr val="C0C1D7"/>
            </a:solidFill>
            <a:prstDash val="solid"/>
          </a:ln>
        </p:spPr>
      </p:sp>
      <p:sp>
        <p:nvSpPr>
          <p:cNvPr id="9" name="Text 6"/>
          <p:cNvSpPr/>
          <p:nvPr/>
        </p:nvSpPr>
        <p:spPr>
          <a:xfrm>
            <a:off x="6514624" y="6013371"/>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Cô hát mẫu</a:t>
            </a:r>
            <a:endParaRPr lang="en-US" sz="2200" dirty="0"/>
          </a:p>
        </p:txBody>
      </p:sp>
      <p:sp>
        <p:nvSpPr>
          <p:cNvPr id="10" name="Text 7"/>
          <p:cNvSpPr/>
          <p:nvPr/>
        </p:nvSpPr>
        <p:spPr>
          <a:xfrm>
            <a:off x="6514624" y="6503789"/>
            <a:ext cx="7087553"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Kết hợp cử chỉ</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29350" y="753189"/>
            <a:ext cx="7658100" cy="1326594"/>
          </a:xfrm>
          <a:prstGeom prst="rect">
            <a:avLst/>
          </a:prstGeom>
          <a:noFill/>
          <a:ln/>
        </p:spPr>
        <p:txBody>
          <a:bodyPr wrap="square" lIns="0" tIns="0" rIns="0" bIns="0" rtlCol="0" anchor="t"/>
          <a:lstStyle/>
          <a:p>
            <a:pPr marL="0" indent="0" algn="l">
              <a:lnSpc>
                <a:spcPts val="5200"/>
              </a:lnSpc>
              <a:buNone/>
            </a:pPr>
            <a:r>
              <a:rPr lang="en-US" sz="4150" b="1" kern="0" spc="-125" dirty="0">
                <a:solidFill>
                  <a:srgbClr val="000000"/>
                </a:solidFill>
                <a:latin typeface="Inter Bold" pitchFamily="34" charset="0"/>
                <a:ea typeface="Inter Bold" pitchFamily="34" charset="-122"/>
                <a:cs typeface="Inter Bold" pitchFamily="34" charset="-120"/>
              </a:rPr>
              <a:t>Dạy Hát: "Đường Em Đi" (Phần 2)</a:t>
            </a:r>
            <a:endParaRPr lang="en-US" sz="4150" dirty="0"/>
          </a:p>
        </p:txBody>
      </p:sp>
      <p:sp>
        <p:nvSpPr>
          <p:cNvPr id="4" name="Text 1"/>
          <p:cNvSpPr/>
          <p:nvPr/>
        </p:nvSpPr>
        <p:spPr>
          <a:xfrm>
            <a:off x="6229350" y="2398157"/>
            <a:ext cx="7658100" cy="1018699"/>
          </a:xfrm>
          <a:prstGeom prst="rect">
            <a:avLst/>
          </a:prstGeom>
          <a:noFill/>
          <a:ln/>
        </p:spPr>
        <p:txBody>
          <a:bodyPr wrap="square" lIns="0" tIns="0" rIns="0" bIns="0" rtlCol="0" anchor="t"/>
          <a:lstStyle/>
          <a:p>
            <a:pPr marL="0" indent="0" algn="l">
              <a:lnSpc>
                <a:spcPts val="2650"/>
              </a:lnSpc>
              <a:buNone/>
            </a:pPr>
            <a:r>
              <a:rPr lang="en-US" sz="1650" kern="0" spc="-33" dirty="0">
                <a:solidFill>
                  <a:srgbClr val="272525"/>
                </a:solidFill>
                <a:latin typeface="Inter" pitchFamily="34" charset="0"/>
                <a:ea typeface="Inter" pitchFamily="34" charset="-122"/>
                <a:cs typeface="Inter" pitchFamily="34" charset="-120"/>
              </a:rPr>
              <a:t>Bây giờ, cô sẽ dạy các em hát theo từng câu nhé! Cô hát mẫu, các em nhẩm theo, sau đó chúng ta cùng hát. Chúng ta sẽ hát theo nhạc với beat chậm và chuẩn. Cô khuyến khích các em kết hợp vận động tay nhẹ nhàng.</a:t>
            </a:r>
            <a:endParaRPr lang="en-US" sz="1650" dirty="0"/>
          </a:p>
        </p:txBody>
      </p:sp>
      <p:pic>
        <p:nvPicPr>
          <p:cNvPr id="5" name="Image 1" descr="preencoded.png"/>
          <p:cNvPicPr>
            <a:picLocks noChangeAspect="1"/>
          </p:cNvPicPr>
          <p:nvPr/>
        </p:nvPicPr>
        <p:blipFill>
          <a:blip r:embed="rId4"/>
          <a:stretch>
            <a:fillRect/>
          </a:stretch>
        </p:blipFill>
        <p:spPr>
          <a:xfrm>
            <a:off x="6229350" y="3655576"/>
            <a:ext cx="1061323" cy="1273612"/>
          </a:xfrm>
          <a:prstGeom prst="rect">
            <a:avLst/>
          </a:prstGeom>
        </p:spPr>
      </p:pic>
      <p:sp>
        <p:nvSpPr>
          <p:cNvPr id="6" name="Text 2"/>
          <p:cNvSpPr/>
          <p:nvPr/>
        </p:nvSpPr>
        <p:spPr>
          <a:xfrm>
            <a:off x="7609046" y="3867745"/>
            <a:ext cx="2653427" cy="331708"/>
          </a:xfrm>
          <a:prstGeom prst="rect">
            <a:avLst/>
          </a:prstGeom>
          <a:noFill/>
          <a:ln/>
        </p:spPr>
        <p:txBody>
          <a:bodyPr wrap="none" lIns="0" tIns="0" rIns="0" bIns="0" rtlCol="0" anchor="t"/>
          <a:lstStyle/>
          <a:p>
            <a:pPr marL="0" indent="0" algn="l">
              <a:lnSpc>
                <a:spcPts val="2600"/>
              </a:lnSpc>
              <a:buNone/>
            </a:pPr>
            <a:r>
              <a:rPr lang="en-US" sz="2050" b="1" kern="0" spc="-63" dirty="0">
                <a:solidFill>
                  <a:srgbClr val="272525"/>
                </a:solidFill>
                <a:latin typeface="Inter Bold" pitchFamily="34" charset="0"/>
                <a:ea typeface="Inter Bold" pitchFamily="34" charset="-122"/>
                <a:cs typeface="Inter Bold" pitchFamily="34" charset="-120"/>
              </a:rPr>
              <a:t>Hát mẫu - Nhẩm theo</a:t>
            </a:r>
            <a:endParaRPr lang="en-US" sz="2050" dirty="0"/>
          </a:p>
        </p:txBody>
      </p:sp>
      <p:pic>
        <p:nvPicPr>
          <p:cNvPr id="7" name="Image 2" descr="preencoded.png"/>
          <p:cNvPicPr>
            <a:picLocks noChangeAspect="1"/>
          </p:cNvPicPr>
          <p:nvPr/>
        </p:nvPicPr>
        <p:blipFill>
          <a:blip r:embed="rId5"/>
          <a:stretch>
            <a:fillRect/>
          </a:stretch>
        </p:blipFill>
        <p:spPr>
          <a:xfrm>
            <a:off x="6229350" y="4929188"/>
            <a:ext cx="1061323" cy="1273612"/>
          </a:xfrm>
          <a:prstGeom prst="rect">
            <a:avLst/>
          </a:prstGeom>
        </p:spPr>
      </p:pic>
      <p:sp>
        <p:nvSpPr>
          <p:cNvPr id="8" name="Text 3"/>
          <p:cNvSpPr/>
          <p:nvPr/>
        </p:nvSpPr>
        <p:spPr>
          <a:xfrm>
            <a:off x="7609046" y="5141357"/>
            <a:ext cx="2653427" cy="331708"/>
          </a:xfrm>
          <a:prstGeom prst="rect">
            <a:avLst/>
          </a:prstGeom>
          <a:noFill/>
          <a:ln/>
        </p:spPr>
        <p:txBody>
          <a:bodyPr wrap="none" lIns="0" tIns="0" rIns="0" bIns="0" rtlCol="0" anchor="t"/>
          <a:lstStyle/>
          <a:p>
            <a:pPr marL="0" indent="0" algn="l">
              <a:lnSpc>
                <a:spcPts val="2600"/>
              </a:lnSpc>
              <a:buNone/>
            </a:pPr>
            <a:r>
              <a:rPr lang="en-US" sz="2050" b="1" kern="0" spc="-63" dirty="0">
                <a:solidFill>
                  <a:srgbClr val="272525"/>
                </a:solidFill>
                <a:latin typeface="Inter Bold" pitchFamily="34" charset="0"/>
                <a:ea typeface="Inter Bold" pitchFamily="34" charset="-122"/>
                <a:cs typeface="Inter Bold" pitchFamily="34" charset="-120"/>
              </a:rPr>
              <a:t>Hát cùng nhau</a:t>
            </a:r>
            <a:endParaRPr lang="en-US" sz="2050" dirty="0"/>
          </a:p>
        </p:txBody>
      </p:sp>
      <p:pic>
        <p:nvPicPr>
          <p:cNvPr id="9" name="Image 3" descr="preencoded.png"/>
          <p:cNvPicPr>
            <a:picLocks noChangeAspect="1"/>
          </p:cNvPicPr>
          <p:nvPr/>
        </p:nvPicPr>
        <p:blipFill>
          <a:blip r:embed="rId6"/>
          <a:stretch>
            <a:fillRect/>
          </a:stretch>
        </p:blipFill>
        <p:spPr>
          <a:xfrm>
            <a:off x="6229350" y="6202799"/>
            <a:ext cx="1061323" cy="1273612"/>
          </a:xfrm>
          <a:prstGeom prst="rect">
            <a:avLst/>
          </a:prstGeom>
        </p:spPr>
      </p:pic>
      <p:sp>
        <p:nvSpPr>
          <p:cNvPr id="10" name="Text 4"/>
          <p:cNvSpPr/>
          <p:nvPr/>
        </p:nvSpPr>
        <p:spPr>
          <a:xfrm>
            <a:off x="7609046" y="6414968"/>
            <a:ext cx="2653427" cy="331708"/>
          </a:xfrm>
          <a:prstGeom prst="rect">
            <a:avLst/>
          </a:prstGeom>
          <a:noFill/>
          <a:ln/>
        </p:spPr>
        <p:txBody>
          <a:bodyPr wrap="none" lIns="0" tIns="0" rIns="0" bIns="0" rtlCol="0" anchor="t"/>
          <a:lstStyle/>
          <a:p>
            <a:pPr marL="0" indent="0" algn="l">
              <a:lnSpc>
                <a:spcPts val="2600"/>
              </a:lnSpc>
              <a:buNone/>
            </a:pPr>
            <a:r>
              <a:rPr lang="en-US" sz="2050" b="1" kern="0" spc="-63" dirty="0">
                <a:solidFill>
                  <a:srgbClr val="272525"/>
                </a:solidFill>
                <a:latin typeface="Inter Bold" pitchFamily="34" charset="0"/>
                <a:ea typeface="Inter Bold" pitchFamily="34" charset="-122"/>
                <a:cs typeface="Inter Bold" pitchFamily="34" charset="-120"/>
              </a:rPr>
              <a:t>Vận động tay</a:t>
            </a:r>
            <a:endParaRPr lang="en-US" sz="20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2001203"/>
            <a:ext cx="13042821" cy="1417558"/>
          </a:xfrm>
          <a:prstGeom prst="rect">
            <a:avLst/>
          </a:prstGeom>
          <a:noFill/>
          <a:ln/>
        </p:spPr>
        <p:txBody>
          <a:bodyPr wrap="square" lIns="0" tIns="0" rIns="0" bIns="0" rtlCol="0" anchor="t"/>
          <a:lstStyle/>
          <a:p>
            <a:pPr marL="0" indent="0" algn="l">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Nghe Hát: "Em Đi Qua Ngã Tư Đường Phố" (Phần 1)</a:t>
            </a:r>
            <a:endParaRPr lang="en-US" sz="4450" dirty="0"/>
          </a:p>
        </p:txBody>
      </p:sp>
      <p:sp>
        <p:nvSpPr>
          <p:cNvPr id="3" name="Text 1"/>
          <p:cNvSpPr/>
          <p:nvPr/>
        </p:nvSpPr>
        <p:spPr>
          <a:xfrm>
            <a:off x="793790" y="3872389"/>
            <a:ext cx="13042821"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Cô sẽ giới thiệu một bài hát rất hay, kể về một bạn nhỏ đi qua đường. Bài hát có tên là "Em đi qua ngã tư đường phố". Các em có tò mò muốn nghe không nào?</a:t>
            </a:r>
            <a:endParaRPr lang="en-US" sz="1750" dirty="0"/>
          </a:p>
        </p:txBody>
      </p:sp>
      <p:sp>
        <p:nvSpPr>
          <p:cNvPr id="4" name="Text 2"/>
          <p:cNvSpPr/>
          <p:nvPr/>
        </p:nvSpPr>
        <p:spPr>
          <a:xfrm>
            <a:off x="793790" y="5080159"/>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Giới thiệu bài hát</a:t>
            </a:r>
            <a:endParaRPr lang="en-US" sz="2200" dirty="0"/>
          </a:p>
        </p:txBody>
      </p:sp>
      <p:sp>
        <p:nvSpPr>
          <p:cNvPr id="5" name="Text 3"/>
          <p:cNvSpPr/>
          <p:nvPr/>
        </p:nvSpPr>
        <p:spPr>
          <a:xfrm>
            <a:off x="793790" y="5661303"/>
            <a:ext cx="6244709"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Tạo sự tò mò</a:t>
            </a:r>
            <a:endParaRPr lang="en-US" sz="1750" dirty="0"/>
          </a:p>
        </p:txBody>
      </p:sp>
      <p:sp>
        <p:nvSpPr>
          <p:cNvPr id="6" name="Text 4"/>
          <p:cNvSpPr/>
          <p:nvPr/>
        </p:nvSpPr>
        <p:spPr>
          <a:xfrm>
            <a:off x="7599521" y="5080159"/>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Câu chuyện</a:t>
            </a:r>
            <a:endParaRPr lang="en-US" sz="2200" dirty="0"/>
          </a:p>
        </p:txBody>
      </p:sp>
      <p:sp>
        <p:nvSpPr>
          <p:cNvPr id="7" name="Text 5"/>
          <p:cNvSpPr/>
          <p:nvPr/>
        </p:nvSpPr>
        <p:spPr>
          <a:xfrm>
            <a:off x="7599521" y="5661303"/>
            <a:ext cx="6244709"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Bạn nhỏ qua đường</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42073"/>
            <a:ext cx="7556421" cy="1417558"/>
          </a:xfrm>
          <a:prstGeom prst="rect">
            <a:avLst/>
          </a:prstGeom>
          <a:noFill/>
          <a:ln/>
        </p:spPr>
        <p:txBody>
          <a:bodyPr wrap="square" lIns="0" tIns="0" rIns="0" bIns="0" rtlCol="0" anchor="t"/>
          <a:lstStyle/>
          <a:p>
            <a:pPr marL="0" indent="0" algn="l">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Nghe Hát: "Em Đi Qua Ngã Tư Đường Phố" (Phần 2)</a:t>
            </a:r>
            <a:endParaRPr lang="en-US" sz="4450" dirty="0"/>
          </a:p>
        </p:txBody>
      </p:sp>
      <p:sp>
        <p:nvSpPr>
          <p:cNvPr id="4" name="Text 1"/>
          <p:cNvSpPr/>
          <p:nvPr/>
        </p:nvSpPr>
        <p:spPr>
          <a:xfrm>
            <a:off x="793790" y="3099792"/>
            <a:ext cx="7556421"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Cô sẽ mở bài hát "Em đi qua ngã tư đường phố" cho các em nghe nhé! Hãy nhún nhảy, vỗ tay theo nhạc để cảm nhận giai điệu vui tươi của bài hát. Sau đó, cô sẽ hỏi cảm nhận của các em về bài hát.</a:t>
            </a:r>
            <a:endParaRPr lang="en-US" sz="1750" dirty="0"/>
          </a:p>
        </p:txBody>
      </p:sp>
      <p:sp>
        <p:nvSpPr>
          <p:cNvPr id="5" name="Shape 2"/>
          <p:cNvSpPr/>
          <p:nvPr/>
        </p:nvSpPr>
        <p:spPr>
          <a:xfrm>
            <a:off x="793790" y="4698802"/>
            <a:ext cx="510302" cy="510302"/>
          </a:xfrm>
          <a:prstGeom prst="roundRect">
            <a:avLst>
              <a:gd name="adj" fmla="val 18669"/>
            </a:avLst>
          </a:prstGeom>
          <a:solidFill>
            <a:srgbClr val="DADBF1"/>
          </a:solidFill>
          <a:ln w="7620">
            <a:solidFill>
              <a:srgbClr val="C0C1D7"/>
            </a:solidFill>
            <a:prstDash val="solid"/>
          </a:ln>
        </p:spPr>
      </p:sp>
      <p:pic>
        <p:nvPicPr>
          <p:cNvPr id="6" name="Image 1" descr="preencoded.png"/>
          <p:cNvPicPr>
            <a:picLocks noChangeAspect="1"/>
          </p:cNvPicPr>
          <p:nvPr/>
        </p:nvPicPr>
        <p:blipFill>
          <a:blip r:embed="rId4"/>
          <a:stretch>
            <a:fillRect/>
          </a:stretch>
        </p:blipFill>
        <p:spPr>
          <a:xfrm>
            <a:off x="878860" y="4741307"/>
            <a:ext cx="340162" cy="425291"/>
          </a:xfrm>
          <a:prstGeom prst="rect">
            <a:avLst/>
          </a:prstGeom>
        </p:spPr>
      </p:pic>
      <p:sp>
        <p:nvSpPr>
          <p:cNvPr id="7" name="Text 3"/>
          <p:cNvSpPr/>
          <p:nvPr/>
        </p:nvSpPr>
        <p:spPr>
          <a:xfrm>
            <a:off x="1530906" y="4698802"/>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Lắng nghe</a:t>
            </a:r>
            <a:endParaRPr lang="en-US" sz="2200" dirty="0"/>
          </a:p>
        </p:txBody>
      </p:sp>
      <p:sp>
        <p:nvSpPr>
          <p:cNvPr id="8" name="Text 4"/>
          <p:cNvSpPr/>
          <p:nvPr/>
        </p:nvSpPr>
        <p:spPr>
          <a:xfrm>
            <a:off x="1530906" y="5189220"/>
            <a:ext cx="6819305"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Vỗ tay theo nhạc</a:t>
            </a:r>
            <a:endParaRPr lang="en-US" sz="1750" dirty="0"/>
          </a:p>
        </p:txBody>
      </p:sp>
      <p:sp>
        <p:nvSpPr>
          <p:cNvPr id="9" name="Shape 5"/>
          <p:cNvSpPr/>
          <p:nvPr/>
        </p:nvSpPr>
        <p:spPr>
          <a:xfrm>
            <a:off x="793790" y="6034088"/>
            <a:ext cx="510302" cy="510302"/>
          </a:xfrm>
          <a:prstGeom prst="roundRect">
            <a:avLst>
              <a:gd name="adj" fmla="val 18669"/>
            </a:avLst>
          </a:prstGeom>
          <a:solidFill>
            <a:srgbClr val="DADBF1"/>
          </a:solidFill>
          <a:ln w="7620">
            <a:solidFill>
              <a:srgbClr val="C0C1D7"/>
            </a:solidFill>
            <a:prstDash val="solid"/>
          </a:ln>
        </p:spPr>
      </p:sp>
      <p:pic>
        <p:nvPicPr>
          <p:cNvPr id="10" name="Image 2" descr="preencoded.png"/>
          <p:cNvPicPr>
            <a:picLocks noChangeAspect="1"/>
          </p:cNvPicPr>
          <p:nvPr/>
        </p:nvPicPr>
        <p:blipFill>
          <a:blip r:embed="rId5"/>
          <a:stretch>
            <a:fillRect/>
          </a:stretch>
        </p:blipFill>
        <p:spPr>
          <a:xfrm>
            <a:off x="878860" y="6076593"/>
            <a:ext cx="340162" cy="425291"/>
          </a:xfrm>
          <a:prstGeom prst="rect">
            <a:avLst/>
          </a:prstGeom>
        </p:spPr>
      </p:pic>
      <p:sp>
        <p:nvSpPr>
          <p:cNvPr id="11" name="Text 6"/>
          <p:cNvSpPr/>
          <p:nvPr/>
        </p:nvSpPr>
        <p:spPr>
          <a:xfrm>
            <a:off x="1530906" y="6034088"/>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Cảm nhận</a:t>
            </a:r>
            <a:endParaRPr lang="en-US" sz="2200" dirty="0"/>
          </a:p>
        </p:txBody>
      </p:sp>
      <p:sp>
        <p:nvSpPr>
          <p:cNvPr id="12" name="Text 7"/>
          <p:cNvSpPr/>
          <p:nvPr/>
        </p:nvSpPr>
        <p:spPr>
          <a:xfrm>
            <a:off x="1530906" y="6524506"/>
            <a:ext cx="6819305"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Chia sẻ cảm xúc</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774508"/>
            <a:ext cx="5670590" cy="708779"/>
          </a:xfrm>
          <a:prstGeom prst="rect">
            <a:avLst/>
          </a:prstGeom>
          <a:noFill/>
          <a:ln/>
        </p:spPr>
        <p:txBody>
          <a:bodyPr wrap="none" lIns="0" tIns="0" rIns="0" bIns="0" rtlCol="0" anchor="t"/>
          <a:lstStyle/>
          <a:p>
            <a:pPr marL="0" indent="0" algn="l">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Tổng Kết và Ôn Tập</a:t>
            </a:r>
            <a:endParaRPr lang="en-US" sz="4450" dirty="0"/>
          </a:p>
        </p:txBody>
      </p:sp>
      <p:sp>
        <p:nvSpPr>
          <p:cNvPr id="3" name="Text 1"/>
          <p:cNvSpPr/>
          <p:nvPr/>
        </p:nvSpPr>
        <p:spPr>
          <a:xfrm>
            <a:off x="793790" y="2936915"/>
            <a:ext cx="13042821"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Chúng ta sẽ cùng nhau hát lại một đoạn ngắn của bài "Đường em đi". Cô sẽ nhắc lại nội dung chính của hai bài hát hôm nay. Cô khen ngợi tất cả các em đã tham gia rất tích cực vào buổi học.</a:t>
            </a:r>
            <a:endParaRPr lang="en-US" sz="1750" dirty="0"/>
          </a:p>
        </p:txBody>
      </p:sp>
      <p:pic>
        <p:nvPicPr>
          <p:cNvPr id="4" name="Image 0" descr="preencoded.png"/>
          <p:cNvPicPr>
            <a:picLocks noChangeAspect="1"/>
          </p:cNvPicPr>
          <p:nvPr/>
        </p:nvPicPr>
        <p:blipFill>
          <a:blip r:embed="rId3"/>
          <a:stretch>
            <a:fillRect/>
          </a:stretch>
        </p:blipFill>
        <p:spPr>
          <a:xfrm>
            <a:off x="2978348" y="3917871"/>
            <a:ext cx="2152055" cy="807958"/>
          </a:xfrm>
          <a:prstGeom prst="rect">
            <a:avLst/>
          </a:prstGeom>
        </p:spPr>
      </p:pic>
      <p:sp>
        <p:nvSpPr>
          <p:cNvPr id="5" name="Text 2"/>
          <p:cNvSpPr/>
          <p:nvPr/>
        </p:nvSpPr>
        <p:spPr>
          <a:xfrm>
            <a:off x="3894892" y="4209693"/>
            <a:ext cx="318968" cy="398621"/>
          </a:xfrm>
          <a:prstGeom prst="rect">
            <a:avLst/>
          </a:prstGeom>
          <a:noFill/>
          <a:ln/>
        </p:spPr>
        <p:txBody>
          <a:bodyPr wrap="none" lIns="0" tIns="0" rIns="0" bIns="0" rtlCol="0" anchor="t"/>
          <a:lstStyle/>
          <a:p>
            <a:pPr marL="0" indent="0" algn="ctr">
              <a:lnSpc>
                <a:spcPts val="4000"/>
              </a:lnSpc>
              <a:buNone/>
            </a:pPr>
            <a:r>
              <a:rPr lang="en-US" sz="2500" b="1" kern="0" spc="-67" dirty="0">
                <a:solidFill>
                  <a:srgbClr val="272525"/>
                </a:solidFill>
                <a:latin typeface="Inter Bold" pitchFamily="34" charset="0"/>
                <a:ea typeface="Inter Bold" pitchFamily="34" charset="-122"/>
                <a:cs typeface="Inter Bold" pitchFamily="34" charset="-120"/>
              </a:rPr>
              <a:t>1</a:t>
            </a:r>
            <a:endParaRPr lang="en-US" sz="2500" dirty="0"/>
          </a:p>
        </p:txBody>
      </p:sp>
      <p:sp>
        <p:nvSpPr>
          <p:cNvPr id="6" name="Text 3"/>
          <p:cNvSpPr/>
          <p:nvPr/>
        </p:nvSpPr>
        <p:spPr>
          <a:xfrm>
            <a:off x="5357217" y="4144685"/>
            <a:ext cx="1321713"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Khen ngợi</a:t>
            </a:r>
            <a:endParaRPr lang="en-US" sz="2200" dirty="0"/>
          </a:p>
        </p:txBody>
      </p:sp>
      <p:sp>
        <p:nvSpPr>
          <p:cNvPr id="7" name="Shape 4"/>
          <p:cNvSpPr/>
          <p:nvPr/>
        </p:nvSpPr>
        <p:spPr>
          <a:xfrm>
            <a:off x="5187077" y="4738926"/>
            <a:ext cx="8592860" cy="15240"/>
          </a:xfrm>
          <a:prstGeom prst="roundRect">
            <a:avLst>
              <a:gd name="adj" fmla="val 625116"/>
            </a:avLst>
          </a:prstGeom>
          <a:solidFill>
            <a:srgbClr val="C0C1D7"/>
          </a:solidFill>
          <a:ln/>
        </p:spPr>
      </p:sp>
      <p:pic>
        <p:nvPicPr>
          <p:cNvPr id="8" name="Image 1" descr="preencoded.png"/>
          <p:cNvPicPr>
            <a:picLocks noChangeAspect="1"/>
          </p:cNvPicPr>
          <p:nvPr/>
        </p:nvPicPr>
        <p:blipFill>
          <a:blip r:embed="rId4"/>
          <a:stretch>
            <a:fillRect/>
          </a:stretch>
        </p:blipFill>
        <p:spPr>
          <a:xfrm>
            <a:off x="1902381" y="4782503"/>
            <a:ext cx="4304109" cy="807958"/>
          </a:xfrm>
          <a:prstGeom prst="rect">
            <a:avLst/>
          </a:prstGeom>
        </p:spPr>
      </p:pic>
      <p:sp>
        <p:nvSpPr>
          <p:cNvPr id="9" name="Text 5"/>
          <p:cNvSpPr/>
          <p:nvPr/>
        </p:nvSpPr>
        <p:spPr>
          <a:xfrm>
            <a:off x="3894892" y="4987171"/>
            <a:ext cx="318968" cy="398621"/>
          </a:xfrm>
          <a:prstGeom prst="rect">
            <a:avLst/>
          </a:prstGeom>
          <a:noFill/>
          <a:ln/>
        </p:spPr>
        <p:txBody>
          <a:bodyPr wrap="none" lIns="0" tIns="0" rIns="0" bIns="0" rtlCol="0" anchor="t"/>
          <a:lstStyle/>
          <a:p>
            <a:pPr marL="0" indent="0" algn="ctr">
              <a:lnSpc>
                <a:spcPts val="4000"/>
              </a:lnSpc>
              <a:buNone/>
            </a:pPr>
            <a:r>
              <a:rPr lang="en-US" sz="2500" b="1" kern="0" spc="-67" dirty="0">
                <a:solidFill>
                  <a:srgbClr val="272525"/>
                </a:solidFill>
                <a:latin typeface="Inter Bold" pitchFamily="34" charset="0"/>
                <a:ea typeface="Inter Bold" pitchFamily="34" charset="-122"/>
                <a:cs typeface="Inter Bold" pitchFamily="34" charset="-120"/>
              </a:rPr>
              <a:t>2</a:t>
            </a:r>
            <a:endParaRPr lang="en-US" sz="2500" dirty="0"/>
          </a:p>
        </p:txBody>
      </p:sp>
      <p:sp>
        <p:nvSpPr>
          <p:cNvPr id="10" name="Text 6"/>
          <p:cNvSpPr/>
          <p:nvPr/>
        </p:nvSpPr>
        <p:spPr>
          <a:xfrm>
            <a:off x="6433304" y="5009317"/>
            <a:ext cx="85915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Ôn tập</a:t>
            </a:r>
            <a:endParaRPr lang="en-US" sz="2200" dirty="0"/>
          </a:p>
        </p:txBody>
      </p:sp>
      <p:sp>
        <p:nvSpPr>
          <p:cNvPr id="11" name="Shape 7"/>
          <p:cNvSpPr/>
          <p:nvPr/>
        </p:nvSpPr>
        <p:spPr>
          <a:xfrm>
            <a:off x="6263164" y="5603558"/>
            <a:ext cx="7516773" cy="15240"/>
          </a:xfrm>
          <a:prstGeom prst="roundRect">
            <a:avLst>
              <a:gd name="adj" fmla="val 625116"/>
            </a:avLst>
          </a:prstGeom>
          <a:solidFill>
            <a:srgbClr val="C0C1D7"/>
          </a:solidFill>
          <a:ln/>
        </p:spPr>
      </p:sp>
      <p:pic>
        <p:nvPicPr>
          <p:cNvPr id="12" name="Image 2" descr="preencoded.png"/>
          <p:cNvPicPr>
            <a:picLocks noChangeAspect="1"/>
          </p:cNvPicPr>
          <p:nvPr/>
        </p:nvPicPr>
        <p:blipFill>
          <a:blip r:embed="rId5"/>
          <a:stretch>
            <a:fillRect/>
          </a:stretch>
        </p:blipFill>
        <p:spPr>
          <a:xfrm>
            <a:off x="826294" y="5647134"/>
            <a:ext cx="6456164" cy="807958"/>
          </a:xfrm>
          <a:prstGeom prst="rect">
            <a:avLst/>
          </a:prstGeom>
        </p:spPr>
      </p:pic>
      <p:sp>
        <p:nvSpPr>
          <p:cNvPr id="13" name="Text 8"/>
          <p:cNvSpPr/>
          <p:nvPr/>
        </p:nvSpPr>
        <p:spPr>
          <a:xfrm>
            <a:off x="3894773" y="5851803"/>
            <a:ext cx="318968" cy="398621"/>
          </a:xfrm>
          <a:prstGeom prst="rect">
            <a:avLst/>
          </a:prstGeom>
          <a:noFill/>
          <a:ln/>
        </p:spPr>
        <p:txBody>
          <a:bodyPr wrap="none" lIns="0" tIns="0" rIns="0" bIns="0" rtlCol="0" anchor="t"/>
          <a:lstStyle/>
          <a:p>
            <a:pPr marL="0" indent="0" algn="ctr">
              <a:lnSpc>
                <a:spcPts val="4000"/>
              </a:lnSpc>
              <a:buNone/>
            </a:pPr>
            <a:r>
              <a:rPr lang="en-US" sz="2500" b="1" kern="0" spc="-67" dirty="0">
                <a:solidFill>
                  <a:srgbClr val="272525"/>
                </a:solidFill>
                <a:latin typeface="Inter Bold" pitchFamily="34" charset="0"/>
                <a:ea typeface="Inter Bold" pitchFamily="34" charset="-122"/>
                <a:cs typeface="Inter Bold" pitchFamily="34" charset="-120"/>
              </a:rPr>
              <a:t>3</a:t>
            </a:r>
            <a:endParaRPr lang="en-US" sz="2500" dirty="0"/>
          </a:p>
        </p:txBody>
      </p:sp>
      <p:sp>
        <p:nvSpPr>
          <p:cNvPr id="14" name="Text 9"/>
          <p:cNvSpPr/>
          <p:nvPr/>
        </p:nvSpPr>
        <p:spPr>
          <a:xfrm>
            <a:off x="7509272" y="5873948"/>
            <a:ext cx="1125974"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Tổng kết</a:t>
            </a:r>
            <a:endParaRPr lang="en-US"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943808"/>
            <a:ext cx="7556421" cy="1417558"/>
          </a:xfrm>
          <a:prstGeom prst="rect">
            <a:avLst/>
          </a:prstGeom>
          <a:noFill/>
          <a:ln/>
        </p:spPr>
        <p:txBody>
          <a:bodyPr wrap="square" lIns="0" tIns="0" rIns="0" bIns="0" rtlCol="0" anchor="t"/>
          <a:lstStyle/>
          <a:p>
            <a:pPr marL="0" indent="0" algn="l">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Củng Cố Kiến Thức Về An Toàn Giao Thông</a:t>
            </a:r>
            <a:endParaRPr lang="en-US" sz="4450" dirty="0"/>
          </a:p>
        </p:txBody>
      </p:sp>
      <p:sp>
        <p:nvSpPr>
          <p:cNvPr id="4" name="Text 1"/>
          <p:cNvSpPr/>
          <p:nvPr/>
        </p:nvSpPr>
        <p:spPr>
          <a:xfrm>
            <a:off x="6280190" y="2701528"/>
            <a:ext cx="7556421"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Bài học hôm nay giúp các em hiểu hơn về an toàn giao thông. Hãy luôn nhớ các biển báo và tuân thủ luật lệ khi tham gia giao thông nhé! Điều này sẽ giúp các em bảo vệ bản thân và mọi người xung quanh.</a:t>
            </a:r>
            <a:endParaRPr lang="en-US" sz="1750" dirty="0"/>
          </a:p>
        </p:txBody>
      </p:sp>
      <p:sp>
        <p:nvSpPr>
          <p:cNvPr id="5" name="Shape 2"/>
          <p:cNvSpPr/>
          <p:nvPr/>
        </p:nvSpPr>
        <p:spPr>
          <a:xfrm>
            <a:off x="6280190" y="4045387"/>
            <a:ext cx="170021" cy="853321"/>
          </a:xfrm>
          <a:prstGeom prst="roundRect">
            <a:avLst>
              <a:gd name="adj" fmla="val 56033"/>
            </a:avLst>
          </a:prstGeom>
          <a:solidFill>
            <a:srgbClr val="DADBF1"/>
          </a:solidFill>
          <a:ln w="7620">
            <a:solidFill>
              <a:srgbClr val="C0C1D7"/>
            </a:solidFill>
            <a:prstDash val="solid"/>
          </a:ln>
        </p:spPr>
      </p:sp>
      <p:sp>
        <p:nvSpPr>
          <p:cNvPr id="6" name="Text 3"/>
          <p:cNvSpPr/>
          <p:nvPr/>
        </p:nvSpPr>
        <p:spPr>
          <a:xfrm>
            <a:off x="6790373" y="4045387"/>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Nhớ biển báo</a:t>
            </a:r>
            <a:endParaRPr lang="en-US" sz="2200" dirty="0"/>
          </a:p>
        </p:txBody>
      </p:sp>
      <p:sp>
        <p:nvSpPr>
          <p:cNvPr id="7" name="Text 4"/>
          <p:cNvSpPr/>
          <p:nvPr/>
        </p:nvSpPr>
        <p:spPr>
          <a:xfrm>
            <a:off x="6790373" y="4535805"/>
            <a:ext cx="7046238"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Hiểu ý nghĩa</a:t>
            </a:r>
            <a:endParaRPr lang="en-US" sz="1750" dirty="0"/>
          </a:p>
        </p:txBody>
      </p:sp>
      <p:sp>
        <p:nvSpPr>
          <p:cNvPr id="8" name="Shape 5"/>
          <p:cNvSpPr/>
          <p:nvPr/>
        </p:nvSpPr>
        <p:spPr>
          <a:xfrm>
            <a:off x="6620351" y="5125522"/>
            <a:ext cx="170021" cy="853321"/>
          </a:xfrm>
          <a:prstGeom prst="roundRect">
            <a:avLst>
              <a:gd name="adj" fmla="val 56033"/>
            </a:avLst>
          </a:prstGeom>
          <a:solidFill>
            <a:srgbClr val="DADBF1"/>
          </a:solidFill>
          <a:ln w="7620">
            <a:solidFill>
              <a:srgbClr val="C0C1D7"/>
            </a:solidFill>
            <a:prstDash val="solid"/>
          </a:ln>
        </p:spPr>
      </p:sp>
      <p:sp>
        <p:nvSpPr>
          <p:cNvPr id="9" name="Text 6"/>
          <p:cNvSpPr/>
          <p:nvPr/>
        </p:nvSpPr>
        <p:spPr>
          <a:xfrm>
            <a:off x="7130534" y="5125522"/>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Tuân thủ luật</a:t>
            </a:r>
            <a:endParaRPr lang="en-US" sz="2200" dirty="0"/>
          </a:p>
        </p:txBody>
      </p:sp>
      <p:sp>
        <p:nvSpPr>
          <p:cNvPr id="10" name="Text 7"/>
          <p:cNvSpPr/>
          <p:nvPr/>
        </p:nvSpPr>
        <p:spPr>
          <a:xfrm>
            <a:off x="7130534" y="5615940"/>
            <a:ext cx="6706076"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An toàn giao thông</a:t>
            </a:r>
            <a:endParaRPr lang="en-US" sz="1750" dirty="0"/>
          </a:p>
        </p:txBody>
      </p:sp>
      <p:sp>
        <p:nvSpPr>
          <p:cNvPr id="11" name="Shape 8"/>
          <p:cNvSpPr/>
          <p:nvPr/>
        </p:nvSpPr>
        <p:spPr>
          <a:xfrm>
            <a:off x="6960632" y="6205657"/>
            <a:ext cx="170021" cy="853321"/>
          </a:xfrm>
          <a:prstGeom prst="roundRect">
            <a:avLst>
              <a:gd name="adj" fmla="val 56033"/>
            </a:avLst>
          </a:prstGeom>
          <a:solidFill>
            <a:srgbClr val="DADBF1"/>
          </a:solidFill>
          <a:ln w="7620">
            <a:solidFill>
              <a:srgbClr val="C0C1D7"/>
            </a:solidFill>
            <a:prstDash val="solid"/>
          </a:ln>
        </p:spPr>
      </p:sp>
      <p:sp>
        <p:nvSpPr>
          <p:cNvPr id="12" name="Text 9"/>
          <p:cNvSpPr/>
          <p:nvPr/>
        </p:nvSpPr>
        <p:spPr>
          <a:xfrm>
            <a:off x="7470815" y="6205657"/>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Bảo vệ bản thân</a:t>
            </a:r>
            <a:endParaRPr lang="en-US" sz="2200" dirty="0"/>
          </a:p>
        </p:txBody>
      </p:sp>
      <p:sp>
        <p:nvSpPr>
          <p:cNvPr id="13" name="Text 10"/>
          <p:cNvSpPr/>
          <p:nvPr/>
        </p:nvSpPr>
        <p:spPr>
          <a:xfrm>
            <a:off x="7470815" y="6696075"/>
            <a:ext cx="6365796"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Và mọi người</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509474"/>
            <a:ext cx="5670590" cy="708779"/>
          </a:xfrm>
          <a:prstGeom prst="rect">
            <a:avLst/>
          </a:prstGeom>
          <a:noFill/>
          <a:ln/>
        </p:spPr>
        <p:txBody>
          <a:bodyPr wrap="none" lIns="0" tIns="0" rIns="0" bIns="0" rtlCol="0" anchor="t"/>
          <a:lstStyle/>
          <a:p>
            <a:pPr marL="0" indent="0" algn="l">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Hẹn Gặp Lại!</a:t>
            </a:r>
            <a:endParaRPr lang="en-US" sz="4450" dirty="0"/>
          </a:p>
        </p:txBody>
      </p:sp>
      <p:sp>
        <p:nvSpPr>
          <p:cNvPr id="4" name="Text 1"/>
          <p:cNvSpPr/>
          <p:nvPr/>
        </p:nvSpPr>
        <p:spPr>
          <a:xfrm>
            <a:off x="793790" y="2558415"/>
            <a:ext cx="7556421"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Cảm ơn các em đã tham gia buổi học hôm nay. Hẹn gặp lại các em trong những buổi học âm nhạc lần sau. Chúc các em luôn vui vẻ và học tốt!</a:t>
            </a:r>
            <a:endParaRPr lang="en-US" sz="1750" dirty="0"/>
          </a:p>
        </p:txBody>
      </p:sp>
      <p:pic>
        <p:nvPicPr>
          <p:cNvPr id="5" name="Image 1" descr="preencoded.png"/>
          <p:cNvPicPr>
            <a:picLocks noChangeAspect="1"/>
          </p:cNvPicPr>
          <p:nvPr/>
        </p:nvPicPr>
        <p:blipFill>
          <a:blip r:embed="rId4"/>
          <a:stretch>
            <a:fillRect/>
          </a:stretch>
        </p:blipFill>
        <p:spPr>
          <a:xfrm>
            <a:off x="793790" y="3579019"/>
            <a:ext cx="566976" cy="566976"/>
          </a:xfrm>
          <a:prstGeom prst="rect">
            <a:avLst/>
          </a:prstGeom>
        </p:spPr>
      </p:pic>
      <p:sp>
        <p:nvSpPr>
          <p:cNvPr id="6" name="Text 2"/>
          <p:cNvSpPr/>
          <p:nvPr/>
        </p:nvSpPr>
        <p:spPr>
          <a:xfrm>
            <a:off x="1587579" y="3539371"/>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Âm nhạc</a:t>
            </a:r>
            <a:endParaRPr lang="en-US" sz="2200" dirty="0"/>
          </a:p>
        </p:txBody>
      </p:sp>
      <p:pic>
        <p:nvPicPr>
          <p:cNvPr id="7" name="Image 2" descr="preencoded.png"/>
          <p:cNvPicPr>
            <a:picLocks noChangeAspect="1"/>
          </p:cNvPicPr>
          <p:nvPr/>
        </p:nvPicPr>
        <p:blipFill>
          <a:blip r:embed="rId5"/>
          <a:stretch>
            <a:fillRect/>
          </a:stretch>
        </p:blipFill>
        <p:spPr>
          <a:xfrm>
            <a:off x="793790" y="4866084"/>
            <a:ext cx="566976" cy="566976"/>
          </a:xfrm>
          <a:prstGeom prst="rect">
            <a:avLst/>
          </a:prstGeom>
        </p:spPr>
      </p:pic>
      <p:sp>
        <p:nvSpPr>
          <p:cNvPr id="8" name="Text 3"/>
          <p:cNvSpPr/>
          <p:nvPr/>
        </p:nvSpPr>
        <p:spPr>
          <a:xfrm>
            <a:off x="1587579" y="4826437"/>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Vui vẻ</a:t>
            </a:r>
            <a:endParaRPr lang="en-US" sz="2200" dirty="0"/>
          </a:p>
        </p:txBody>
      </p:sp>
      <p:pic>
        <p:nvPicPr>
          <p:cNvPr id="9" name="Image 3" descr="preencoded.png"/>
          <p:cNvPicPr>
            <a:picLocks noChangeAspect="1"/>
          </p:cNvPicPr>
          <p:nvPr/>
        </p:nvPicPr>
        <p:blipFill>
          <a:blip r:embed="rId6"/>
          <a:stretch>
            <a:fillRect/>
          </a:stretch>
        </p:blipFill>
        <p:spPr>
          <a:xfrm>
            <a:off x="793790" y="6153150"/>
            <a:ext cx="566976" cy="566976"/>
          </a:xfrm>
          <a:prstGeom prst="rect">
            <a:avLst/>
          </a:prstGeom>
        </p:spPr>
      </p:pic>
      <p:sp>
        <p:nvSpPr>
          <p:cNvPr id="10" name="Text 4"/>
          <p:cNvSpPr/>
          <p:nvPr/>
        </p:nvSpPr>
        <p:spPr>
          <a:xfrm>
            <a:off x="1587579" y="6113502"/>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Học tốt</a:t>
            </a:r>
            <a:endParaRPr lang="en-US" sz="2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609</Words>
  <Application>Microsoft Office PowerPoint</Application>
  <PresentationFormat>Custom</PresentationFormat>
  <Paragraphs>61</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Inter</vt:lpstr>
      <vt:lpstr>Inter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Administrator</cp:lastModifiedBy>
  <cp:revision>2</cp:revision>
  <dcterms:created xsi:type="dcterms:W3CDTF">2025-04-13T07:09:58Z</dcterms:created>
  <dcterms:modified xsi:type="dcterms:W3CDTF">2025-04-13T08:50:17Z</dcterms:modified>
</cp:coreProperties>
</file>