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64" r:id="rId2"/>
    <p:sldId id="256" r:id="rId3"/>
    <p:sldId id="257" r:id="rId4"/>
    <p:sldId id="258" r:id="rId5"/>
    <p:sldId id="259" r:id="rId6"/>
    <p:sldId id="260" r:id="rId7"/>
    <p:sldId id="261" r:id="rId8"/>
    <p:sldId id="262" r:id="rId9"/>
    <p:sldId id="263" r:id="rId10"/>
  </p:sldIdLst>
  <p:sldSz cx="14630400" cy="8229600"/>
  <p:notesSz cx="8229600" cy="14630400"/>
  <p:embeddedFontLst>
    <p:embeddedFont>
      <p:font typeface="Calibri" panose="020F0502020204030204" pitchFamily="34" charset="0"/>
      <p:regular r:id="rId12"/>
      <p:bold r:id="rId13"/>
      <p:italic r:id="rId14"/>
      <p:boldItalic r:id="rId15"/>
    </p:embeddedFont>
    <p:embeddedFont>
      <p:font typeface="Kanit Light" panose="020B0604020202020204" charset="-34"/>
      <p:regular r:id="rId16"/>
    </p:embeddedFont>
    <p:embeddedFont>
      <p:font typeface="Martel Sans"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1" d="100"/>
          <a:sy n="61" d="100"/>
        </p:scale>
        <p:origin x="6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632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2446562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4" name="Text 1"/>
          <p:cNvSpPr/>
          <p:nvPr/>
        </p:nvSpPr>
        <p:spPr>
          <a:xfrm>
            <a:off x="6280190" y="3632835"/>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t>
            </a:r>
            <a:endParaRPr lang="en-US" sz="1750" dirty="0"/>
          </a:p>
        </p:txBody>
      </p:sp>
      <p:sp>
        <p:nvSpPr>
          <p:cNvPr id="6" name="Shape 3"/>
          <p:cNvSpPr/>
          <p:nvPr/>
        </p:nvSpPr>
        <p:spPr>
          <a:xfrm>
            <a:off x="6280190" y="5974556"/>
            <a:ext cx="362903" cy="362903"/>
          </a:xfrm>
          <a:prstGeom prst="roundRect">
            <a:avLst>
              <a:gd name="adj" fmla="val 25194296"/>
            </a:avLst>
          </a:prstGeom>
          <a:noFill/>
          <a:ln w="7620">
            <a:solidFill>
              <a:srgbClr val="FFFFFF"/>
            </a:solidFill>
            <a:prstDash val="solid"/>
          </a:ln>
        </p:spPr>
      </p:sp>
      <p:sp>
        <p:nvSpPr>
          <p:cNvPr id="9" name="Text 0">
            <a:extLst>
              <a:ext uri="{FF2B5EF4-FFF2-40B4-BE49-F238E27FC236}">
                <a16:creationId xmlns:a16="http://schemas.microsoft.com/office/drawing/2014/main" id="{ABEE690E-80EA-4204-A89F-085ED8BDDD22}"/>
              </a:ext>
            </a:extLst>
          </p:cNvPr>
          <p:cNvSpPr/>
          <p:nvPr/>
        </p:nvSpPr>
        <p:spPr>
          <a:xfrm>
            <a:off x="6280189" y="820460"/>
            <a:ext cx="7556421" cy="1417558"/>
          </a:xfrm>
          <a:prstGeom prst="rect">
            <a:avLst/>
          </a:prstGeom>
          <a:noFill/>
          <a:ln/>
        </p:spPr>
        <p:txBody>
          <a:bodyPr wrap="square" lIns="0" tIns="0" rIns="0" bIns="0" rtlCol="0" anchor="t"/>
          <a:lstStyle/>
          <a:p>
            <a:pPr marL="0" indent="0" algn="ctr">
              <a:buNone/>
            </a:pPr>
            <a:r>
              <a:rPr lang="en-US" sz="2800" dirty="0">
                <a:solidFill>
                  <a:srgbClr val="FF66CC"/>
                </a:solidFill>
                <a:latin typeface="Times New Roman" panose="02020603050405020304" pitchFamily="18" charset="0"/>
                <a:ea typeface="Instrument Sans Semi Bold" pitchFamily="34" charset="-122"/>
                <a:cs typeface="Times New Roman" panose="02020603050405020304" pitchFamily="18" charset="0"/>
              </a:rPr>
              <a:t>UBND QUẬN LONG BIÊN</a:t>
            </a:r>
          </a:p>
          <a:p>
            <a:pPr marL="0" indent="0" algn="ctr">
              <a:buNone/>
            </a:pPr>
            <a:r>
              <a:rPr lang="en-US" sz="2800" dirty="0">
                <a:solidFill>
                  <a:srgbClr val="FF66CC"/>
                </a:solidFill>
                <a:latin typeface="Times New Roman" panose="02020603050405020304" pitchFamily="18" charset="0"/>
                <a:ea typeface="Instrument Sans Semi Bold" pitchFamily="34" charset="-122"/>
                <a:cs typeface="Times New Roman" panose="02020603050405020304" pitchFamily="18" charset="0"/>
              </a:rPr>
              <a:t>TR</a:t>
            </a:r>
            <a:r>
              <a:rPr lang="vi-VN" sz="2800" dirty="0">
                <a:solidFill>
                  <a:srgbClr val="FF66CC"/>
                </a:solidFill>
                <a:latin typeface="Times New Roman" panose="02020603050405020304" pitchFamily="18" charset="0"/>
                <a:ea typeface="Instrument Sans Semi Bold" pitchFamily="34" charset="-122"/>
                <a:cs typeface="Times New Roman" panose="02020603050405020304" pitchFamily="18" charset="0"/>
              </a:rPr>
              <a:t>ƯỜNG</a:t>
            </a:r>
            <a:r>
              <a:rPr lang="en-US" sz="2800" dirty="0">
                <a:solidFill>
                  <a:srgbClr val="FF66CC"/>
                </a:solidFill>
                <a:latin typeface="Times New Roman" panose="02020603050405020304" pitchFamily="18" charset="0"/>
                <a:ea typeface="Instrument Sans Semi Bold" pitchFamily="34" charset="-122"/>
                <a:cs typeface="Times New Roman" panose="02020603050405020304" pitchFamily="18" charset="0"/>
              </a:rPr>
              <a:t> MN HOA H</a:t>
            </a:r>
            <a:r>
              <a:rPr lang="vi-VN" sz="2800" dirty="0">
                <a:solidFill>
                  <a:srgbClr val="FF66CC"/>
                </a:solidFill>
                <a:latin typeface="Times New Roman" panose="02020603050405020304" pitchFamily="18" charset="0"/>
                <a:ea typeface="Instrument Sans Semi Bold" pitchFamily="34" charset="-122"/>
                <a:cs typeface="Times New Roman" panose="02020603050405020304" pitchFamily="18" charset="0"/>
              </a:rPr>
              <a:t>ƯỚNG</a:t>
            </a:r>
            <a:r>
              <a:rPr lang="en-US" sz="2800" dirty="0">
                <a:solidFill>
                  <a:srgbClr val="FF66CC"/>
                </a:solidFill>
                <a:latin typeface="Times New Roman" panose="02020603050405020304" pitchFamily="18" charset="0"/>
                <a:ea typeface="Instrument Sans Semi Bold" pitchFamily="34" charset="-122"/>
                <a:cs typeface="Times New Roman" panose="02020603050405020304" pitchFamily="18" charset="0"/>
              </a:rPr>
              <a:t> D</a:t>
            </a:r>
            <a:r>
              <a:rPr lang="vi-VN" sz="2800" dirty="0">
                <a:solidFill>
                  <a:srgbClr val="FF66CC"/>
                </a:solidFill>
                <a:latin typeface="Times New Roman" panose="02020603050405020304" pitchFamily="18" charset="0"/>
                <a:ea typeface="Instrument Sans Semi Bold" pitchFamily="34" charset="-122"/>
                <a:cs typeface="Times New Roman" panose="02020603050405020304" pitchFamily="18" charset="0"/>
              </a:rPr>
              <a:t>ƯƠ</a:t>
            </a:r>
            <a:r>
              <a:rPr lang="en-US" sz="2800" dirty="0">
                <a:solidFill>
                  <a:srgbClr val="FF66CC"/>
                </a:solidFill>
                <a:latin typeface="Times New Roman" panose="02020603050405020304" pitchFamily="18" charset="0"/>
                <a:ea typeface="Instrument Sans Semi Bold" pitchFamily="34" charset="-122"/>
                <a:cs typeface="Times New Roman" panose="02020603050405020304" pitchFamily="18" charset="0"/>
              </a:rPr>
              <a:t>NG</a:t>
            </a:r>
          </a:p>
          <a:p>
            <a:pPr marL="0" indent="0" algn="l">
              <a:lnSpc>
                <a:spcPts val="5550"/>
              </a:lnSpc>
              <a:buNone/>
            </a:pPr>
            <a:endParaRPr lang="en-US" sz="4450" dirty="0"/>
          </a:p>
        </p:txBody>
      </p:sp>
      <p:sp>
        <p:nvSpPr>
          <p:cNvPr id="10" name="Text 1">
            <a:extLst>
              <a:ext uri="{FF2B5EF4-FFF2-40B4-BE49-F238E27FC236}">
                <a16:creationId xmlns:a16="http://schemas.microsoft.com/office/drawing/2014/main" id="{89F1F362-154E-47D7-B7D5-9291FC830D1C}"/>
              </a:ext>
            </a:extLst>
          </p:cNvPr>
          <p:cNvSpPr/>
          <p:nvPr/>
        </p:nvSpPr>
        <p:spPr>
          <a:xfrm>
            <a:off x="6280188" y="3238994"/>
            <a:ext cx="7556421" cy="362903"/>
          </a:xfrm>
          <a:prstGeom prst="rect">
            <a:avLst/>
          </a:prstGeom>
          <a:noFill/>
          <a:ln/>
        </p:spPr>
        <p:txBody>
          <a:bodyPr wrap="none" lIns="0" tIns="0" rIns="0" bIns="0" rtlCol="0" anchor="t"/>
          <a:lstStyle/>
          <a:p>
            <a:pPr marL="0" indent="0" algn="ctr">
              <a:lnSpc>
                <a:spcPct val="150000"/>
              </a:lnSpc>
              <a:buNone/>
            </a:pPr>
            <a:r>
              <a:rPr lang="en-US" sz="3200" b="1" dirty="0">
                <a:solidFill>
                  <a:srgbClr val="FF66CC"/>
                </a:solidFill>
                <a:latin typeface="Times New Roman" panose="02020603050405020304" pitchFamily="18" charset="0"/>
                <a:ea typeface="Instrument Sans Medium" pitchFamily="34" charset="-122"/>
                <a:cs typeface="Times New Roman" panose="02020603050405020304" pitchFamily="18" charset="0"/>
              </a:rPr>
              <a:t>GIÁO ÁN KHÁM PHÁ KHOA HỌC</a:t>
            </a:r>
          </a:p>
          <a:p>
            <a:pPr marL="0" indent="0" algn="ctr">
              <a:lnSpc>
                <a:spcPct val="150000"/>
              </a:lnSpc>
              <a:buNone/>
            </a:pPr>
            <a:r>
              <a:rPr lang="en-US" sz="3200" b="1" dirty="0">
                <a:solidFill>
                  <a:srgbClr val="FF66CC"/>
                </a:solidFill>
                <a:latin typeface="Times New Roman" panose="02020603050405020304" pitchFamily="18" charset="0"/>
                <a:cs typeface="Times New Roman" panose="02020603050405020304" pitchFamily="18" charset="0"/>
              </a:rPr>
              <a:t>ĐỀ TÀI: KHÁM PHÁ HOA CÚC</a:t>
            </a:r>
          </a:p>
          <a:p>
            <a:pPr marL="0" indent="0" algn="ctr">
              <a:lnSpc>
                <a:spcPct val="150000"/>
              </a:lnSpc>
              <a:buNone/>
            </a:pPr>
            <a:r>
              <a:rPr lang="en-US" sz="3200" b="1" dirty="0">
                <a:solidFill>
                  <a:srgbClr val="FF66CC"/>
                </a:solidFill>
                <a:latin typeface="Times New Roman" panose="02020603050405020304" pitchFamily="18" charset="0"/>
                <a:cs typeface="Times New Roman" panose="02020603050405020304" pitchFamily="18" charset="0"/>
              </a:rPr>
              <a:t>LỨA TUỔI: 3- 4 TUỔI</a:t>
            </a:r>
          </a:p>
        </p:txBody>
      </p:sp>
      <p:pic>
        <p:nvPicPr>
          <p:cNvPr id="12" name="Picture 11">
            <a:extLst>
              <a:ext uri="{FF2B5EF4-FFF2-40B4-BE49-F238E27FC236}">
                <a16:creationId xmlns:a16="http://schemas.microsoft.com/office/drawing/2014/main" id="{C641D71A-C4D1-4E6B-8BA7-0C3370436BCA}"/>
              </a:ext>
            </a:extLst>
          </p:cNvPr>
          <p:cNvPicPr>
            <a:picLocks noChangeAspect="1"/>
          </p:cNvPicPr>
          <p:nvPr/>
        </p:nvPicPr>
        <p:blipFill>
          <a:blip r:embed="rId4"/>
          <a:stretch>
            <a:fillRect/>
          </a:stretch>
        </p:blipFill>
        <p:spPr>
          <a:xfrm>
            <a:off x="9309207" y="1772078"/>
            <a:ext cx="1498381" cy="1498381"/>
          </a:xfrm>
          <a:prstGeom prst="rect">
            <a:avLst/>
          </a:prstGeom>
        </p:spPr>
      </p:pic>
    </p:spTree>
    <p:extLst>
      <p:ext uri="{BB962C8B-B14F-4D97-AF65-F5344CB8AC3E}">
        <p14:creationId xmlns:p14="http://schemas.microsoft.com/office/powerpoint/2010/main" val="2463265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875115"/>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Quan Sát Hoa Cúc: Khám Phá Thế Giới Xung Quanh</a:t>
            </a:r>
            <a:endParaRPr lang="en-US" sz="4450" dirty="0"/>
          </a:p>
        </p:txBody>
      </p:sp>
      <p:sp>
        <p:nvSpPr>
          <p:cNvPr id="4" name="Text 1"/>
          <p:cNvSpPr/>
          <p:nvPr/>
        </p:nvSpPr>
        <p:spPr>
          <a:xfrm>
            <a:off x="6280190" y="3632835"/>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Chào mừng đến với buổi khám phá về hoa cúc! Chúng ta sẽ cùng nhau tìm hiểu về loài hoa xinh đẹp này.</a:t>
            </a:r>
            <a:endParaRPr lang="en-US" sz="1750" dirty="0"/>
          </a:p>
        </p:txBody>
      </p:sp>
      <p:sp>
        <p:nvSpPr>
          <p:cNvPr id="5" name="Text 2"/>
          <p:cNvSpPr/>
          <p:nvPr/>
        </p:nvSpPr>
        <p:spPr>
          <a:xfrm>
            <a:off x="6280190" y="4613791"/>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Mục tiêu của buổi học hôm nay là giúp các em nhận biết và mô tả hoa cúc qua các giác quan. Hãy cùng nhau bắt đầu cuộc hành trình thú vị này nhé!</a:t>
            </a:r>
            <a:endParaRPr lang="en-US" sz="1750" dirty="0"/>
          </a:p>
        </p:txBody>
      </p:sp>
      <p:sp>
        <p:nvSpPr>
          <p:cNvPr id="6" name="Shape 3"/>
          <p:cNvSpPr/>
          <p:nvPr/>
        </p:nvSpPr>
        <p:spPr>
          <a:xfrm>
            <a:off x="6280190" y="5974556"/>
            <a:ext cx="362903" cy="362903"/>
          </a:xfrm>
          <a:prstGeom prst="roundRect">
            <a:avLst>
              <a:gd name="adj" fmla="val 25194296"/>
            </a:avLst>
          </a:prstGeom>
          <a:noFill/>
          <a:ln w="7620">
            <a:solidFill>
              <a:srgbClr val="FFFFFF"/>
            </a:solidFill>
            <a:prstDash val="solid"/>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198840"/>
            <a:ext cx="5735003"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Quan Sát Hoa Cúc Thật</a:t>
            </a:r>
            <a:endParaRPr lang="en-US" sz="4450" dirty="0"/>
          </a:p>
        </p:txBody>
      </p:sp>
      <p:sp>
        <p:nvSpPr>
          <p:cNvPr id="3" name="Text 1"/>
          <p:cNvSpPr/>
          <p:nvPr/>
        </p:nvSpPr>
        <p:spPr>
          <a:xfrm>
            <a:off x="793790" y="2451854"/>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Cô sẽ cho các em xem những bông hoa cúc thật. Hãy dùng đôi mắt tinh tường để quan sát màu sắc và hình dáng của hoa nhé.</a:t>
            </a:r>
            <a:endParaRPr lang="en-US" sz="1750" dirty="0"/>
          </a:p>
        </p:txBody>
      </p:sp>
      <p:sp>
        <p:nvSpPr>
          <p:cNvPr id="4" name="Text 2"/>
          <p:cNvSpPr/>
          <p:nvPr/>
        </p:nvSpPr>
        <p:spPr>
          <a:xfrm>
            <a:off x="793790" y="3744635"/>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Đừng ngần ngại, hãy nhẹ nhàng sờ vào cánh hoa, lá và thân cây. Cảm nhận sự mềm mại và khám phá những điều thú vị.</a:t>
            </a:r>
            <a:endParaRPr lang="en-US" sz="1750" dirty="0"/>
          </a:p>
        </p:txBody>
      </p:sp>
      <p:pic>
        <p:nvPicPr>
          <p:cNvPr id="5" name="Image 0" descr="preencoded.png"/>
          <p:cNvPicPr>
            <a:picLocks noChangeAspect="1"/>
          </p:cNvPicPr>
          <p:nvPr/>
        </p:nvPicPr>
        <p:blipFill>
          <a:blip r:embed="rId3"/>
          <a:stretch>
            <a:fillRect/>
          </a:stretch>
        </p:blipFill>
        <p:spPr>
          <a:xfrm>
            <a:off x="7599521" y="2502932"/>
            <a:ext cx="6244709" cy="42726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186940"/>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Màu Sắc Của Hoa Cúc</a:t>
            </a:r>
            <a:endParaRPr lang="en-US" sz="4450" dirty="0"/>
          </a:p>
        </p:txBody>
      </p:sp>
      <p:sp>
        <p:nvSpPr>
          <p:cNvPr id="4" name="Shape 1"/>
          <p:cNvSpPr/>
          <p:nvPr/>
        </p:nvSpPr>
        <p:spPr>
          <a:xfrm>
            <a:off x="793790" y="3491032"/>
            <a:ext cx="510302" cy="510302"/>
          </a:xfrm>
          <a:prstGeom prst="roundRect">
            <a:avLst>
              <a:gd name="adj" fmla="val 18669"/>
            </a:avLst>
          </a:prstGeom>
          <a:solidFill>
            <a:srgbClr val="DFECE9"/>
          </a:solidFill>
          <a:ln w="7620">
            <a:solidFill>
              <a:srgbClr val="C5D2CF"/>
            </a:solidFill>
            <a:prstDash val="solid"/>
          </a:ln>
        </p:spPr>
      </p:sp>
      <p:sp>
        <p:nvSpPr>
          <p:cNvPr id="5" name="Text 2"/>
          <p:cNvSpPr/>
          <p:nvPr/>
        </p:nvSpPr>
        <p:spPr>
          <a:xfrm>
            <a:off x="1530906" y="34910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Hoa cúc có màu gì?</a:t>
            </a:r>
            <a:endParaRPr lang="en-US" sz="2200" dirty="0"/>
          </a:p>
        </p:txBody>
      </p:sp>
      <p:sp>
        <p:nvSpPr>
          <p:cNvPr id="6" name="Text 3"/>
          <p:cNvSpPr/>
          <p:nvPr/>
        </p:nvSpPr>
        <p:spPr>
          <a:xfrm>
            <a:off x="1530906" y="3981450"/>
            <a:ext cx="2927747"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Vàng, trắng, cam, tím...</a:t>
            </a:r>
            <a:endParaRPr lang="en-US" sz="1750" dirty="0"/>
          </a:p>
        </p:txBody>
      </p:sp>
      <p:sp>
        <p:nvSpPr>
          <p:cNvPr id="7" name="Shape 4"/>
          <p:cNvSpPr/>
          <p:nvPr/>
        </p:nvSpPr>
        <p:spPr>
          <a:xfrm>
            <a:off x="4685467" y="3491032"/>
            <a:ext cx="510302" cy="510302"/>
          </a:xfrm>
          <a:prstGeom prst="roundRect">
            <a:avLst>
              <a:gd name="adj" fmla="val 18669"/>
            </a:avLst>
          </a:prstGeom>
          <a:solidFill>
            <a:srgbClr val="DFECE9"/>
          </a:solidFill>
          <a:ln w="7620">
            <a:solidFill>
              <a:srgbClr val="C5D2CF"/>
            </a:solidFill>
            <a:prstDash val="solid"/>
          </a:ln>
        </p:spPr>
      </p:sp>
      <p:sp>
        <p:nvSpPr>
          <p:cNvPr id="8" name="Text 5"/>
          <p:cNvSpPr/>
          <p:nvPr/>
        </p:nvSpPr>
        <p:spPr>
          <a:xfrm>
            <a:off x="5422583" y="34910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Sắc thái màu sắc</a:t>
            </a:r>
            <a:endParaRPr lang="en-US" sz="2200" dirty="0"/>
          </a:p>
        </p:txBody>
      </p:sp>
      <p:sp>
        <p:nvSpPr>
          <p:cNvPr id="9" name="Text 6"/>
          <p:cNvSpPr/>
          <p:nvPr/>
        </p:nvSpPr>
        <p:spPr>
          <a:xfrm>
            <a:off x="5422583" y="3981450"/>
            <a:ext cx="2927747"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Vàng tươi như ánh nắng, trắng tinh khôi như mây...</a:t>
            </a:r>
            <a:endParaRPr lang="en-US" sz="1750" dirty="0"/>
          </a:p>
        </p:txBody>
      </p:sp>
      <p:sp>
        <p:nvSpPr>
          <p:cNvPr id="10" name="Shape 7"/>
          <p:cNvSpPr/>
          <p:nvPr/>
        </p:nvSpPr>
        <p:spPr>
          <a:xfrm>
            <a:off x="793790" y="5189220"/>
            <a:ext cx="510302" cy="510302"/>
          </a:xfrm>
          <a:prstGeom prst="roundRect">
            <a:avLst>
              <a:gd name="adj" fmla="val 18669"/>
            </a:avLst>
          </a:prstGeom>
          <a:solidFill>
            <a:srgbClr val="DFECE9"/>
          </a:solidFill>
          <a:ln w="7620">
            <a:solidFill>
              <a:srgbClr val="C5D2CF"/>
            </a:solidFill>
            <a:prstDash val="solid"/>
          </a:ln>
        </p:spPr>
      </p:sp>
      <p:sp>
        <p:nvSpPr>
          <p:cNvPr id="11" name="Text 8"/>
          <p:cNvSpPr/>
          <p:nvPr/>
        </p:nvSpPr>
        <p:spPr>
          <a:xfrm>
            <a:off x="1530906" y="518922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Ví dụ</a:t>
            </a:r>
            <a:endParaRPr lang="en-US" sz="2200" dirty="0"/>
          </a:p>
        </p:txBody>
      </p:sp>
      <p:sp>
        <p:nvSpPr>
          <p:cNvPr id="12" name="Text 9"/>
          <p:cNvSpPr/>
          <p:nvPr/>
        </p:nvSpPr>
        <p:spPr>
          <a:xfrm>
            <a:off x="1530906" y="5679638"/>
            <a:ext cx="6819305"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Cánh hoa cúc này có màu vàng tươi như ánh nắng mặt trời!</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549003"/>
            <a:ext cx="5857518"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Hình Dáng Của Hoa Cúc</a:t>
            </a:r>
            <a:endParaRPr lang="en-US" sz="4450" dirty="0"/>
          </a:p>
        </p:txBody>
      </p:sp>
      <p:pic>
        <p:nvPicPr>
          <p:cNvPr id="4" name="Image 1" descr="preencoded.png"/>
          <p:cNvPicPr>
            <a:picLocks noChangeAspect="1"/>
          </p:cNvPicPr>
          <p:nvPr/>
        </p:nvPicPr>
        <p:blipFill>
          <a:blip r:embed="rId4"/>
          <a:stretch>
            <a:fillRect/>
          </a:stretch>
        </p:blipFill>
        <p:spPr>
          <a:xfrm>
            <a:off x="6280190" y="2597944"/>
            <a:ext cx="1134070" cy="1360884"/>
          </a:xfrm>
          <a:prstGeom prst="rect">
            <a:avLst/>
          </a:prstGeom>
        </p:spPr>
      </p:pic>
      <p:sp>
        <p:nvSpPr>
          <p:cNvPr id="5" name="Text 1"/>
          <p:cNvSpPr/>
          <p:nvPr/>
        </p:nvSpPr>
        <p:spPr>
          <a:xfrm>
            <a:off x="7754422" y="282475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Cánh hoa</a:t>
            </a:r>
            <a:endParaRPr lang="en-US" sz="2200" dirty="0"/>
          </a:p>
        </p:txBody>
      </p:sp>
      <p:sp>
        <p:nvSpPr>
          <p:cNvPr id="6" name="Text 2"/>
          <p:cNvSpPr/>
          <p:nvPr/>
        </p:nvSpPr>
        <p:spPr>
          <a:xfrm>
            <a:off x="7754422" y="3315176"/>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Dài, ngắn, tròn, nhọn</a:t>
            </a:r>
            <a:endParaRPr lang="en-US" sz="1750" dirty="0"/>
          </a:p>
        </p:txBody>
      </p:sp>
      <p:pic>
        <p:nvPicPr>
          <p:cNvPr id="7" name="Image 2" descr="preencoded.png"/>
          <p:cNvPicPr>
            <a:picLocks noChangeAspect="1"/>
          </p:cNvPicPr>
          <p:nvPr/>
        </p:nvPicPr>
        <p:blipFill>
          <a:blip r:embed="rId5"/>
          <a:stretch>
            <a:fillRect/>
          </a:stretch>
        </p:blipFill>
        <p:spPr>
          <a:xfrm>
            <a:off x="6280190" y="3958828"/>
            <a:ext cx="1134070" cy="1360884"/>
          </a:xfrm>
          <a:prstGeom prst="rect">
            <a:avLst/>
          </a:prstGeom>
        </p:spPr>
      </p:pic>
      <p:sp>
        <p:nvSpPr>
          <p:cNvPr id="8" name="Text 3"/>
          <p:cNvSpPr/>
          <p:nvPr/>
        </p:nvSpPr>
        <p:spPr>
          <a:xfrm>
            <a:off x="7754422" y="418564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Số lượng</a:t>
            </a:r>
            <a:endParaRPr lang="en-US" sz="2200" dirty="0"/>
          </a:p>
        </p:txBody>
      </p:sp>
      <p:sp>
        <p:nvSpPr>
          <p:cNvPr id="9" name="Text 4"/>
          <p:cNvSpPr/>
          <p:nvPr/>
        </p:nvSpPr>
        <p:spPr>
          <a:xfrm>
            <a:off x="7754422" y="4676061"/>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Nhiều hay ít</a:t>
            </a:r>
            <a:endParaRPr lang="en-US" sz="1750" dirty="0"/>
          </a:p>
        </p:txBody>
      </p:sp>
      <p:pic>
        <p:nvPicPr>
          <p:cNvPr id="10" name="Image 3" descr="preencoded.png"/>
          <p:cNvPicPr>
            <a:picLocks noChangeAspect="1"/>
          </p:cNvPicPr>
          <p:nvPr/>
        </p:nvPicPr>
        <p:blipFill>
          <a:blip r:embed="rId6"/>
          <a:stretch>
            <a:fillRect/>
          </a:stretch>
        </p:blipFill>
        <p:spPr>
          <a:xfrm>
            <a:off x="6280190" y="5319713"/>
            <a:ext cx="1134070" cy="1360884"/>
          </a:xfrm>
          <a:prstGeom prst="rect">
            <a:avLst/>
          </a:prstGeom>
        </p:spPr>
      </p:pic>
      <p:sp>
        <p:nvSpPr>
          <p:cNvPr id="11" name="Text 5"/>
          <p:cNvSpPr/>
          <p:nvPr/>
        </p:nvSpPr>
        <p:spPr>
          <a:xfrm>
            <a:off x="7754422" y="554652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Nhụy hoa</a:t>
            </a:r>
            <a:endParaRPr lang="en-US" sz="2200" dirty="0"/>
          </a:p>
        </p:txBody>
      </p:sp>
      <p:sp>
        <p:nvSpPr>
          <p:cNvPr id="12" name="Text 6"/>
          <p:cNvSpPr/>
          <p:nvPr/>
        </p:nvSpPr>
        <p:spPr>
          <a:xfrm>
            <a:off x="7754422" y="6036945"/>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Hình dáng gì</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974294"/>
            <a:ext cx="7507962"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So Sánh Hoa Cúc và Hoa Hồng</a:t>
            </a:r>
            <a:endParaRPr lang="en-US" sz="4450" dirty="0"/>
          </a:p>
        </p:txBody>
      </p:sp>
      <p:sp>
        <p:nvSpPr>
          <p:cNvPr id="3" name="Text 1"/>
          <p:cNvSpPr/>
          <p:nvPr/>
        </p:nvSpPr>
        <p:spPr>
          <a:xfrm>
            <a:off x="793790" y="325004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D45"/>
                </a:solidFill>
                <a:latin typeface="Kanit Light" pitchFamily="34" charset="0"/>
                <a:ea typeface="Kanit Light" pitchFamily="34" charset="-122"/>
                <a:cs typeface="Kanit Light" pitchFamily="34" charset="-120"/>
              </a:rPr>
              <a:t>Điểm giống nhau</a:t>
            </a:r>
            <a:endParaRPr lang="en-US" sz="2200" dirty="0"/>
          </a:p>
        </p:txBody>
      </p:sp>
      <p:sp>
        <p:nvSpPr>
          <p:cNvPr id="4" name="Text 2"/>
          <p:cNvSpPr/>
          <p:nvPr/>
        </p:nvSpPr>
        <p:spPr>
          <a:xfrm>
            <a:off x="793790" y="3831193"/>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Đều là hoa, có màu sắc và hương thơm</a:t>
            </a:r>
            <a:endParaRPr lang="en-US" sz="1750" dirty="0"/>
          </a:p>
        </p:txBody>
      </p:sp>
      <p:sp>
        <p:nvSpPr>
          <p:cNvPr id="5" name="Text 3"/>
          <p:cNvSpPr/>
          <p:nvPr/>
        </p:nvSpPr>
        <p:spPr>
          <a:xfrm>
            <a:off x="5332928" y="325004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D45"/>
                </a:solidFill>
                <a:latin typeface="Kanit Light" pitchFamily="34" charset="0"/>
                <a:ea typeface="Kanit Light" pitchFamily="34" charset="-122"/>
                <a:cs typeface="Kanit Light" pitchFamily="34" charset="-120"/>
              </a:rPr>
              <a:t>Điểm khác nhau</a:t>
            </a:r>
            <a:endParaRPr lang="en-US" sz="2200" dirty="0"/>
          </a:p>
        </p:txBody>
      </p:sp>
      <p:sp>
        <p:nvSpPr>
          <p:cNvPr id="6" name="Text 4"/>
          <p:cNvSpPr/>
          <p:nvPr/>
        </p:nvSpPr>
        <p:spPr>
          <a:xfrm>
            <a:off x="5332928" y="3831193"/>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Hình dáng cánh hoa</a:t>
            </a:r>
            <a:endParaRPr lang="en-US" sz="1750" dirty="0"/>
          </a:p>
        </p:txBody>
      </p:sp>
      <p:sp>
        <p:nvSpPr>
          <p:cNvPr id="7" name="Text 5"/>
          <p:cNvSpPr/>
          <p:nvPr/>
        </p:nvSpPr>
        <p:spPr>
          <a:xfrm>
            <a:off x="5332928" y="4273391"/>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Số lượng cánh hoa</a:t>
            </a:r>
            <a:endParaRPr lang="en-US" sz="1750" dirty="0"/>
          </a:p>
        </p:txBody>
      </p:sp>
      <p:sp>
        <p:nvSpPr>
          <p:cNvPr id="8" name="Text 6"/>
          <p:cNvSpPr/>
          <p:nvPr/>
        </p:nvSpPr>
        <p:spPr>
          <a:xfrm>
            <a:off x="5332928" y="4715589"/>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Mùi thơm</a:t>
            </a:r>
            <a:endParaRPr lang="en-US" sz="1750" dirty="0"/>
          </a:p>
        </p:txBody>
      </p:sp>
      <p:pic>
        <p:nvPicPr>
          <p:cNvPr id="9" name="Image 0" descr="preencoded.png"/>
          <p:cNvPicPr>
            <a:picLocks noChangeAspect="1"/>
          </p:cNvPicPr>
          <p:nvPr/>
        </p:nvPicPr>
        <p:blipFill>
          <a:blip r:embed="rId3"/>
          <a:stretch>
            <a:fillRect/>
          </a:stretch>
        </p:blipFill>
        <p:spPr>
          <a:xfrm>
            <a:off x="9872067" y="3278386"/>
            <a:ext cx="3978116" cy="27217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585323"/>
            <a:ext cx="5980509"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Lá và Thân Cây Hoa Cúc</a:t>
            </a:r>
            <a:endParaRPr lang="en-US" sz="4450" dirty="0"/>
          </a:p>
        </p:txBody>
      </p:sp>
      <p:pic>
        <p:nvPicPr>
          <p:cNvPr id="4" name="Image 1" descr="preencoded.png"/>
          <p:cNvPicPr>
            <a:picLocks noChangeAspect="1"/>
          </p:cNvPicPr>
          <p:nvPr/>
        </p:nvPicPr>
        <p:blipFill>
          <a:blip r:embed="rId4"/>
          <a:stretch>
            <a:fillRect/>
          </a:stretch>
        </p:blipFill>
        <p:spPr>
          <a:xfrm>
            <a:off x="6280190" y="3634264"/>
            <a:ext cx="566976" cy="566976"/>
          </a:xfrm>
          <a:prstGeom prst="rect">
            <a:avLst/>
          </a:prstGeom>
        </p:spPr>
      </p:pic>
      <p:sp>
        <p:nvSpPr>
          <p:cNvPr id="5" name="Text 1"/>
          <p:cNvSpPr/>
          <p:nvPr/>
        </p:nvSpPr>
        <p:spPr>
          <a:xfrm>
            <a:off x="6280190" y="442805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Lá hoa cúc</a:t>
            </a:r>
            <a:endParaRPr lang="en-US" sz="2200" dirty="0"/>
          </a:p>
        </p:txBody>
      </p:sp>
      <p:sp>
        <p:nvSpPr>
          <p:cNvPr id="6" name="Text 2"/>
          <p:cNvSpPr/>
          <p:nvPr/>
        </p:nvSpPr>
        <p:spPr>
          <a:xfrm>
            <a:off x="6280190" y="4918472"/>
            <a:ext cx="3608070"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Màu gì? Hình dáng ra sao?</a:t>
            </a:r>
            <a:endParaRPr lang="en-US" sz="1750" dirty="0"/>
          </a:p>
        </p:txBody>
      </p:sp>
      <p:pic>
        <p:nvPicPr>
          <p:cNvPr id="7" name="Image 2" descr="preencoded.png"/>
          <p:cNvPicPr>
            <a:picLocks noChangeAspect="1"/>
          </p:cNvPicPr>
          <p:nvPr/>
        </p:nvPicPr>
        <p:blipFill>
          <a:blip r:embed="rId5"/>
          <a:stretch>
            <a:fillRect/>
          </a:stretch>
        </p:blipFill>
        <p:spPr>
          <a:xfrm>
            <a:off x="10228421" y="3634264"/>
            <a:ext cx="566976" cy="566976"/>
          </a:xfrm>
          <a:prstGeom prst="rect">
            <a:avLst/>
          </a:prstGeom>
        </p:spPr>
      </p:pic>
      <p:sp>
        <p:nvSpPr>
          <p:cNvPr id="8" name="Text 3"/>
          <p:cNvSpPr/>
          <p:nvPr/>
        </p:nvSpPr>
        <p:spPr>
          <a:xfrm>
            <a:off x="10228421" y="442805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Thân cây</a:t>
            </a:r>
            <a:endParaRPr lang="en-US" sz="2200" dirty="0"/>
          </a:p>
        </p:txBody>
      </p:sp>
      <p:sp>
        <p:nvSpPr>
          <p:cNvPr id="9" name="Text 4"/>
          <p:cNvSpPr/>
          <p:nvPr/>
        </p:nvSpPr>
        <p:spPr>
          <a:xfrm>
            <a:off x="10228421" y="4918472"/>
            <a:ext cx="3608189"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Dài hay ngắn? Có mềm mại không?</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154674"/>
            <a:ext cx="7265789"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Trò Chơi: "Tìm Đúng Hoa Cúc"</a:t>
            </a:r>
            <a:endParaRPr lang="en-US" sz="4450" dirty="0"/>
          </a:p>
        </p:txBody>
      </p:sp>
      <p:sp>
        <p:nvSpPr>
          <p:cNvPr id="4" name="Shape 1"/>
          <p:cNvSpPr/>
          <p:nvPr/>
        </p:nvSpPr>
        <p:spPr>
          <a:xfrm>
            <a:off x="6280190" y="3203615"/>
            <a:ext cx="3664863" cy="1322189"/>
          </a:xfrm>
          <a:prstGeom prst="roundRect">
            <a:avLst>
              <a:gd name="adj" fmla="val 7205"/>
            </a:avLst>
          </a:prstGeom>
          <a:solidFill>
            <a:srgbClr val="DFECE9"/>
          </a:solidFill>
          <a:ln w="7620">
            <a:solidFill>
              <a:srgbClr val="C5D2CF"/>
            </a:solidFill>
            <a:prstDash val="solid"/>
          </a:ln>
        </p:spPr>
      </p:sp>
      <p:sp>
        <p:nvSpPr>
          <p:cNvPr id="5" name="Text 2"/>
          <p:cNvSpPr/>
          <p:nvPr/>
        </p:nvSpPr>
        <p:spPr>
          <a:xfrm>
            <a:off x="6514624" y="343804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Chuẩn bị</a:t>
            </a:r>
            <a:endParaRPr lang="en-US" sz="2200" dirty="0"/>
          </a:p>
        </p:txBody>
      </p:sp>
      <p:sp>
        <p:nvSpPr>
          <p:cNvPr id="6" name="Text 3"/>
          <p:cNvSpPr/>
          <p:nvPr/>
        </p:nvSpPr>
        <p:spPr>
          <a:xfrm>
            <a:off x="6514624" y="3928467"/>
            <a:ext cx="3195995"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Tranh ảnh các loại hoa</a:t>
            </a:r>
            <a:endParaRPr lang="en-US" sz="1750" dirty="0"/>
          </a:p>
        </p:txBody>
      </p:sp>
      <p:sp>
        <p:nvSpPr>
          <p:cNvPr id="7" name="Shape 4"/>
          <p:cNvSpPr/>
          <p:nvPr/>
        </p:nvSpPr>
        <p:spPr>
          <a:xfrm>
            <a:off x="10171867" y="3203615"/>
            <a:ext cx="3664863" cy="1322189"/>
          </a:xfrm>
          <a:prstGeom prst="roundRect">
            <a:avLst>
              <a:gd name="adj" fmla="val 7205"/>
            </a:avLst>
          </a:prstGeom>
          <a:solidFill>
            <a:srgbClr val="DFECE9"/>
          </a:solidFill>
          <a:ln w="7620">
            <a:solidFill>
              <a:srgbClr val="C5D2CF"/>
            </a:solidFill>
            <a:prstDash val="solid"/>
          </a:ln>
        </p:spPr>
      </p:sp>
      <p:sp>
        <p:nvSpPr>
          <p:cNvPr id="8" name="Text 5"/>
          <p:cNvSpPr/>
          <p:nvPr/>
        </p:nvSpPr>
        <p:spPr>
          <a:xfrm>
            <a:off x="10406301" y="343804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Yêu cầu</a:t>
            </a:r>
            <a:endParaRPr lang="en-US" sz="2200" dirty="0"/>
          </a:p>
        </p:txBody>
      </p:sp>
      <p:sp>
        <p:nvSpPr>
          <p:cNvPr id="9" name="Text 6"/>
          <p:cNvSpPr/>
          <p:nvPr/>
        </p:nvSpPr>
        <p:spPr>
          <a:xfrm>
            <a:off x="10406301" y="3928467"/>
            <a:ext cx="3195995"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Chọn đúng tranh hoa cúc</a:t>
            </a:r>
            <a:endParaRPr lang="en-US" sz="1750" dirty="0"/>
          </a:p>
        </p:txBody>
      </p:sp>
      <p:sp>
        <p:nvSpPr>
          <p:cNvPr id="10" name="Shape 7"/>
          <p:cNvSpPr/>
          <p:nvPr/>
        </p:nvSpPr>
        <p:spPr>
          <a:xfrm>
            <a:off x="6280190" y="4752618"/>
            <a:ext cx="7556421" cy="1322189"/>
          </a:xfrm>
          <a:prstGeom prst="roundRect">
            <a:avLst>
              <a:gd name="adj" fmla="val 7205"/>
            </a:avLst>
          </a:prstGeom>
          <a:solidFill>
            <a:srgbClr val="DFECE9"/>
          </a:solidFill>
          <a:ln w="7620">
            <a:solidFill>
              <a:srgbClr val="C5D2CF"/>
            </a:solidFill>
            <a:prstDash val="solid"/>
          </a:ln>
        </p:spPr>
      </p:sp>
      <p:sp>
        <p:nvSpPr>
          <p:cNvPr id="11" name="Text 8"/>
          <p:cNvSpPr/>
          <p:nvPr/>
        </p:nvSpPr>
        <p:spPr>
          <a:xfrm>
            <a:off x="6514624" y="498705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Phần thưởng</a:t>
            </a:r>
            <a:endParaRPr lang="en-US" sz="2200" dirty="0"/>
          </a:p>
        </p:txBody>
      </p:sp>
      <p:sp>
        <p:nvSpPr>
          <p:cNvPr id="12" name="Text 9"/>
          <p:cNvSpPr/>
          <p:nvPr/>
        </p:nvSpPr>
        <p:spPr>
          <a:xfrm>
            <a:off x="6514624" y="5477470"/>
            <a:ext cx="7087553"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Khuyến khích và gọi tên hoa</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516499"/>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Tổng Kết và Ôn Tập</a:t>
            </a:r>
            <a:endParaRPr lang="en-US" sz="4450" dirty="0"/>
          </a:p>
        </p:txBody>
      </p:sp>
      <p:pic>
        <p:nvPicPr>
          <p:cNvPr id="3" name="Image 0" descr="preencoded.png"/>
          <p:cNvPicPr>
            <a:picLocks noChangeAspect="1"/>
          </p:cNvPicPr>
          <p:nvPr/>
        </p:nvPicPr>
        <p:blipFill>
          <a:blip r:embed="rId3"/>
          <a:stretch>
            <a:fillRect/>
          </a:stretch>
        </p:blipFill>
        <p:spPr>
          <a:xfrm>
            <a:off x="2978348" y="2678906"/>
            <a:ext cx="2152055" cy="1306949"/>
          </a:xfrm>
          <a:prstGeom prst="rect">
            <a:avLst/>
          </a:prstGeom>
        </p:spPr>
      </p:pic>
      <p:sp>
        <p:nvSpPr>
          <p:cNvPr id="4" name="Text 1"/>
          <p:cNvSpPr/>
          <p:nvPr/>
        </p:nvSpPr>
        <p:spPr>
          <a:xfrm>
            <a:off x="3894892" y="3294936"/>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2C3249"/>
                </a:solidFill>
                <a:latin typeface="Kanit Light" pitchFamily="34" charset="0"/>
                <a:ea typeface="Kanit Light" pitchFamily="34" charset="-122"/>
                <a:cs typeface="Kanit Light" pitchFamily="34" charset="-120"/>
              </a:rPr>
              <a:t>1</a:t>
            </a:r>
            <a:endParaRPr lang="en-US" sz="2500" dirty="0"/>
          </a:p>
        </p:txBody>
      </p:sp>
      <p:sp>
        <p:nvSpPr>
          <p:cNvPr id="5" name="Text 2"/>
          <p:cNvSpPr/>
          <p:nvPr/>
        </p:nvSpPr>
        <p:spPr>
          <a:xfrm>
            <a:off x="5357217" y="2905720"/>
            <a:ext cx="2003346"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Màu sắc</a:t>
            </a:r>
            <a:endParaRPr lang="en-US" sz="2200" dirty="0"/>
          </a:p>
        </p:txBody>
      </p:sp>
      <p:sp>
        <p:nvSpPr>
          <p:cNvPr id="6" name="Text 3"/>
          <p:cNvSpPr/>
          <p:nvPr/>
        </p:nvSpPr>
        <p:spPr>
          <a:xfrm>
            <a:off x="5357217" y="3396139"/>
            <a:ext cx="2003346"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Vàng, trắng, cam...</a:t>
            </a:r>
            <a:endParaRPr lang="en-US" sz="1750" dirty="0"/>
          </a:p>
        </p:txBody>
      </p:sp>
      <p:sp>
        <p:nvSpPr>
          <p:cNvPr id="7" name="Shape 4"/>
          <p:cNvSpPr/>
          <p:nvPr/>
        </p:nvSpPr>
        <p:spPr>
          <a:xfrm>
            <a:off x="5187077" y="3998952"/>
            <a:ext cx="8592860" cy="15240"/>
          </a:xfrm>
          <a:prstGeom prst="roundRect">
            <a:avLst>
              <a:gd name="adj" fmla="val 625116"/>
            </a:avLst>
          </a:prstGeom>
          <a:solidFill>
            <a:srgbClr val="C5D2CF"/>
          </a:solidFill>
          <a:ln/>
        </p:spPr>
      </p:sp>
      <p:pic>
        <p:nvPicPr>
          <p:cNvPr id="8" name="Image 1" descr="preencoded.png"/>
          <p:cNvPicPr>
            <a:picLocks noChangeAspect="1"/>
          </p:cNvPicPr>
          <p:nvPr/>
        </p:nvPicPr>
        <p:blipFill>
          <a:blip r:embed="rId4"/>
          <a:stretch>
            <a:fillRect/>
          </a:stretch>
        </p:blipFill>
        <p:spPr>
          <a:xfrm>
            <a:off x="1902381" y="4042529"/>
            <a:ext cx="4304109" cy="1306949"/>
          </a:xfrm>
          <a:prstGeom prst="rect">
            <a:avLst/>
          </a:prstGeom>
        </p:spPr>
      </p:pic>
      <p:sp>
        <p:nvSpPr>
          <p:cNvPr id="9" name="Text 5"/>
          <p:cNvSpPr/>
          <p:nvPr/>
        </p:nvSpPr>
        <p:spPr>
          <a:xfrm>
            <a:off x="3894892" y="4496633"/>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2C3249"/>
                </a:solidFill>
                <a:latin typeface="Kanit Light" pitchFamily="34" charset="0"/>
                <a:ea typeface="Kanit Light" pitchFamily="34" charset="-122"/>
                <a:cs typeface="Kanit Light" pitchFamily="34" charset="-120"/>
              </a:rPr>
              <a:t>2</a:t>
            </a:r>
            <a:endParaRPr lang="en-US" sz="2500" dirty="0"/>
          </a:p>
        </p:txBody>
      </p:sp>
      <p:sp>
        <p:nvSpPr>
          <p:cNvPr id="10" name="Text 6"/>
          <p:cNvSpPr/>
          <p:nvPr/>
        </p:nvSpPr>
        <p:spPr>
          <a:xfrm>
            <a:off x="6433304" y="4269343"/>
            <a:ext cx="2132409"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Hình dáng</a:t>
            </a:r>
            <a:endParaRPr lang="en-US" sz="2200" dirty="0"/>
          </a:p>
        </p:txBody>
      </p:sp>
      <p:sp>
        <p:nvSpPr>
          <p:cNvPr id="11" name="Text 7"/>
          <p:cNvSpPr/>
          <p:nvPr/>
        </p:nvSpPr>
        <p:spPr>
          <a:xfrm>
            <a:off x="6433304" y="4759762"/>
            <a:ext cx="2132409"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Cánh hoa, nhụy hoa</a:t>
            </a:r>
            <a:endParaRPr lang="en-US" sz="1750" dirty="0"/>
          </a:p>
        </p:txBody>
      </p:sp>
      <p:sp>
        <p:nvSpPr>
          <p:cNvPr id="12" name="Shape 8"/>
          <p:cNvSpPr/>
          <p:nvPr/>
        </p:nvSpPr>
        <p:spPr>
          <a:xfrm>
            <a:off x="6263164" y="5362575"/>
            <a:ext cx="7516773" cy="15240"/>
          </a:xfrm>
          <a:prstGeom prst="roundRect">
            <a:avLst>
              <a:gd name="adj" fmla="val 625116"/>
            </a:avLst>
          </a:prstGeom>
          <a:solidFill>
            <a:srgbClr val="C5D2CF"/>
          </a:solidFill>
          <a:ln/>
        </p:spPr>
      </p:sp>
      <p:pic>
        <p:nvPicPr>
          <p:cNvPr id="13" name="Image 2" descr="preencoded.png"/>
          <p:cNvPicPr>
            <a:picLocks noChangeAspect="1"/>
          </p:cNvPicPr>
          <p:nvPr/>
        </p:nvPicPr>
        <p:blipFill>
          <a:blip r:embed="rId5"/>
          <a:stretch>
            <a:fillRect/>
          </a:stretch>
        </p:blipFill>
        <p:spPr>
          <a:xfrm>
            <a:off x="826294" y="5406152"/>
            <a:ext cx="6456164" cy="1306949"/>
          </a:xfrm>
          <a:prstGeom prst="rect">
            <a:avLst/>
          </a:prstGeom>
        </p:spPr>
      </p:pic>
      <p:sp>
        <p:nvSpPr>
          <p:cNvPr id="14" name="Text 9"/>
          <p:cNvSpPr/>
          <p:nvPr/>
        </p:nvSpPr>
        <p:spPr>
          <a:xfrm>
            <a:off x="3894773" y="5860256"/>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2C3249"/>
                </a:solidFill>
                <a:latin typeface="Kanit Light" pitchFamily="34" charset="0"/>
                <a:ea typeface="Kanit Light" pitchFamily="34" charset="-122"/>
                <a:cs typeface="Kanit Light" pitchFamily="34" charset="-120"/>
              </a:rPr>
              <a:t>3</a:t>
            </a:r>
            <a:endParaRPr lang="en-US" sz="2500" dirty="0"/>
          </a:p>
        </p:txBody>
      </p:sp>
      <p:sp>
        <p:nvSpPr>
          <p:cNvPr id="15" name="Text 10"/>
          <p:cNvSpPr/>
          <p:nvPr/>
        </p:nvSpPr>
        <p:spPr>
          <a:xfrm>
            <a:off x="7509272" y="5632966"/>
            <a:ext cx="2184797"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Lá và thân</a:t>
            </a:r>
            <a:endParaRPr lang="en-US" sz="2200" dirty="0"/>
          </a:p>
        </p:txBody>
      </p:sp>
      <p:sp>
        <p:nvSpPr>
          <p:cNvPr id="16" name="Text 11"/>
          <p:cNvSpPr/>
          <p:nvPr/>
        </p:nvSpPr>
        <p:spPr>
          <a:xfrm>
            <a:off x="7509272" y="6123384"/>
            <a:ext cx="2184797"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Đặc điểm nhận dạng</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376</Words>
  <Application>Microsoft Office PowerPoint</Application>
  <PresentationFormat>Custom</PresentationFormat>
  <Paragraphs>64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Times New Roman</vt:lpstr>
      <vt:lpstr>Martel Sans</vt:lpstr>
      <vt:lpstr>Kanit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Administrator</cp:lastModifiedBy>
  <cp:revision>2</cp:revision>
  <dcterms:created xsi:type="dcterms:W3CDTF">2025-04-12T16:00:36Z</dcterms:created>
  <dcterms:modified xsi:type="dcterms:W3CDTF">2025-04-12T16:02:51Z</dcterms:modified>
</cp:coreProperties>
</file>