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Lora" pitchFamily="2" charset="0"/>
      <p:regular r:id="rId16"/>
    </p:embeddedFont>
    <p:embeddedFont>
      <p:font typeface="Source Sans Pro" panose="020B0503030403020204"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8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03406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6" name="Shape 3"/>
          <p:cNvSpPr/>
          <p:nvPr/>
        </p:nvSpPr>
        <p:spPr>
          <a:xfrm>
            <a:off x="837724" y="6033492"/>
            <a:ext cx="382905" cy="382905"/>
          </a:xfrm>
          <a:prstGeom prst="roundRect">
            <a:avLst>
              <a:gd name="adj" fmla="val 23878209"/>
            </a:avLst>
          </a:prstGeom>
          <a:noFill/>
          <a:ln w="7620">
            <a:solidFill>
              <a:srgbClr val="FFFFFF"/>
            </a:solidFill>
            <a:prstDash val="solid"/>
          </a:ln>
        </p:spPr>
      </p:sp>
      <p:sp>
        <p:nvSpPr>
          <p:cNvPr id="9" name="Text 0">
            <a:extLst>
              <a:ext uri="{FF2B5EF4-FFF2-40B4-BE49-F238E27FC236}">
                <a16:creationId xmlns:a16="http://schemas.microsoft.com/office/drawing/2014/main" id="{7A2B3A6D-4526-47EC-B91D-D8E49C692615}"/>
              </a:ext>
            </a:extLst>
          </p:cNvPr>
          <p:cNvSpPr/>
          <p:nvPr/>
        </p:nvSpPr>
        <p:spPr>
          <a:xfrm>
            <a:off x="998740" y="778550"/>
            <a:ext cx="7556421" cy="1417558"/>
          </a:xfrm>
          <a:prstGeom prst="rect">
            <a:avLst/>
          </a:prstGeom>
          <a:noFill/>
          <a:ln/>
        </p:spPr>
        <p:txBody>
          <a:bodyPr wrap="square" lIns="0" tIns="0" rIns="0" bIns="0" rtlCol="0" anchor="t"/>
          <a:lstStyle/>
          <a:p>
            <a:pPr marL="0" indent="0" algn="ctr">
              <a:buNone/>
            </a:pPr>
            <a:r>
              <a:rPr lang="en-US" sz="2800" dirty="0">
                <a:solidFill>
                  <a:schemeClr val="accent4">
                    <a:lumMod val="75000"/>
                  </a:schemeClr>
                </a:solidFill>
                <a:latin typeface="Times New Roman" panose="02020603050405020304" pitchFamily="18" charset="0"/>
                <a:ea typeface="Instrument Sans Semi Bold" pitchFamily="34" charset="-122"/>
                <a:cs typeface="Times New Roman" panose="02020603050405020304" pitchFamily="18" charset="0"/>
              </a:rPr>
              <a:t>UBND QUẬN LONG BIÊN</a:t>
            </a:r>
          </a:p>
          <a:p>
            <a:pPr marL="0" indent="0" algn="ctr">
              <a:buNone/>
            </a:pPr>
            <a:r>
              <a:rPr lang="en-US" sz="2800" dirty="0">
                <a:solidFill>
                  <a:schemeClr val="accent4">
                    <a:lumMod val="75000"/>
                  </a:schemeClr>
                </a:solidFill>
                <a:latin typeface="Times New Roman" panose="02020603050405020304" pitchFamily="18" charset="0"/>
                <a:ea typeface="Instrument Sans Semi Bold" pitchFamily="34" charset="-122"/>
                <a:cs typeface="Times New Roman" panose="02020603050405020304" pitchFamily="18" charset="0"/>
              </a:rPr>
              <a:t>TR</a:t>
            </a:r>
            <a:r>
              <a:rPr lang="vi-VN" sz="2800" dirty="0">
                <a:solidFill>
                  <a:schemeClr val="accent4">
                    <a:lumMod val="75000"/>
                  </a:schemeClr>
                </a:solidFill>
                <a:latin typeface="Times New Roman" panose="02020603050405020304" pitchFamily="18" charset="0"/>
                <a:ea typeface="Instrument Sans Semi Bold" pitchFamily="34" charset="-122"/>
                <a:cs typeface="Times New Roman" panose="02020603050405020304" pitchFamily="18" charset="0"/>
              </a:rPr>
              <a:t>ƯỜNG</a:t>
            </a:r>
            <a:r>
              <a:rPr lang="en-US" sz="2800" dirty="0">
                <a:solidFill>
                  <a:schemeClr val="accent4">
                    <a:lumMod val="75000"/>
                  </a:schemeClr>
                </a:solidFill>
                <a:latin typeface="Times New Roman" panose="02020603050405020304" pitchFamily="18" charset="0"/>
                <a:ea typeface="Instrument Sans Semi Bold" pitchFamily="34" charset="-122"/>
                <a:cs typeface="Times New Roman" panose="02020603050405020304" pitchFamily="18" charset="0"/>
              </a:rPr>
              <a:t> MN HOA H</a:t>
            </a:r>
            <a:r>
              <a:rPr lang="vi-VN" sz="2800" dirty="0">
                <a:solidFill>
                  <a:schemeClr val="accent4">
                    <a:lumMod val="75000"/>
                  </a:schemeClr>
                </a:solidFill>
                <a:latin typeface="Times New Roman" panose="02020603050405020304" pitchFamily="18" charset="0"/>
                <a:ea typeface="Instrument Sans Semi Bold" pitchFamily="34" charset="-122"/>
                <a:cs typeface="Times New Roman" panose="02020603050405020304" pitchFamily="18" charset="0"/>
              </a:rPr>
              <a:t>ƯỚNG</a:t>
            </a:r>
            <a:r>
              <a:rPr lang="en-US" sz="2800" dirty="0">
                <a:solidFill>
                  <a:schemeClr val="accent4">
                    <a:lumMod val="75000"/>
                  </a:schemeClr>
                </a:solidFill>
                <a:latin typeface="Times New Roman" panose="02020603050405020304" pitchFamily="18" charset="0"/>
                <a:ea typeface="Instrument Sans Semi Bold" pitchFamily="34" charset="-122"/>
                <a:cs typeface="Times New Roman" panose="02020603050405020304" pitchFamily="18" charset="0"/>
              </a:rPr>
              <a:t> D</a:t>
            </a:r>
            <a:r>
              <a:rPr lang="vi-VN" sz="2800" dirty="0">
                <a:solidFill>
                  <a:schemeClr val="accent4">
                    <a:lumMod val="75000"/>
                  </a:schemeClr>
                </a:solidFill>
                <a:latin typeface="Times New Roman" panose="02020603050405020304" pitchFamily="18" charset="0"/>
                <a:ea typeface="Instrument Sans Semi Bold" pitchFamily="34" charset="-122"/>
                <a:cs typeface="Times New Roman" panose="02020603050405020304" pitchFamily="18" charset="0"/>
              </a:rPr>
              <a:t>ƯƠ</a:t>
            </a:r>
            <a:r>
              <a:rPr lang="en-US" sz="2800" dirty="0">
                <a:solidFill>
                  <a:schemeClr val="accent4">
                    <a:lumMod val="75000"/>
                  </a:schemeClr>
                </a:solidFill>
                <a:latin typeface="Times New Roman" panose="02020603050405020304" pitchFamily="18" charset="0"/>
                <a:ea typeface="Instrument Sans Semi Bold" pitchFamily="34" charset="-122"/>
                <a:cs typeface="Times New Roman" panose="02020603050405020304" pitchFamily="18" charset="0"/>
              </a:rPr>
              <a:t>NG</a:t>
            </a:r>
          </a:p>
          <a:p>
            <a:pPr marL="0" indent="0" algn="l">
              <a:lnSpc>
                <a:spcPts val="5550"/>
              </a:lnSpc>
              <a:buNone/>
            </a:pPr>
            <a:endParaRPr lang="en-US" sz="4450" dirty="0"/>
          </a:p>
        </p:txBody>
      </p:sp>
      <p:sp>
        <p:nvSpPr>
          <p:cNvPr id="10" name="Text 1">
            <a:extLst>
              <a:ext uri="{FF2B5EF4-FFF2-40B4-BE49-F238E27FC236}">
                <a16:creationId xmlns:a16="http://schemas.microsoft.com/office/drawing/2014/main" id="{DCB4531E-C1D2-49D8-A637-ADD8633E4C9A}"/>
              </a:ext>
            </a:extLst>
          </p:cNvPr>
          <p:cNvSpPr/>
          <p:nvPr/>
        </p:nvSpPr>
        <p:spPr>
          <a:xfrm>
            <a:off x="998739" y="3197084"/>
            <a:ext cx="7556421" cy="362903"/>
          </a:xfrm>
          <a:prstGeom prst="rect">
            <a:avLst/>
          </a:prstGeom>
          <a:noFill/>
          <a:ln/>
        </p:spPr>
        <p:txBody>
          <a:bodyPr wrap="none" lIns="0" tIns="0" rIns="0" bIns="0" rtlCol="0" anchor="t"/>
          <a:lstStyle/>
          <a:p>
            <a:pPr marL="0" indent="0" algn="ctr">
              <a:lnSpc>
                <a:spcPct val="150000"/>
              </a:lnSpc>
              <a:buNone/>
            </a:pPr>
            <a:r>
              <a:rPr lang="en-US" sz="3200" b="1" dirty="0">
                <a:solidFill>
                  <a:schemeClr val="accent4">
                    <a:lumMod val="75000"/>
                  </a:schemeClr>
                </a:solidFill>
                <a:latin typeface="Times New Roman" panose="02020603050405020304" pitchFamily="18" charset="0"/>
                <a:ea typeface="Instrument Sans Medium" pitchFamily="34" charset="-122"/>
                <a:cs typeface="Times New Roman" panose="02020603050405020304" pitchFamily="18" charset="0"/>
              </a:rPr>
              <a:t>GIÁO ÁN KHÁM PHÁ KHOA HỌC</a:t>
            </a:r>
          </a:p>
          <a:p>
            <a:pPr marL="0" indent="0" algn="ctr">
              <a:lnSpc>
                <a:spcPct val="150000"/>
              </a:lnSpc>
              <a:buNone/>
            </a:pPr>
            <a:r>
              <a:rPr lang="en-US" sz="3200" b="1" dirty="0">
                <a:solidFill>
                  <a:schemeClr val="accent4">
                    <a:lumMod val="75000"/>
                  </a:schemeClr>
                </a:solidFill>
                <a:latin typeface="Times New Roman" panose="02020603050405020304" pitchFamily="18" charset="0"/>
                <a:cs typeface="Times New Roman" panose="02020603050405020304" pitchFamily="18" charset="0"/>
              </a:rPr>
              <a:t>ĐỀ TÀI: KHÁM PHÁ CON MÈO</a:t>
            </a:r>
          </a:p>
          <a:p>
            <a:pPr marL="0" indent="0" algn="ctr">
              <a:lnSpc>
                <a:spcPct val="150000"/>
              </a:lnSpc>
              <a:buNone/>
            </a:pPr>
            <a:r>
              <a:rPr lang="en-US" sz="3200" b="1" dirty="0">
                <a:solidFill>
                  <a:schemeClr val="accent4">
                    <a:lumMod val="75000"/>
                  </a:schemeClr>
                </a:solidFill>
                <a:latin typeface="Times New Roman" panose="02020603050405020304" pitchFamily="18" charset="0"/>
                <a:cs typeface="Times New Roman" panose="02020603050405020304" pitchFamily="18" charset="0"/>
              </a:rPr>
              <a:t>LỨA TUỔI: 3- 4 TUỔI</a:t>
            </a:r>
          </a:p>
        </p:txBody>
      </p:sp>
      <p:pic>
        <p:nvPicPr>
          <p:cNvPr id="12" name="Picture 11">
            <a:extLst>
              <a:ext uri="{FF2B5EF4-FFF2-40B4-BE49-F238E27FC236}">
                <a16:creationId xmlns:a16="http://schemas.microsoft.com/office/drawing/2014/main" id="{8347903C-68A7-4F09-B65D-33CD5A3E8AFA}"/>
              </a:ext>
            </a:extLst>
          </p:cNvPr>
          <p:cNvPicPr>
            <a:picLocks noChangeAspect="1"/>
          </p:cNvPicPr>
          <p:nvPr/>
        </p:nvPicPr>
        <p:blipFill>
          <a:blip r:embed="rId4"/>
          <a:stretch>
            <a:fillRect/>
          </a:stretch>
        </p:blipFill>
        <p:spPr>
          <a:xfrm>
            <a:off x="4090820" y="1824827"/>
            <a:ext cx="1372257" cy="13722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795105"/>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Giới Thiệu: Loài Vật Bé Nhỏ - Mèo!</a:t>
            </a:r>
            <a:endParaRPr lang="en-US" sz="4400" dirty="0"/>
          </a:p>
        </p:txBody>
      </p:sp>
      <p:sp>
        <p:nvSpPr>
          <p:cNvPr id="4" name="Text 1"/>
          <p:cNvSpPr/>
          <p:nvPr/>
        </p:nvSpPr>
        <p:spPr>
          <a:xfrm>
            <a:off x="837724" y="3562112"/>
            <a:ext cx="7468553" cy="1149072"/>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Chào mừng các bạn nhỏ đến với buổi học hôm nay! Chúng ta sẽ cùng nhau khám phá một loài vật vô cùng đáng yêu và quen thuộc. Đó chính là những chú mèo con xinh xắn!</a:t>
            </a:r>
            <a:endParaRPr lang="en-US" sz="1850" dirty="0"/>
          </a:p>
        </p:txBody>
      </p:sp>
      <p:sp>
        <p:nvSpPr>
          <p:cNvPr id="5" name="Text 2"/>
          <p:cNvSpPr/>
          <p:nvPr/>
        </p:nvSpPr>
        <p:spPr>
          <a:xfrm>
            <a:off x="837724" y="4980384"/>
            <a:ext cx="7468553"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Hãy cùng nhau hát vang bài hát "Meo meo meo rửa mặt như mèo" và bắt đầu cuộc hành trình tìm hiểu về thế giới của loài mèo nhé!</a:t>
            </a:r>
            <a:endParaRPr lang="en-US" sz="1850" dirty="0"/>
          </a:p>
        </p:txBody>
      </p:sp>
      <p:sp>
        <p:nvSpPr>
          <p:cNvPr id="6" name="Shape 3"/>
          <p:cNvSpPr/>
          <p:nvPr/>
        </p:nvSpPr>
        <p:spPr>
          <a:xfrm>
            <a:off x="837724" y="6033492"/>
            <a:ext cx="382905" cy="382905"/>
          </a:xfrm>
          <a:prstGeom prst="roundRect">
            <a:avLst>
              <a:gd name="adj" fmla="val 23878209"/>
            </a:avLst>
          </a:prstGeom>
          <a:noFill/>
          <a:ln w="7620">
            <a:solidFill>
              <a:srgbClr val="FFFFFF"/>
            </a:solidFill>
            <a:prstDash val="solid"/>
          </a:ln>
        </p:spPr>
      </p:sp>
    </p:spTree>
    <p:extLst>
      <p:ext uri="{BB962C8B-B14F-4D97-AF65-F5344CB8AC3E}">
        <p14:creationId xmlns:p14="http://schemas.microsoft.com/office/powerpoint/2010/main" val="168579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236821"/>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Khám Phá Con Mèo: Hình Ảnh và Âm Thanh</a:t>
            </a:r>
            <a:endParaRPr lang="en-US" sz="4400" dirty="0"/>
          </a:p>
        </p:txBody>
      </p:sp>
      <p:sp>
        <p:nvSpPr>
          <p:cNvPr id="4" name="Text 1"/>
          <p:cNvSpPr/>
          <p:nvPr/>
        </p:nvSpPr>
        <p:spPr>
          <a:xfrm>
            <a:off x="837724" y="3003828"/>
            <a:ext cx="7468553"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Các bé ơi, hãy cùng cô xem những bức tranh và đoạn video về các chú mèo đáng yêu nhé! Chúng mình sẽ thấy có rất nhiều loại mèo khác nhau đó.</a:t>
            </a:r>
            <a:endParaRPr lang="en-US" sz="1850" dirty="0"/>
          </a:p>
        </p:txBody>
      </p:sp>
      <p:sp>
        <p:nvSpPr>
          <p:cNvPr id="5" name="Shape 2"/>
          <p:cNvSpPr/>
          <p:nvPr/>
        </p:nvSpPr>
        <p:spPr>
          <a:xfrm>
            <a:off x="837724" y="4039076"/>
            <a:ext cx="3614618" cy="1357193"/>
          </a:xfrm>
          <a:prstGeom prst="roundRect">
            <a:avLst>
              <a:gd name="adj" fmla="val 2646"/>
            </a:avLst>
          </a:prstGeom>
          <a:solidFill>
            <a:srgbClr val="F3E7D4"/>
          </a:solidFill>
          <a:ln/>
        </p:spPr>
      </p:sp>
      <p:sp>
        <p:nvSpPr>
          <p:cNvPr id="6" name="Text 3"/>
          <p:cNvSpPr/>
          <p:nvPr/>
        </p:nvSpPr>
        <p:spPr>
          <a:xfrm>
            <a:off x="1077039" y="427839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Mèo Anh lông ngắn</a:t>
            </a:r>
            <a:endParaRPr lang="en-US" sz="2200" dirty="0"/>
          </a:p>
        </p:txBody>
      </p:sp>
      <p:sp>
        <p:nvSpPr>
          <p:cNvPr id="7" name="Text 4"/>
          <p:cNvSpPr/>
          <p:nvPr/>
        </p:nvSpPr>
        <p:spPr>
          <a:xfrm>
            <a:off x="1077039" y="4773930"/>
            <a:ext cx="3135987"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Tròn trịa, đáng yêu</a:t>
            </a:r>
            <a:endParaRPr lang="en-US" sz="1850" dirty="0"/>
          </a:p>
        </p:txBody>
      </p:sp>
      <p:sp>
        <p:nvSpPr>
          <p:cNvPr id="8" name="Shape 5"/>
          <p:cNvSpPr/>
          <p:nvPr/>
        </p:nvSpPr>
        <p:spPr>
          <a:xfrm>
            <a:off x="4691658" y="4039076"/>
            <a:ext cx="3614618" cy="1357193"/>
          </a:xfrm>
          <a:prstGeom prst="roundRect">
            <a:avLst>
              <a:gd name="adj" fmla="val 2646"/>
            </a:avLst>
          </a:prstGeom>
          <a:solidFill>
            <a:srgbClr val="F3E7D4"/>
          </a:solidFill>
          <a:ln/>
        </p:spPr>
      </p:sp>
      <p:sp>
        <p:nvSpPr>
          <p:cNvPr id="9" name="Text 6"/>
          <p:cNvSpPr/>
          <p:nvPr/>
        </p:nvSpPr>
        <p:spPr>
          <a:xfrm>
            <a:off x="4930973" y="427839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Mèo Ba Tư</a:t>
            </a:r>
            <a:endParaRPr lang="en-US" sz="2200" dirty="0"/>
          </a:p>
        </p:txBody>
      </p:sp>
      <p:sp>
        <p:nvSpPr>
          <p:cNvPr id="10" name="Text 7"/>
          <p:cNvSpPr/>
          <p:nvPr/>
        </p:nvSpPr>
        <p:spPr>
          <a:xfrm>
            <a:off x="4930973" y="4773930"/>
            <a:ext cx="3135987"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Lông dài, quý phái</a:t>
            </a:r>
            <a:endParaRPr lang="en-US" sz="1850" dirty="0"/>
          </a:p>
        </p:txBody>
      </p:sp>
      <p:sp>
        <p:nvSpPr>
          <p:cNvPr id="11" name="Shape 8"/>
          <p:cNvSpPr/>
          <p:nvPr/>
        </p:nvSpPr>
        <p:spPr>
          <a:xfrm>
            <a:off x="837724" y="5635585"/>
            <a:ext cx="7468553" cy="1357193"/>
          </a:xfrm>
          <a:prstGeom prst="roundRect">
            <a:avLst>
              <a:gd name="adj" fmla="val 2646"/>
            </a:avLst>
          </a:prstGeom>
          <a:solidFill>
            <a:srgbClr val="F3E7D4"/>
          </a:solidFill>
          <a:ln/>
        </p:spPr>
      </p:sp>
      <p:sp>
        <p:nvSpPr>
          <p:cNvPr id="12" name="Text 9"/>
          <p:cNvSpPr/>
          <p:nvPr/>
        </p:nvSpPr>
        <p:spPr>
          <a:xfrm>
            <a:off x="1077039" y="587490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Mèo ta</a:t>
            </a:r>
            <a:endParaRPr lang="en-US" sz="2200" dirty="0"/>
          </a:p>
        </p:txBody>
      </p:sp>
      <p:sp>
        <p:nvSpPr>
          <p:cNvPr id="13" name="Text 10"/>
          <p:cNvSpPr/>
          <p:nvPr/>
        </p:nvSpPr>
        <p:spPr>
          <a:xfrm>
            <a:off x="1077039" y="6370439"/>
            <a:ext cx="6989921"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Năng động, dễ thương</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999178"/>
            <a:ext cx="12954952" cy="1408033"/>
          </a:xfrm>
          <a:prstGeom prst="rect">
            <a:avLst/>
          </a:prstGeom>
          <a:noFill/>
          <a:ln/>
        </p:spPr>
        <p:txBody>
          <a:bodyPr wrap="squar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Đặc Điểm Bên Ngoài Của Mèo: Mấy Chân? Lông Màu Gì?</a:t>
            </a:r>
            <a:endParaRPr lang="en-US" sz="4400" dirty="0"/>
          </a:p>
        </p:txBody>
      </p:sp>
      <p:sp>
        <p:nvSpPr>
          <p:cNvPr id="3" name="Text 1"/>
          <p:cNvSpPr/>
          <p:nvPr/>
        </p:nvSpPr>
        <p:spPr>
          <a:xfrm>
            <a:off x="837724" y="400550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8512F"/>
                </a:solidFill>
                <a:latin typeface="Lora" pitchFamily="34" charset="0"/>
                <a:ea typeface="Lora" pitchFamily="34" charset="-122"/>
                <a:cs typeface="Lora" pitchFamily="34" charset="-120"/>
              </a:rPr>
              <a:t>Mèo có mấy chân?</a:t>
            </a:r>
            <a:endParaRPr lang="en-US" sz="2200" dirty="0"/>
          </a:p>
        </p:txBody>
      </p:sp>
      <p:sp>
        <p:nvSpPr>
          <p:cNvPr id="4" name="Text 2"/>
          <p:cNvSpPr/>
          <p:nvPr/>
        </p:nvSpPr>
        <p:spPr>
          <a:xfrm>
            <a:off x="837724" y="4596765"/>
            <a:ext cx="6185535"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Mèo có bốn chân, giúp chúng di chuyển rất nhanh nhẹn.</a:t>
            </a:r>
            <a:endParaRPr lang="en-US" sz="1850" dirty="0"/>
          </a:p>
        </p:txBody>
      </p:sp>
      <p:sp>
        <p:nvSpPr>
          <p:cNvPr id="5" name="Text 3"/>
          <p:cNvSpPr/>
          <p:nvPr/>
        </p:nvSpPr>
        <p:spPr>
          <a:xfrm>
            <a:off x="7614761" y="400550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8512F"/>
                </a:solidFill>
                <a:latin typeface="Lora" pitchFamily="34" charset="0"/>
                <a:ea typeface="Lora" pitchFamily="34" charset="-122"/>
                <a:cs typeface="Lora" pitchFamily="34" charset="-120"/>
              </a:rPr>
              <a:t>Lông mèo màu gì?</a:t>
            </a:r>
            <a:endParaRPr lang="en-US" sz="2200" dirty="0"/>
          </a:p>
        </p:txBody>
      </p:sp>
      <p:sp>
        <p:nvSpPr>
          <p:cNvPr id="6" name="Text 4"/>
          <p:cNvSpPr/>
          <p:nvPr/>
        </p:nvSpPr>
        <p:spPr>
          <a:xfrm>
            <a:off x="7614761" y="4596765"/>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Lông mèo có rất nhiều màu sắc khác nhau: trắng, đen, vàng, xám, và cả những màu pha trộn rất đẹp mắt.</a:t>
            </a:r>
            <a:endParaRPr lang="en-US" sz="1850" dirty="0"/>
          </a:p>
        </p:txBody>
      </p:sp>
      <p:sp>
        <p:nvSpPr>
          <p:cNvPr id="7" name="Text 5"/>
          <p:cNvSpPr/>
          <p:nvPr/>
        </p:nvSpPr>
        <p:spPr>
          <a:xfrm>
            <a:off x="837724" y="5847398"/>
            <a:ext cx="12954952"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Nếu có cơ hội, hãy nhẹ nhàng sờ vào bộ lông mềm mại của mèo để cảm nhận nhé!</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11979" y="650200"/>
            <a:ext cx="7492841" cy="1387554"/>
          </a:xfrm>
          <a:prstGeom prst="rect">
            <a:avLst/>
          </a:prstGeom>
          <a:noFill/>
          <a:ln/>
        </p:spPr>
        <p:txBody>
          <a:bodyPr wrap="square" lIns="0" tIns="0" rIns="0" bIns="0" rtlCol="0" anchor="t"/>
          <a:lstStyle/>
          <a:p>
            <a:pPr marL="0" indent="0" algn="l">
              <a:lnSpc>
                <a:spcPts val="5450"/>
              </a:lnSpc>
              <a:buNone/>
            </a:pPr>
            <a:r>
              <a:rPr lang="en-US" sz="4350" dirty="0">
                <a:solidFill>
                  <a:srgbClr val="38512F"/>
                </a:solidFill>
                <a:latin typeface="Lora" pitchFamily="34" charset="0"/>
                <a:ea typeface="Lora" pitchFamily="34" charset="-122"/>
                <a:cs typeface="Lora" pitchFamily="34" charset="-120"/>
              </a:rPr>
              <a:t>Tai, Râu, Đuôi Mèo: Hình Dáng Ra Sao?</a:t>
            </a:r>
            <a:endParaRPr lang="en-US" sz="4350" dirty="0"/>
          </a:p>
        </p:txBody>
      </p:sp>
      <p:pic>
        <p:nvPicPr>
          <p:cNvPr id="4" name="Image 1" descr="preencoded.png"/>
          <p:cNvPicPr>
            <a:picLocks noChangeAspect="1"/>
          </p:cNvPicPr>
          <p:nvPr/>
        </p:nvPicPr>
        <p:blipFill>
          <a:blip r:embed="rId4"/>
          <a:stretch>
            <a:fillRect/>
          </a:stretch>
        </p:blipFill>
        <p:spPr>
          <a:xfrm>
            <a:off x="6311979" y="2391489"/>
            <a:ext cx="1179314" cy="1415296"/>
          </a:xfrm>
          <a:prstGeom prst="rect">
            <a:avLst/>
          </a:prstGeom>
        </p:spPr>
      </p:pic>
      <p:sp>
        <p:nvSpPr>
          <p:cNvPr id="5" name="Text 1"/>
          <p:cNvSpPr/>
          <p:nvPr/>
        </p:nvSpPr>
        <p:spPr>
          <a:xfrm>
            <a:off x="7845028" y="2627352"/>
            <a:ext cx="2775109" cy="346829"/>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Tai mèo</a:t>
            </a:r>
            <a:endParaRPr lang="en-US" sz="2150" dirty="0"/>
          </a:p>
        </p:txBody>
      </p:sp>
      <p:sp>
        <p:nvSpPr>
          <p:cNvPr id="6" name="Text 2"/>
          <p:cNvSpPr/>
          <p:nvPr/>
        </p:nvSpPr>
        <p:spPr>
          <a:xfrm>
            <a:off x="7845028" y="3115628"/>
            <a:ext cx="5959793" cy="377309"/>
          </a:xfrm>
          <a:prstGeom prst="rect">
            <a:avLst/>
          </a:prstGeom>
          <a:noFill/>
          <a:ln/>
        </p:spPr>
        <p:txBody>
          <a:bodyPr wrap="non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Tai mèo có hình tam giác, nhỏ nhắn và rất thính.</a:t>
            </a:r>
            <a:endParaRPr lang="en-US" sz="1850" dirty="0"/>
          </a:p>
        </p:txBody>
      </p:sp>
      <p:pic>
        <p:nvPicPr>
          <p:cNvPr id="7" name="Image 2" descr="preencoded.png"/>
          <p:cNvPicPr>
            <a:picLocks noChangeAspect="1"/>
          </p:cNvPicPr>
          <p:nvPr/>
        </p:nvPicPr>
        <p:blipFill>
          <a:blip r:embed="rId5"/>
          <a:stretch>
            <a:fillRect/>
          </a:stretch>
        </p:blipFill>
        <p:spPr>
          <a:xfrm>
            <a:off x="6311979" y="3806785"/>
            <a:ext cx="1179314" cy="1714619"/>
          </a:xfrm>
          <a:prstGeom prst="rect">
            <a:avLst/>
          </a:prstGeom>
        </p:spPr>
      </p:pic>
      <p:sp>
        <p:nvSpPr>
          <p:cNvPr id="8" name="Text 3"/>
          <p:cNvSpPr/>
          <p:nvPr/>
        </p:nvSpPr>
        <p:spPr>
          <a:xfrm>
            <a:off x="7845028" y="4042648"/>
            <a:ext cx="2775109" cy="346829"/>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Râu mèo</a:t>
            </a:r>
            <a:endParaRPr lang="en-US" sz="2150" dirty="0"/>
          </a:p>
        </p:txBody>
      </p:sp>
      <p:sp>
        <p:nvSpPr>
          <p:cNvPr id="9" name="Text 4"/>
          <p:cNvSpPr/>
          <p:nvPr/>
        </p:nvSpPr>
        <p:spPr>
          <a:xfrm>
            <a:off x="7845028" y="4530923"/>
            <a:ext cx="5959793" cy="754618"/>
          </a:xfrm>
          <a:prstGeom prst="rect">
            <a:avLst/>
          </a:prstGeom>
          <a:noFill/>
          <a:ln/>
        </p:spPr>
        <p:txBody>
          <a:bodyPr wrap="squar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Râu mèo giúp chúng định hướng và cảm nhận không gian xung quanh.</a:t>
            </a:r>
            <a:endParaRPr lang="en-US" sz="1850" dirty="0"/>
          </a:p>
        </p:txBody>
      </p:sp>
      <p:pic>
        <p:nvPicPr>
          <p:cNvPr id="10" name="Image 3" descr="preencoded.png"/>
          <p:cNvPicPr>
            <a:picLocks noChangeAspect="1"/>
          </p:cNvPicPr>
          <p:nvPr/>
        </p:nvPicPr>
        <p:blipFill>
          <a:blip r:embed="rId6"/>
          <a:stretch>
            <a:fillRect/>
          </a:stretch>
        </p:blipFill>
        <p:spPr>
          <a:xfrm>
            <a:off x="6311979" y="5521404"/>
            <a:ext cx="1179314" cy="1415296"/>
          </a:xfrm>
          <a:prstGeom prst="rect">
            <a:avLst/>
          </a:prstGeom>
        </p:spPr>
      </p:pic>
      <p:sp>
        <p:nvSpPr>
          <p:cNvPr id="11" name="Text 5"/>
          <p:cNvSpPr/>
          <p:nvPr/>
        </p:nvSpPr>
        <p:spPr>
          <a:xfrm>
            <a:off x="7845028" y="5757267"/>
            <a:ext cx="2775109" cy="346829"/>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Đuôi mèo</a:t>
            </a:r>
            <a:endParaRPr lang="en-US" sz="2150" dirty="0"/>
          </a:p>
        </p:txBody>
      </p:sp>
      <p:sp>
        <p:nvSpPr>
          <p:cNvPr id="12" name="Text 6"/>
          <p:cNvSpPr/>
          <p:nvPr/>
        </p:nvSpPr>
        <p:spPr>
          <a:xfrm>
            <a:off x="7845028" y="6245543"/>
            <a:ext cx="5959793" cy="377309"/>
          </a:xfrm>
          <a:prstGeom prst="rect">
            <a:avLst/>
          </a:prstGeom>
          <a:noFill/>
          <a:ln/>
        </p:spPr>
        <p:txBody>
          <a:bodyPr wrap="non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Đuôi mèo giúp chúng giữ thăng bằng và thể hiện cảm xúc.</a:t>
            </a:r>
            <a:endParaRPr lang="en-US" sz="1850" dirty="0"/>
          </a:p>
        </p:txBody>
      </p:sp>
      <p:sp>
        <p:nvSpPr>
          <p:cNvPr id="13" name="Text 7"/>
          <p:cNvSpPr/>
          <p:nvPr/>
        </p:nvSpPr>
        <p:spPr>
          <a:xfrm>
            <a:off x="6311979" y="7201972"/>
            <a:ext cx="7492841" cy="377309"/>
          </a:xfrm>
          <a:prstGeom prst="rect">
            <a:avLst/>
          </a:prstGeom>
          <a:noFill/>
          <a:ln/>
        </p:spPr>
        <p:txBody>
          <a:bodyPr wrap="non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Mèo vẫy đuôi khi vui mừng hoặc khi tức giận đó các bé ạ!</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798201"/>
            <a:ext cx="6164461" cy="704017"/>
          </a:xfrm>
          <a:prstGeom prst="rect">
            <a:avLst/>
          </a:prstGeom>
          <a:noFill/>
          <a:ln/>
        </p:spPr>
        <p:txBody>
          <a:bodyPr wrap="non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Mèo Kêu Như Thế Nào?</a:t>
            </a:r>
            <a:endParaRPr lang="en-US" sz="4400" dirty="0"/>
          </a:p>
        </p:txBody>
      </p:sp>
      <p:sp>
        <p:nvSpPr>
          <p:cNvPr id="4" name="Shape 1"/>
          <p:cNvSpPr/>
          <p:nvPr/>
        </p:nvSpPr>
        <p:spPr>
          <a:xfrm>
            <a:off x="6324124" y="3130391"/>
            <a:ext cx="538520" cy="538520"/>
          </a:xfrm>
          <a:prstGeom prst="roundRect">
            <a:avLst>
              <a:gd name="adj" fmla="val 6668"/>
            </a:avLst>
          </a:prstGeom>
          <a:solidFill>
            <a:srgbClr val="F3E7D4"/>
          </a:solidFill>
          <a:ln/>
        </p:spPr>
      </p:sp>
      <p:sp>
        <p:nvSpPr>
          <p:cNvPr id="5" name="Text 2"/>
          <p:cNvSpPr/>
          <p:nvPr/>
        </p:nvSpPr>
        <p:spPr>
          <a:xfrm>
            <a:off x="7101959" y="313039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Tiếng kêu của mèo</a:t>
            </a:r>
            <a:endParaRPr lang="en-US" sz="2200" dirty="0"/>
          </a:p>
        </p:txBody>
      </p:sp>
      <p:sp>
        <p:nvSpPr>
          <p:cNvPr id="6" name="Text 3"/>
          <p:cNvSpPr/>
          <p:nvPr/>
        </p:nvSpPr>
        <p:spPr>
          <a:xfrm>
            <a:off x="7101959" y="3625929"/>
            <a:ext cx="6690717"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Mèo kêu "Meo meo!"</a:t>
            </a:r>
            <a:endParaRPr lang="en-US" sz="1850" dirty="0"/>
          </a:p>
        </p:txBody>
      </p:sp>
      <p:sp>
        <p:nvSpPr>
          <p:cNvPr id="7" name="Shape 4"/>
          <p:cNvSpPr/>
          <p:nvPr/>
        </p:nvSpPr>
        <p:spPr>
          <a:xfrm>
            <a:off x="6324124" y="4517469"/>
            <a:ext cx="538520" cy="538520"/>
          </a:xfrm>
          <a:prstGeom prst="roundRect">
            <a:avLst>
              <a:gd name="adj" fmla="val 6668"/>
            </a:avLst>
          </a:prstGeom>
          <a:solidFill>
            <a:srgbClr val="F3E7D4"/>
          </a:solidFill>
          <a:ln/>
        </p:spPr>
      </p:sp>
      <p:sp>
        <p:nvSpPr>
          <p:cNvPr id="8" name="Text 5"/>
          <p:cNvSpPr/>
          <p:nvPr/>
        </p:nvSpPr>
        <p:spPr>
          <a:xfrm>
            <a:off x="7101959" y="451746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Khi mèo kêu</a:t>
            </a:r>
            <a:endParaRPr lang="en-US" sz="2200" dirty="0"/>
          </a:p>
        </p:txBody>
      </p:sp>
      <p:sp>
        <p:nvSpPr>
          <p:cNvPr id="9" name="Text 6"/>
          <p:cNvSpPr/>
          <p:nvPr/>
        </p:nvSpPr>
        <p:spPr>
          <a:xfrm>
            <a:off x="7101959" y="5013008"/>
            <a:ext cx="6690717"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Mèo kêu khi đói, khi vui mừng, hoặc khi muốn thu hút sự chú ý của chúng ta.</a:t>
            </a:r>
            <a:endParaRPr lang="en-US" sz="1850" dirty="0"/>
          </a:p>
        </p:txBody>
      </p:sp>
      <p:sp>
        <p:nvSpPr>
          <p:cNvPr id="10" name="Text 7"/>
          <p:cNvSpPr/>
          <p:nvPr/>
        </p:nvSpPr>
        <p:spPr>
          <a:xfrm>
            <a:off x="6324124" y="6048256"/>
            <a:ext cx="7468553"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Các bé hãy cùng bắt chước tiếng kêu của mèo xem ai giống nhất nào!</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488763"/>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Mèo Thích Ăn Gì?</a:t>
            </a:r>
            <a:endParaRPr lang="en-US" sz="4400" dirty="0"/>
          </a:p>
        </p:txBody>
      </p:sp>
      <p:pic>
        <p:nvPicPr>
          <p:cNvPr id="4" name="Image 1" descr="preencoded.png"/>
          <p:cNvPicPr>
            <a:picLocks noChangeAspect="1"/>
          </p:cNvPicPr>
          <p:nvPr/>
        </p:nvPicPr>
        <p:blipFill>
          <a:blip r:embed="rId4"/>
          <a:stretch>
            <a:fillRect/>
          </a:stretch>
        </p:blipFill>
        <p:spPr>
          <a:xfrm>
            <a:off x="6324124" y="3551753"/>
            <a:ext cx="562451" cy="562451"/>
          </a:xfrm>
          <a:prstGeom prst="rect">
            <a:avLst/>
          </a:prstGeom>
        </p:spPr>
      </p:pic>
      <p:sp>
        <p:nvSpPr>
          <p:cNvPr id="5" name="Text 1"/>
          <p:cNvSpPr/>
          <p:nvPr/>
        </p:nvSpPr>
        <p:spPr>
          <a:xfrm>
            <a:off x="6324124" y="4353520"/>
            <a:ext cx="2250162"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Cá</a:t>
            </a:r>
            <a:endParaRPr lang="en-US" sz="2200" dirty="0"/>
          </a:p>
        </p:txBody>
      </p:sp>
      <p:pic>
        <p:nvPicPr>
          <p:cNvPr id="6" name="Image 2" descr="preencoded.png"/>
          <p:cNvPicPr>
            <a:picLocks noChangeAspect="1"/>
          </p:cNvPicPr>
          <p:nvPr/>
        </p:nvPicPr>
        <p:blipFill>
          <a:blip r:embed="rId5"/>
          <a:stretch>
            <a:fillRect/>
          </a:stretch>
        </p:blipFill>
        <p:spPr>
          <a:xfrm>
            <a:off x="8933259" y="3551753"/>
            <a:ext cx="562451" cy="562451"/>
          </a:xfrm>
          <a:prstGeom prst="rect">
            <a:avLst/>
          </a:prstGeom>
        </p:spPr>
      </p:pic>
      <p:sp>
        <p:nvSpPr>
          <p:cNvPr id="7" name="Text 2"/>
          <p:cNvSpPr/>
          <p:nvPr/>
        </p:nvSpPr>
        <p:spPr>
          <a:xfrm>
            <a:off x="8933259" y="4353520"/>
            <a:ext cx="2250162"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Thịt</a:t>
            </a:r>
            <a:endParaRPr lang="en-US" sz="2200" dirty="0"/>
          </a:p>
        </p:txBody>
      </p:sp>
      <p:pic>
        <p:nvPicPr>
          <p:cNvPr id="8" name="Image 3" descr="preencoded.png"/>
          <p:cNvPicPr>
            <a:picLocks noChangeAspect="1"/>
          </p:cNvPicPr>
          <p:nvPr/>
        </p:nvPicPr>
        <p:blipFill>
          <a:blip r:embed="rId6"/>
          <a:stretch>
            <a:fillRect/>
          </a:stretch>
        </p:blipFill>
        <p:spPr>
          <a:xfrm>
            <a:off x="11542395" y="3551753"/>
            <a:ext cx="562570" cy="562570"/>
          </a:xfrm>
          <a:prstGeom prst="rect">
            <a:avLst/>
          </a:prstGeom>
        </p:spPr>
      </p:pic>
      <p:sp>
        <p:nvSpPr>
          <p:cNvPr id="9" name="Text 3"/>
          <p:cNvSpPr/>
          <p:nvPr/>
        </p:nvSpPr>
        <p:spPr>
          <a:xfrm>
            <a:off x="11542395" y="4353639"/>
            <a:ext cx="2250281"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Pate</a:t>
            </a:r>
            <a:endParaRPr lang="en-US" sz="2200" dirty="0"/>
          </a:p>
        </p:txBody>
      </p:sp>
      <p:sp>
        <p:nvSpPr>
          <p:cNvPr id="10" name="Text 4"/>
          <p:cNvSpPr/>
          <p:nvPr/>
        </p:nvSpPr>
        <p:spPr>
          <a:xfrm>
            <a:off x="6324124" y="4974788"/>
            <a:ext cx="7468553"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Mèo rất thích ăn cá, thịt, và pate đó các bé ạ. Khi cho mèo ăn, chúng ta cần chuẩn bị bát ăn sạch sẽ và nước uống đầy đủ nhé!</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850344"/>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Mèo Con và Mèo Mẹ</a:t>
            </a:r>
            <a:endParaRPr lang="en-US" sz="4400" dirty="0"/>
          </a:p>
        </p:txBody>
      </p:sp>
      <p:sp>
        <p:nvSpPr>
          <p:cNvPr id="3" name="Shape 1"/>
          <p:cNvSpPr/>
          <p:nvPr/>
        </p:nvSpPr>
        <p:spPr>
          <a:xfrm>
            <a:off x="837724" y="2033111"/>
            <a:ext cx="2159079" cy="1357193"/>
          </a:xfrm>
          <a:prstGeom prst="roundRect">
            <a:avLst>
              <a:gd name="adj" fmla="val 2646"/>
            </a:avLst>
          </a:prstGeom>
          <a:solidFill>
            <a:srgbClr val="F3E7D4"/>
          </a:solidFill>
          <a:ln/>
        </p:spPr>
      </p:sp>
      <p:sp>
        <p:nvSpPr>
          <p:cNvPr id="4" name="Text 2"/>
          <p:cNvSpPr/>
          <p:nvPr/>
        </p:nvSpPr>
        <p:spPr>
          <a:xfrm>
            <a:off x="1748909" y="2501265"/>
            <a:ext cx="336590" cy="420767"/>
          </a:xfrm>
          <a:prstGeom prst="rect">
            <a:avLst/>
          </a:prstGeom>
          <a:noFill/>
          <a:ln/>
        </p:spPr>
        <p:txBody>
          <a:bodyPr wrap="none" lIns="0" tIns="0" rIns="0" bIns="0" rtlCol="0" anchor="t"/>
          <a:lstStyle/>
          <a:p>
            <a:pPr marL="0" indent="0" algn="ctr">
              <a:lnSpc>
                <a:spcPts val="4200"/>
              </a:lnSpc>
              <a:buNone/>
            </a:pPr>
            <a:r>
              <a:rPr lang="en-US" sz="2650" dirty="0">
                <a:solidFill>
                  <a:srgbClr val="3A3630"/>
                </a:solidFill>
                <a:latin typeface="Lora" pitchFamily="34" charset="0"/>
                <a:ea typeface="Lora" pitchFamily="34" charset="-122"/>
                <a:cs typeface="Lora" pitchFamily="34" charset="-120"/>
              </a:rPr>
              <a:t>1</a:t>
            </a:r>
            <a:endParaRPr lang="en-US" sz="2650" dirty="0"/>
          </a:p>
        </p:txBody>
      </p:sp>
      <p:sp>
        <p:nvSpPr>
          <p:cNvPr id="5" name="Text 3"/>
          <p:cNvSpPr/>
          <p:nvPr/>
        </p:nvSpPr>
        <p:spPr>
          <a:xfrm>
            <a:off x="3236119" y="2272427"/>
            <a:ext cx="1209318"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Mèo con</a:t>
            </a:r>
            <a:endParaRPr lang="en-US" sz="2200" dirty="0"/>
          </a:p>
        </p:txBody>
      </p:sp>
      <p:sp>
        <p:nvSpPr>
          <p:cNvPr id="6" name="Text 4"/>
          <p:cNvSpPr/>
          <p:nvPr/>
        </p:nvSpPr>
        <p:spPr>
          <a:xfrm>
            <a:off x="3236119" y="2767965"/>
            <a:ext cx="1209318"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Cần sữa mẹ.</a:t>
            </a:r>
            <a:endParaRPr lang="en-US" sz="1850" dirty="0"/>
          </a:p>
        </p:txBody>
      </p:sp>
      <p:sp>
        <p:nvSpPr>
          <p:cNvPr id="7" name="Shape 5"/>
          <p:cNvSpPr/>
          <p:nvPr/>
        </p:nvSpPr>
        <p:spPr>
          <a:xfrm>
            <a:off x="3116461" y="3375065"/>
            <a:ext cx="10556558" cy="15240"/>
          </a:xfrm>
          <a:prstGeom prst="roundRect">
            <a:avLst>
              <a:gd name="adj" fmla="val 235611"/>
            </a:avLst>
          </a:prstGeom>
          <a:solidFill>
            <a:srgbClr val="D9CDBA"/>
          </a:solidFill>
          <a:ln/>
        </p:spPr>
      </p:sp>
      <p:sp>
        <p:nvSpPr>
          <p:cNvPr id="8" name="Shape 6"/>
          <p:cNvSpPr/>
          <p:nvPr/>
        </p:nvSpPr>
        <p:spPr>
          <a:xfrm>
            <a:off x="837724" y="3509962"/>
            <a:ext cx="4318278" cy="1357193"/>
          </a:xfrm>
          <a:prstGeom prst="roundRect">
            <a:avLst>
              <a:gd name="adj" fmla="val 2646"/>
            </a:avLst>
          </a:prstGeom>
          <a:solidFill>
            <a:srgbClr val="F3E7D4"/>
          </a:solidFill>
          <a:ln/>
        </p:spPr>
      </p:sp>
      <p:sp>
        <p:nvSpPr>
          <p:cNvPr id="9" name="Text 7"/>
          <p:cNvSpPr/>
          <p:nvPr/>
        </p:nvSpPr>
        <p:spPr>
          <a:xfrm>
            <a:off x="2828568" y="3978116"/>
            <a:ext cx="336590" cy="420767"/>
          </a:xfrm>
          <a:prstGeom prst="rect">
            <a:avLst/>
          </a:prstGeom>
          <a:noFill/>
          <a:ln/>
        </p:spPr>
        <p:txBody>
          <a:bodyPr wrap="none" lIns="0" tIns="0" rIns="0" bIns="0" rtlCol="0" anchor="t"/>
          <a:lstStyle/>
          <a:p>
            <a:pPr marL="0" indent="0" algn="ctr">
              <a:lnSpc>
                <a:spcPts val="4200"/>
              </a:lnSpc>
              <a:buNone/>
            </a:pPr>
            <a:r>
              <a:rPr lang="en-US" sz="2650" dirty="0">
                <a:solidFill>
                  <a:srgbClr val="3A3630"/>
                </a:solidFill>
                <a:latin typeface="Lora" pitchFamily="34" charset="0"/>
                <a:ea typeface="Lora" pitchFamily="34" charset="-122"/>
                <a:cs typeface="Lora" pitchFamily="34" charset="-120"/>
              </a:rPr>
              <a:t>2</a:t>
            </a:r>
            <a:endParaRPr lang="en-US" sz="2650" dirty="0"/>
          </a:p>
        </p:txBody>
      </p:sp>
      <p:sp>
        <p:nvSpPr>
          <p:cNvPr id="10" name="Text 8"/>
          <p:cNvSpPr/>
          <p:nvPr/>
        </p:nvSpPr>
        <p:spPr>
          <a:xfrm>
            <a:off x="5395317" y="3749278"/>
            <a:ext cx="2175391"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Chăm sóc</a:t>
            </a:r>
            <a:endParaRPr lang="en-US" sz="2200" dirty="0"/>
          </a:p>
        </p:txBody>
      </p:sp>
      <p:sp>
        <p:nvSpPr>
          <p:cNvPr id="11" name="Text 9"/>
          <p:cNvSpPr/>
          <p:nvPr/>
        </p:nvSpPr>
        <p:spPr>
          <a:xfrm>
            <a:off x="5395317" y="4244816"/>
            <a:ext cx="2175391"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Cần được yêu thương.</a:t>
            </a:r>
            <a:endParaRPr lang="en-US" sz="1850" dirty="0"/>
          </a:p>
        </p:txBody>
      </p:sp>
      <p:sp>
        <p:nvSpPr>
          <p:cNvPr id="12" name="Shape 10"/>
          <p:cNvSpPr/>
          <p:nvPr/>
        </p:nvSpPr>
        <p:spPr>
          <a:xfrm>
            <a:off x="5275659" y="4851916"/>
            <a:ext cx="8397359" cy="15240"/>
          </a:xfrm>
          <a:prstGeom prst="roundRect">
            <a:avLst>
              <a:gd name="adj" fmla="val 235611"/>
            </a:avLst>
          </a:prstGeom>
          <a:solidFill>
            <a:srgbClr val="D9CDBA"/>
          </a:solidFill>
          <a:ln/>
        </p:spPr>
      </p:sp>
      <p:sp>
        <p:nvSpPr>
          <p:cNvPr id="13" name="Shape 11"/>
          <p:cNvSpPr/>
          <p:nvPr/>
        </p:nvSpPr>
        <p:spPr>
          <a:xfrm>
            <a:off x="837724" y="4986814"/>
            <a:ext cx="6477476" cy="1357193"/>
          </a:xfrm>
          <a:prstGeom prst="roundRect">
            <a:avLst>
              <a:gd name="adj" fmla="val 2646"/>
            </a:avLst>
          </a:prstGeom>
          <a:solidFill>
            <a:srgbClr val="F3E7D4"/>
          </a:solidFill>
          <a:ln/>
        </p:spPr>
      </p:sp>
      <p:sp>
        <p:nvSpPr>
          <p:cNvPr id="14" name="Text 12"/>
          <p:cNvSpPr/>
          <p:nvPr/>
        </p:nvSpPr>
        <p:spPr>
          <a:xfrm>
            <a:off x="3908107" y="5454968"/>
            <a:ext cx="336590" cy="420767"/>
          </a:xfrm>
          <a:prstGeom prst="rect">
            <a:avLst/>
          </a:prstGeom>
          <a:noFill/>
          <a:ln/>
        </p:spPr>
        <p:txBody>
          <a:bodyPr wrap="none" lIns="0" tIns="0" rIns="0" bIns="0" rtlCol="0" anchor="t"/>
          <a:lstStyle/>
          <a:p>
            <a:pPr marL="0" indent="0" algn="ctr">
              <a:lnSpc>
                <a:spcPts val="4200"/>
              </a:lnSpc>
              <a:buNone/>
            </a:pPr>
            <a:r>
              <a:rPr lang="en-US" sz="2650" dirty="0">
                <a:solidFill>
                  <a:srgbClr val="3A3630"/>
                </a:solidFill>
                <a:latin typeface="Lora" pitchFamily="34" charset="0"/>
                <a:ea typeface="Lora" pitchFamily="34" charset="-122"/>
                <a:cs typeface="Lora" pitchFamily="34" charset="-120"/>
              </a:rPr>
              <a:t>3</a:t>
            </a:r>
            <a:endParaRPr lang="en-US" sz="2650" dirty="0"/>
          </a:p>
        </p:txBody>
      </p:sp>
      <p:sp>
        <p:nvSpPr>
          <p:cNvPr id="15" name="Text 13"/>
          <p:cNvSpPr/>
          <p:nvPr/>
        </p:nvSpPr>
        <p:spPr>
          <a:xfrm>
            <a:off x="7554516" y="5226129"/>
            <a:ext cx="1742242"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Mèo mẹ</a:t>
            </a:r>
            <a:endParaRPr lang="en-US" sz="2200" dirty="0"/>
          </a:p>
        </p:txBody>
      </p:sp>
      <p:sp>
        <p:nvSpPr>
          <p:cNvPr id="16" name="Text 14"/>
          <p:cNvSpPr/>
          <p:nvPr/>
        </p:nvSpPr>
        <p:spPr>
          <a:xfrm>
            <a:off x="7554516" y="5721668"/>
            <a:ext cx="1742242"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Luôn yêu thương.</a:t>
            </a:r>
            <a:endParaRPr lang="en-US" sz="1850" dirty="0"/>
          </a:p>
        </p:txBody>
      </p:sp>
      <p:sp>
        <p:nvSpPr>
          <p:cNvPr id="17" name="Text 15"/>
          <p:cNvSpPr/>
          <p:nvPr/>
        </p:nvSpPr>
        <p:spPr>
          <a:xfrm>
            <a:off x="837724" y="6613207"/>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Mèo con cần được bú sữa mẹ và nhận được sự chăm sóc, yêu thương từ con người. Chúng ta hãy yêu quý và bảo vệ loài vật đáng yêu này nhé!</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682597"/>
            <a:ext cx="7418665" cy="704017"/>
          </a:xfrm>
          <a:prstGeom prst="rect">
            <a:avLst/>
          </a:prstGeom>
          <a:noFill/>
          <a:ln/>
        </p:spPr>
        <p:txBody>
          <a:bodyPr wrap="non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Tổng Kết: Yêu Quý Loài Mèo</a:t>
            </a:r>
            <a:endParaRPr lang="en-US" sz="4400" dirty="0"/>
          </a:p>
        </p:txBody>
      </p:sp>
      <p:sp>
        <p:nvSpPr>
          <p:cNvPr id="4" name="Text 1"/>
          <p:cNvSpPr/>
          <p:nvPr/>
        </p:nvSpPr>
        <p:spPr>
          <a:xfrm>
            <a:off x="837724" y="3745587"/>
            <a:ext cx="7468553"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Hôm nay, chúng ta đã cùng nhau khám phá rất nhiều điều thú vị về loài mèo. Các bé hãy nhớ những đặc điểm mà chúng ta đã học nhé!</a:t>
            </a:r>
            <a:endParaRPr lang="en-US" sz="1850" dirty="0"/>
          </a:p>
        </p:txBody>
      </p:sp>
      <p:sp>
        <p:nvSpPr>
          <p:cNvPr id="5" name="Text 2"/>
          <p:cNvSpPr/>
          <p:nvPr/>
        </p:nvSpPr>
        <p:spPr>
          <a:xfrm>
            <a:off x="837724" y="4780836"/>
            <a:ext cx="7468553"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Cô mong rằng, sau buổi học này, các bé sẽ thêm yêu quý và bảo vệ những chú mèo xung quanh mình. Hẹn gặp lại các con ở buổi học sau!</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588</Words>
  <Application>Microsoft Office PowerPoint</Application>
  <PresentationFormat>Custom</PresentationFormat>
  <Paragraphs>64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Source Sans Pro</vt:lpstr>
      <vt:lpstr>Arial</vt:lpstr>
      <vt:lpstr>Times New Roman</vt:lpstr>
      <vt:lpstr>Lora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cp:revision>
  <dcterms:created xsi:type="dcterms:W3CDTF">2025-04-12T16:09:29Z</dcterms:created>
  <dcterms:modified xsi:type="dcterms:W3CDTF">2025-04-12T16:11:21Z</dcterms:modified>
</cp:coreProperties>
</file>