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2" r:id="rId2"/>
    <p:sldId id="293" r:id="rId3"/>
    <p:sldId id="327" r:id="rId4"/>
    <p:sldId id="344" r:id="rId5"/>
    <p:sldId id="345" r:id="rId6"/>
    <p:sldId id="328" r:id="rId7"/>
    <p:sldId id="298" r:id="rId8"/>
    <p:sldId id="346" r:id="rId9"/>
    <p:sldId id="349" r:id="rId10"/>
    <p:sldId id="347" r:id="rId11"/>
    <p:sldId id="348" r:id="rId12"/>
    <p:sldId id="264" r:id="rId13"/>
    <p:sldId id="312" r:id="rId14"/>
    <p:sldId id="341" r:id="rId15"/>
    <p:sldId id="265" r:id="rId16"/>
    <p:sldId id="268" r:id="rId17"/>
    <p:sldId id="269" r:id="rId18"/>
    <p:sldId id="315" r:id="rId19"/>
    <p:sldId id="302" r:id="rId20"/>
    <p:sldId id="317" r:id="rId21"/>
    <p:sldId id="272" r:id="rId22"/>
    <p:sldId id="343" r:id="rId23"/>
    <p:sldId id="273" r:id="rId24"/>
    <p:sldId id="275" r:id="rId25"/>
    <p:sldId id="304" r:id="rId26"/>
    <p:sldId id="321" r:id="rId27"/>
    <p:sldId id="335" r:id="rId28"/>
    <p:sldId id="337" r:id="rId29"/>
    <p:sldId id="339" r:id="rId30"/>
    <p:sldId id="322" r:id="rId31"/>
    <p:sldId id="324" r:id="rId32"/>
    <p:sldId id="331" r:id="rId33"/>
    <p:sldId id="333" r:id="rId34"/>
    <p:sldId id="325" r:id="rId35"/>
    <p:sldId id="326" r:id="rId36"/>
  </p:sldIdLst>
  <p:sldSz cx="12192000" cy="6858000"/>
  <p:notesSz cx="6858000" cy="9144000"/>
  <p:custDataLst>
    <p:tags r:id="rId37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241" autoAdjust="0"/>
    <p:restoredTop sz="98401" autoAdjust="0"/>
  </p:normalViewPr>
  <p:slideViewPr>
    <p:cSldViewPr snapToGrid="0">
      <p:cViewPr varScale="1">
        <p:scale>
          <a:sx n="68" d="100"/>
          <a:sy n="68" d="100"/>
        </p:scale>
        <p:origin x="446" y="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gs" Target="tags/tag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F69B9D-F54C-40A6-BCBD-D26DF70A7C85}" type="datetimeFigureOut">
              <a:rPr lang="en-US" smtClean="0"/>
              <a:t>2/29/2024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64B7E-9FB8-48E5-9430-57DB27DEBA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89955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F69B9D-F54C-40A6-BCBD-D26DF70A7C85}" type="datetimeFigureOut">
              <a:rPr lang="en-US" smtClean="0"/>
              <a:t>2/29/2024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64B7E-9FB8-48E5-9430-57DB27DEBA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60327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F69B9D-F54C-40A6-BCBD-D26DF70A7C85}" type="datetimeFigureOut">
              <a:rPr lang="en-US" smtClean="0"/>
              <a:t>2/29/2024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64B7E-9FB8-48E5-9430-57DB27DEBA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8000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F69B9D-F54C-40A6-BCBD-D26DF70A7C85}" type="datetimeFigureOut">
              <a:rPr lang="en-US" smtClean="0"/>
              <a:t>2/29/2024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64B7E-9FB8-48E5-9430-57DB27DEBA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5326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F69B9D-F54C-40A6-BCBD-D26DF70A7C85}" type="datetimeFigureOut">
              <a:rPr lang="en-US" smtClean="0"/>
              <a:t>2/29/2024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64B7E-9FB8-48E5-9430-57DB27DEBA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9002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F69B9D-F54C-40A6-BCBD-D26DF70A7C85}" type="datetimeFigureOut">
              <a:rPr lang="en-US" smtClean="0"/>
              <a:t>2/29/2024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64B7E-9FB8-48E5-9430-57DB27DEBA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67489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F69B9D-F54C-40A6-BCBD-D26DF70A7C85}" type="datetimeFigureOut">
              <a:rPr lang="en-US" smtClean="0"/>
              <a:t>2/29/2024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64B7E-9FB8-48E5-9430-57DB27DEBA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39320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F69B9D-F54C-40A6-BCBD-D26DF70A7C85}" type="datetimeFigureOut">
              <a:rPr lang="en-US" smtClean="0"/>
              <a:t>2/29/2024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64B7E-9FB8-48E5-9430-57DB27DEBA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47093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F69B9D-F54C-40A6-BCBD-D26DF70A7C85}" type="datetimeFigureOut">
              <a:rPr lang="en-US" smtClean="0"/>
              <a:t>2/29/2024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64B7E-9FB8-48E5-9430-57DB27DEBA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91008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F69B9D-F54C-40A6-BCBD-D26DF70A7C85}" type="datetimeFigureOut">
              <a:rPr lang="en-US" smtClean="0"/>
              <a:t>2/29/2024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64B7E-9FB8-48E5-9430-57DB27DEBA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41024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F69B9D-F54C-40A6-BCBD-D26DF70A7C85}" type="datetimeFigureOut">
              <a:rPr lang="en-US" smtClean="0"/>
              <a:t>2/29/2024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64B7E-9FB8-48E5-9430-57DB27DEBA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78856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F69B9D-F54C-40A6-BCBD-D26DF70A7C85}" type="datetimeFigureOut">
              <a:rPr lang="en-US" smtClean="0"/>
              <a:t>2/29/2024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964B7E-9FB8-48E5-9430-57DB27DEBA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65027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g"/><Relationship Id="rId5" Type="http://schemas.openxmlformats.org/officeDocument/2006/relationships/image" Target="../media/image22.jpeg"/><Relationship Id="rId4" Type="http://schemas.openxmlformats.org/officeDocument/2006/relationships/image" Target="../media/image21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27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27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30.jpeg"/><Relationship Id="rId7" Type="http://schemas.openxmlformats.org/officeDocument/2006/relationships/image" Target="../media/image34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11" Type="http://schemas.openxmlformats.org/officeDocument/2006/relationships/image" Target="../media/image38.jpeg"/><Relationship Id="rId5" Type="http://schemas.openxmlformats.org/officeDocument/2006/relationships/image" Target="../media/image32.jpeg"/><Relationship Id="rId10" Type="http://schemas.openxmlformats.org/officeDocument/2006/relationships/image" Target="../media/image37.jpeg"/><Relationship Id="rId4" Type="http://schemas.openxmlformats.org/officeDocument/2006/relationships/image" Target="../media/image31.jpeg"/><Relationship Id="rId9" Type="http://schemas.openxmlformats.org/officeDocument/2006/relationships/image" Target="../media/image36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13" Type="http://schemas.openxmlformats.org/officeDocument/2006/relationships/image" Target="../media/image50.jpeg"/><Relationship Id="rId3" Type="http://schemas.openxmlformats.org/officeDocument/2006/relationships/image" Target="../media/image40.jpeg"/><Relationship Id="rId7" Type="http://schemas.openxmlformats.org/officeDocument/2006/relationships/image" Target="../media/image44.jpeg"/><Relationship Id="rId12" Type="http://schemas.openxmlformats.org/officeDocument/2006/relationships/image" Target="../media/image49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eg"/><Relationship Id="rId11" Type="http://schemas.openxmlformats.org/officeDocument/2006/relationships/image" Target="../media/image48.jpeg"/><Relationship Id="rId5" Type="http://schemas.openxmlformats.org/officeDocument/2006/relationships/image" Target="../media/image42.jpeg"/><Relationship Id="rId10" Type="http://schemas.openxmlformats.org/officeDocument/2006/relationships/image" Target="../media/image47.jpeg"/><Relationship Id="rId4" Type="http://schemas.openxmlformats.org/officeDocument/2006/relationships/image" Target="../media/image41.jpeg"/><Relationship Id="rId9" Type="http://schemas.openxmlformats.org/officeDocument/2006/relationships/image" Target="../media/image46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30.jpeg"/><Relationship Id="rId7" Type="http://schemas.openxmlformats.org/officeDocument/2006/relationships/image" Target="../media/image34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11" Type="http://schemas.openxmlformats.org/officeDocument/2006/relationships/image" Target="../media/image38.jpeg"/><Relationship Id="rId5" Type="http://schemas.openxmlformats.org/officeDocument/2006/relationships/image" Target="../media/image32.jpeg"/><Relationship Id="rId10" Type="http://schemas.openxmlformats.org/officeDocument/2006/relationships/image" Target="../media/image37.jpeg"/><Relationship Id="rId4" Type="http://schemas.openxmlformats.org/officeDocument/2006/relationships/image" Target="../media/image31.jpeg"/><Relationship Id="rId9" Type="http://schemas.openxmlformats.org/officeDocument/2006/relationships/image" Target="../media/image36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3" Type="http://schemas.openxmlformats.org/officeDocument/2006/relationships/image" Target="../media/image19.jpeg"/><Relationship Id="rId7" Type="http://schemas.openxmlformats.org/officeDocument/2006/relationships/image" Target="../media/image54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10" Type="http://schemas.openxmlformats.org/officeDocument/2006/relationships/image" Target="../media/image57.jpeg"/><Relationship Id="rId4" Type="http://schemas.openxmlformats.org/officeDocument/2006/relationships/image" Target="../media/image20.jpeg"/><Relationship Id="rId9" Type="http://schemas.openxmlformats.org/officeDocument/2006/relationships/image" Target="../media/image56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30.jpeg"/><Relationship Id="rId7" Type="http://schemas.openxmlformats.org/officeDocument/2006/relationships/image" Target="../media/image34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11" Type="http://schemas.openxmlformats.org/officeDocument/2006/relationships/image" Target="../media/image38.jpeg"/><Relationship Id="rId5" Type="http://schemas.openxmlformats.org/officeDocument/2006/relationships/image" Target="../media/image32.jpeg"/><Relationship Id="rId10" Type="http://schemas.openxmlformats.org/officeDocument/2006/relationships/image" Target="../media/image37.jpeg"/><Relationship Id="rId4" Type="http://schemas.openxmlformats.org/officeDocument/2006/relationships/image" Target="../media/image31.jpeg"/><Relationship Id="rId9" Type="http://schemas.openxmlformats.org/officeDocument/2006/relationships/image" Target="../media/image3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13" Type="http://schemas.openxmlformats.org/officeDocument/2006/relationships/image" Target="../media/image50.jpeg"/><Relationship Id="rId3" Type="http://schemas.openxmlformats.org/officeDocument/2006/relationships/image" Target="../media/image40.jpeg"/><Relationship Id="rId7" Type="http://schemas.openxmlformats.org/officeDocument/2006/relationships/image" Target="../media/image44.jpeg"/><Relationship Id="rId12" Type="http://schemas.openxmlformats.org/officeDocument/2006/relationships/image" Target="../media/image49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eg"/><Relationship Id="rId11" Type="http://schemas.openxmlformats.org/officeDocument/2006/relationships/image" Target="../media/image48.jpeg"/><Relationship Id="rId5" Type="http://schemas.openxmlformats.org/officeDocument/2006/relationships/image" Target="../media/image42.jpeg"/><Relationship Id="rId10" Type="http://schemas.openxmlformats.org/officeDocument/2006/relationships/image" Target="../media/image47.jpeg"/><Relationship Id="rId4" Type="http://schemas.openxmlformats.org/officeDocument/2006/relationships/image" Target="../media/image41.jpeg"/><Relationship Id="rId9" Type="http://schemas.openxmlformats.org/officeDocument/2006/relationships/image" Target="../media/image46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eg"/><Relationship Id="rId3" Type="http://schemas.openxmlformats.org/officeDocument/2006/relationships/image" Target="../media/image60.jpeg"/><Relationship Id="rId7" Type="http://schemas.openxmlformats.org/officeDocument/2006/relationships/image" Target="../media/image64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jpeg"/><Relationship Id="rId11" Type="http://schemas.openxmlformats.org/officeDocument/2006/relationships/image" Target="../media/image68.jpeg"/><Relationship Id="rId5" Type="http://schemas.openxmlformats.org/officeDocument/2006/relationships/image" Target="../media/image62.jpeg"/><Relationship Id="rId10" Type="http://schemas.openxmlformats.org/officeDocument/2006/relationships/image" Target="../media/image67.jpeg"/><Relationship Id="rId4" Type="http://schemas.openxmlformats.org/officeDocument/2006/relationships/image" Target="../media/image61.jpeg"/><Relationship Id="rId9" Type="http://schemas.openxmlformats.org/officeDocument/2006/relationships/image" Target="../media/image66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jpeg"/><Relationship Id="rId3" Type="http://schemas.openxmlformats.org/officeDocument/2006/relationships/image" Target="../media/image70.jpeg"/><Relationship Id="rId7" Type="http://schemas.openxmlformats.org/officeDocument/2006/relationships/image" Target="../media/image74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jpeg"/><Relationship Id="rId11" Type="http://schemas.openxmlformats.org/officeDocument/2006/relationships/image" Target="../media/image78.jpeg"/><Relationship Id="rId5" Type="http://schemas.openxmlformats.org/officeDocument/2006/relationships/image" Target="../media/image72.jpeg"/><Relationship Id="rId10" Type="http://schemas.openxmlformats.org/officeDocument/2006/relationships/image" Target="../media/image77.jpeg"/><Relationship Id="rId4" Type="http://schemas.openxmlformats.org/officeDocument/2006/relationships/image" Target="../media/image71.jpeg"/><Relationship Id="rId9" Type="http://schemas.openxmlformats.org/officeDocument/2006/relationships/image" Target="../media/image76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g"/><Relationship Id="rId3" Type="http://schemas.openxmlformats.org/officeDocument/2006/relationships/image" Target="../media/image80.jpeg"/><Relationship Id="rId7" Type="http://schemas.openxmlformats.org/officeDocument/2006/relationships/image" Target="../media/image56.jp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jpeg"/><Relationship Id="rId5" Type="http://schemas.openxmlformats.org/officeDocument/2006/relationships/image" Target="../media/image82.jpeg"/><Relationship Id="rId4" Type="http://schemas.openxmlformats.org/officeDocument/2006/relationships/image" Target="../media/image81.jpeg"/><Relationship Id="rId9" Type="http://schemas.openxmlformats.org/officeDocument/2006/relationships/image" Target="../media/image84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eg"/><Relationship Id="rId3" Type="http://schemas.openxmlformats.org/officeDocument/2006/relationships/image" Target="../media/image60.jpeg"/><Relationship Id="rId7" Type="http://schemas.openxmlformats.org/officeDocument/2006/relationships/image" Target="../media/image64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jpeg"/><Relationship Id="rId11" Type="http://schemas.openxmlformats.org/officeDocument/2006/relationships/image" Target="../media/image68.jpeg"/><Relationship Id="rId5" Type="http://schemas.openxmlformats.org/officeDocument/2006/relationships/image" Target="../media/image62.jpeg"/><Relationship Id="rId10" Type="http://schemas.openxmlformats.org/officeDocument/2006/relationships/image" Target="../media/image67.jpeg"/><Relationship Id="rId4" Type="http://schemas.openxmlformats.org/officeDocument/2006/relationships/image" Target="../media/image61.jpeg"/><Relationship Id="rId9" Type="http://schemas.openxmlformats.org/officeDocument/2006/relationships/image" Target="../media/image66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7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30.jpeg"/><Relationship Id="rId7" Type="http://schemas.openxmlformats.org/officeDocument/2006/relationships/image" Target="../media/image35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10" Type="http://schemas.openxmlformats.org/officeDocument/2006/relationships/image" Target="../media/image38.jpeg"/><Relationship Id="rId4" Type="http://schemas.openxmlformats.org/officeDocument/2006/relationships/image" Target="../media/image32.jpeg"/><Relationship Id="rId9" Type="http://schemas.openxmlformats.org/officeDocument/2006/relationships/image" Target="../media/image37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eg"/><Relationship Id="rId3" Type="http://schemas.openxmlformats.org/officeDocument/2006/relationships/image" Target="../media/image60.jpeg"/><Relationship Id="rId7" Type="http://schemas.openxmlformats.org/officeDocument/2006/relationships/image" Target="../media/image64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jpeg"/><Relationship Id="rId11" Type="http://schemas.openxmlformats.org/officeDocument/2006/relationships/image" Target="../media/image68.jpeg"/><Relationship Id="rId5" Type="http://schemas.openxmlformats.org/officeDocument/2006/relationships/image" Target="../media/image62.jpeg"/><Relationship Id="rId10" Type="http://schemas.openxmlformats.org/officeDocument/2006/relationships/image" Target="../media/image67.jpeg"/><Relationship Id="rId4" Type="http://schemas.openxmlformats.org/officeDocument/2006/relationships/image" Target="../media/image61.jpeg"/><Relationship Id="rId9" Type="http://schemas.openxmlformats.org/officeDocument/2006/relationships/image" Target="../media/image66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jpeg"/><Relationship Id="rId3" Type="http://schemas.openxmlformats.org/officeDocument/2006/relationships/image" Target="../media/image91.jpeg"/><Relationship Id="rId7" Type="http://schemas.openxmlformats.org/officeDocument/2006/relationships/image" Target="../media/image95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4.jpeg"/><Relationship Id="rId5" Type="http://schemas.openxmlformats.org/officeDocument/2006/relationships/image" Target="../media/image93.jpeg"/><Relationship Id="rId4" Type="http://schemas.openxmlformats.org/officeDocument/2006/relationships/image" Target="../media/image92.jpeg"/><Relationship Id="rId9" Type="http://schemas.openxmlformats.org/officeDocument/2006/relationships/image" Target="../media/image96.gif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30.jpeg"/><Relationship Id="rId7" Type="http://schemas.openxmlformats.org/officeDocument/2006/relationships/image" Target="../media/image34.jpeg"/><Relationship Id="rId12" Type="http://schemas.openxmlformats.org/officeDocument/2006/relationships/image" Target="../media/image96.gif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11" Type="http://schemas.openxmlformats.org/officeDocument/2006/relationships/image" Target="../media/image38.jpeg"/><Relationship Id="rId5" Type="http://schemas.openxmlformats.org/officeDocument/2006/relationships/image" Target="../media/image32.jpeg"/><Relationship Id="rId10" Type="http://schemas.openxmlformats.org/officeDocument/2006/relationships/image" Target="../media/image37.jpeg"/><Relationship Id="rId4" Type="http://schemas.openxmlformats.org/officeDocument/2006/relationships/image" Target="../media/image31.jpeg"/><Relationship Id="rId9" Type="http://schemas.openxmlformats.org/officeDocument/2006/relationships/image" Target="../media/image36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2.png"/><Relationship Id="rId4" Type="http://schemas.openxmlformats.org/officeDocument/2006/relationships/image" Target="../media/image9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99.png"/><Relationship Id="rId4" Type="http://schemas.openxmlformats.org/officeDocument/2006/relationships/image" Target="../media/image9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8.jpg"/><Relationship Id="rId7" Type="http://schemas.openxmlformats.org/officeDocument/2006/relationships/image" Target="../media/image12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91477" y="-746899"/>
            <a:ext cx="14696820" cy="817614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696278" y="-1"/>
            <a:ext cx="7739269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ÁN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 VỰC PHÁT TRIỂN NHẬN THỨC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qui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endParaRPr lang="en-US" sz="24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4380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6670" y="283335"/>
            <a:ext cx="12273566" cy="6574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1009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487" y="1343897"/>
            <a:ext cx="5293218" cy="48637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1149" y="1343897"/>
            <a:ext cx="6096000" cy="4863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02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1370" y="982132"/>
            <a:ext cx="10085228" cy="1303867"/>
          </a:xfrm>
        </p:spPr>
        <p:txBody>
          <a:bodyPr>
            <a:normAutofit/>
          </a:bodyPr>
          <a:lstStyle/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ở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(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1)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thẻ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?(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1).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2,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3.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99" y="2467236"/>
            <a:ext cx="3686175" cy="189870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3876" y="2485624"/>
            <a:ext cx="3048000" cy="1816599"/>
          </a:xfrm>
          <a:prstGeom prst="rect">
            <a:avLst/>
          </a:prstGeom>
        </p:spPr>
      </p:pic>
      <p:pic>
        <p:nvPicPr>
          <p:cNvPr id="12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985" y="2388097"/>
            <a:ext cx="3217112" cy="1977839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983" y="4636393"/>
            <a:ext cx="2051551" cy="188125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7757" y="4778062"/>
            <a:ext cx="2221067" cy="195758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0047" y="4636393"/>
            <a:ext cx="2221067" cy="1957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7703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1370" y="746976"/>
            <a:ext cx="10085228" cy="1380526"/>
          </a:xfrm>
        </p:spPr>
        <p:txBody>
          <a:bodyPr>
            <a:normAutofit fontScale="90000"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?(3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qui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 (1-1-1.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1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- 1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lặp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2400" b="1" dirty="0"/>
              <a:t/>
            </a:r>
            <a:br>
              <a:rPr lang="en-US" sz="2400" b="1" dirty="0"/>
            </a:b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0335" y="2112218"/>
            <a:ext cx="2087721" cy="189870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8056" y="2127502"/>
            <a:ext cx="2054904" cy="188341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6638" y="2131320"/>
            <a:ext cx="2061025" cy="178372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6075" y="2127502"/>
            <a:ext cx="1949002" cy="1885822"/>
          </a:xfrm>
          <a:prstGeom prst="rect">
            <a:avLst/>
          </a:prstGeom>
        </p:spPr>
      </p:pic>
      <p:pic>
        <p:nvPicPr>
          <p:cNvPr id="12" name="Content Placeholder 3"/>
          <p:cNvPicPr>
            <a:picLocks noGrp="1" noChangeAspect="1"/>
          </p:cNvPicPr>
          <p:nvPr>
            <p:ph idx="1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081493"/>
            <a:ext cx="1957590" cy="1977839"/>
          </a:xfrm>
        </p:spPr>
      </p:pic>
      <p:pic>
        <p:nvPicPr>
          <p:cNvPr id="13" name="Content Placeholder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2151" y="2140513"/>
            <a:ext cx="2253801" cy="1870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588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1370" y="489398"/>
            <a:ext cx="10085228" cy="1647432"/>
          </a:xfrm>
        </p:spPr>
        <p:txBody>
          <a:bodyPr>
            <a:noAutofit/>
          </a:bodyPr>
          <a:lstStyle/>
          <a:p>
            <a:pPr algn="l"/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qui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1-1-1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- 1quả- 1lá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lặp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2003" y="2153268"/>
            <a:ext cx="2087721" cy="189870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9724" y="2127502"/>
            <a:ext cx="1913236" cy="188341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6638" y="2131320"/>
            <a:ext cx="2061025" cy="178372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6075" y="2127502"/>
            <a:ext cx="1949002" cy="1885822"/>
          </a:xfrm>
          <a:prstGeom prst="rect">
            <a:avLst/>
          </a:prstGeom>
        </p:spPr>
      </p:pic>
      <p:pic>
        <p:nvPicPr>
          <p:cNvPr id="12" name="Content Placeholder 3"/>
          <p:cNvPicPr>
            <a:picLocks noGrp="1" noChangeAspect="1"/>
          </p:cNvPicPr>
          <p:nvPr>
            <p:ph idx="1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100555"/>
            <a:ext cx="1982003" cy="1977839"/>
          </a:xfrm>
        </p:spPr>
      </p:pic>
      <p:pic>
        <p:nvPicPr>
          <p:cNvPr id="13" name="Content Placeholder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0648" y="2140513"/>
            <a:ext cx="2025304" cy="1870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6455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838200" y="365124"/>
            <a:ext cx="10417935" cy="12318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 descr="C:\Users\Administrator\Downloads\CHIẾCTHUYỀN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383" y="365124"/>
            <a:ext cx="11700162" cy="6139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415637" y="3244334"/>
            <a:ext cx="1151312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2: 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1-2-3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230468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6831" y="316524"/>
            <a:ext cx="9941169" cy="1160584"/>
          </a:xfrm>
        </p:spPr>
        <p:txBody>
          <a:bodyPr>
            <a:normAutofit/>
          </a:bodyPr>
          <a:lstStyle/>
          <a:p>
            <a:pPr algn="l"/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2:</a:t>
            </a:r>
            <a:r>
              <a:rPr lang="en-US" sz="2000" b="1" dirty="0" smtClean="0"/>
              <a:t> 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1-2-3.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0215" y="2344948"/>
            <a:ext cx="1008185" cy="104287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2344947"/>
            <a:ext cx="1013139" cy="104287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413444" y="2503302"/>
            <a:ext cx="834955" cy="88452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464969" y="2503301"/>
            <a:ext cx="833861" cy="88452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51539" y="2485624"/>
            <a:ext cx="914400" cy="902201"/>
          </a:xfrm>
          <a:prstGeom prst="rect">
            <a:avLst/>
          </a:prstGeom>
        </p:spPr>
      </p:pic>
      <p:pic>
        <p:nvPicPr>
          <p:cNvPr id="17" name="Content Placeholder 3"/>
          <p:cNvPicPr>
            <a:picLocks noGrp="1" noChangeAspect="1"/>
          </p:cNvPicPr>
          <p:nvPr>
            <p:ph idx="1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883" y="2448173"/>
            <a:ext cx="886826" cy="914067"/>
          </a:xfrm>
        </p:spPr>
      </p:pic>
      <p:pic>
        <p:nvPicPr>
          <p:cNvPr id="16" name="Content Placeholder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1920" y="2465808"/>
            <a:ext cx="873886" cy="92201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6688" y="2494462"/>
            <a:ext cx="907751" cy="88452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1665" y="2485624"/>
            <a:ext cx="945023" cy="90220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120906" y="2485624"/>
            <a:ext cx="914400" cy="90220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147492" y="2460040"/>
            <a:ext cx="914400" cy="90220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209515" y="2465807"/>
            <a:ext cx="914400" cy="896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4352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1370" y="982132"/>
            <a:ext cx="10085228" cy="1303867"/>
          </a:xfrm>
        </p:spPr>
        <p:txBody>
          <a:bodyPr>
            <a:normAutofit/>
          </a:bodyPr>
          <a:lstStyle/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2:</a:t>
            </a:r>
            <a:r>
              <a:rPr lang="en-US" sz="3200" b="1" dirty="0" smtClean="0"/>
              <a:t> 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1-2-3.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0817" y="2337911"/>
            <a:ext cx="965754" cy="90829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6571" y="2344011"/>
            <a:ext cx="931411" cy="90829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9702" y="2243714"/>
            <a:ext cx="870760" cy="90829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9242" y="2263397"/>
            <a:ext cx="881312" cy="9022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4017" y="2253051"/>
            <a:ext cx="915886" cy="90829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5538" y="2318610"/>
            <a:ext cx="914400" cy="92759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9938" y="2318610"/>
            <a:ext cx="897850" cy="92759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6932" y="2226956"/>
            <a:ext cx="842146" cy="9022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9078" y="2263396"/>
            <a:ext cx="879230" cy="90220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2093" y="2263397"/>
            <a:ext cx="879230" cy="902201"/>
          </a:xfrm>
          <a:prstGeom prst="rect">
            <a:avLst/>
          </a:prstGeom>
        </p:spPr>
      </p:pic>
      <p:pic>
        <p:nvPicPr>
          <p:cNvPr id="17" name="Content Placeholder 3"/>
          <p:cNvPicPr>
            <a:picLocks noGrp="1" noChangeAspect="1"/>
          </p:cNvPicPr>
          <p:nvPr>
            <p:ph idx="1"/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882" y="2317917"/>
            <a:ext cx="933718" cy="847681"/>
          </a:xfrm>
        </p:spPr>
      </p:pic>
      <p:pic>
        <p:nvPicPr>
          <p:cNvPr id="18" name="Content Placeholder 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5342" y="2328573"/>
            <a:ext cx="910196" cy="837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1944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8145" y="581890"/>
            <a:ext cx="9919855" cy="895217"/>
          </a:xfrm>
        </p:spPr>
        <p:txBody>
          <a:bodyPr>
            <a:noAutofit/>
          </a:bodyPr>
          <a:lstStyle/>
          <a:p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Ai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b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.( 1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- 2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- 3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0215" y="2344948"/>
            <a:ext cx="1008185" cy="104287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2344947"/>
            <a:ext cx="1013139" cy="104287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413444" y="2503302"/>
            <a:ext cx="834955" cy="88452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464969" y="2503301"/>
            <a:ext cx="833861" cy="88452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51539" y="2485624"/>
            <a:ext cx="914400" cy="902201"/>
          </a:xfrm>
          <a:prstGeom prst="rect">
            <a:avLst/>
          </a:prstGeom>
        </p:spPr>
      </p:pic>
      <p:pic>
        <p:nvPicPr>
          <p:cNvPr id="17" name="Content Placeholder 3"/>
          <p:cNvPicPr>
            <a:picLocks noGrp="1" noChangeAspect="1"/>
          </p:cNvPicPr>
          <p:nvPr>
            <p:ph idx="1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883" y="2344948"/>
            <a:ext cx="886826" cy="914067"/>
          </a:xfrm>
        </p:spPr>
      </p:pic>
      <p:pic>
        <p:nvPicPr>
          <p:cNvPr id="16" name="Content Placeholder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1920" y="2465808"/>
            <a:ext cx="873886" cy="92201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6688" y="2494462"/>
            <a:ext cx="907751" cy="88452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1665" y="2485624"/>
            <a:ext cx="945023" cy="90220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120906" y="2485624"/>
            <a:ext cx="914400" cy="90220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147492" y="2460040"/>
            <a:ext cx="914400" cy="90220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209515" y="2465807"/>
            <a:ext cx="914400" cy="896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343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7882" y="244700"/>
            <a:ext cx="11294772" cy="1622737"/>
          </a:xfrm>
        </p:spPr>
        <p:txBody>
          <a:bodyPr>
            <a:normAutofit fontScale="90000"/>
          </a:bodyPr>
          <a:lstStyle/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?(1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thẻ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?(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1)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thẻ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đói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2,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3.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3119" y="2462745"/>
            <a:ext cx="2073499" cy="195014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5082" y="2485624"/>
            <a:ext cx="1850314" cy="18044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399" y="2485624"/>
            <a:ext cx="1519707" cy="181659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7117" y="2485625"/>
            <a:ext cx="1545301" cy="18044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4113" y="2485624"/>
            <a:ext cx="1557023" cy="1767626"/>
          </a:xfrm>
          <a:prstGeom prst="rect">
            <a:avLst/>
          </a:prstGeom>
        </p:spPr>
      </p:pic>
      <p:pic>
        <p:nvPicPr>
          <p:cNvPr id="17" name="Content Placeholder 3"/>
          <p:cNvPicPr>
            <a:picLocks noGrp="1" noChangeAspect="1"/>
          </p:cNvPicPr>
          <p:nvPr>
            <p:ph idx="1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882" y="2317917"/>
            <a:ext cx="2099256" cy="2139814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941" y="4597763"/>
            <a:ext cx="1946666" cy="214922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1890" y="4435766"/>
            <a:ext cx="2766383" cy="221531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878786" y="4536452"/>
            <a:ext cx="2260240" cy="2382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923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98017" cy="6858000"/>
          </a:xfrm>
        </p:spPr>
      </p:pic>
      <p:sp>
        <p:nvSpPr>
          <p:cNvPr id="5" name="TextBox 4"/>
          <p:cNvSpPr txBox="1"/>
          <p:nvPr/>
        </p:nvSpPr>
        <p:spPr>
          <a:xfrm>
            <a:off x="543339" y="583096"/>
            <a:ext cx="107607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hứng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thú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tươi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’’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Quê Hương Tươi Đẹp Bea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965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7731" y="316523"/>
            <a:ext cx="11526590" cy="1550913"/>
          </a:xfrm>
        </p:spPr>
        <p:txBody>
          <a:bodyPr>
            <a:noAutofit/>
          </a:bodyPr>
          <a:lstStyle/>
          <a:p>
            <a:r>
              <a:rPr lang="en-US" sz="1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1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1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1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qui </a:t>
            </a:r>
            <a:r>
              <a:rPr lang="en-US" sz="2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=&gt;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1-2-3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- 2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- 3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lặp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Cho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nhăc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Qui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1-2-3, </a:t>
            </a:r>
            <a:r>
              <a:rPr lang="en-US" sz="2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- 2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- 3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b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0215" y="2344948"/>
            <a:ext cx="1008185" cy="104287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2344947"/>
            <a:ext cx="1013139" cy="104287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413444" y="2503302"/>
            <a:ext cx="834955" cy="88452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464969" y="2503301"/>
            <a:ext cx="833861" cy="88452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51539" y="2485624"/>
            <a:ext cx="914400" cy="902201"/>
          </a:xfrm>
          <a:prstGeom prst="rect">
            <a:avLst/>
          </a:prstGeom>
        </p:spPr>
      </p:pic>
      <p:pic>
        <p:nvPicPr>
          <p:cNvPr id="17" name="Content Placeholder 3"/>
          <p:cNvPicPr>
            <a:picLocks noGrp="1" noChangeAspect="1"/>
          </p:cNvPicPr>
          <p:nvPr>
            <p:ph idx="1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004" y="2448173"/>
            <a:ext cx="886826" cy="914067"/>
          </a:xfrm>
        </p:spPr>
      </p:pic>
      <p:pic>
        <p:nvPicPr>
          <p:cNvPr id="16" name="Content Placeholder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1920" y="2465808"/>
            <a:ext cx="873886" cy="92201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6688" y="2494462"/>
            <a:ext cx="907751" cy="88452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1665" y="2485624"/>
            <a:ext cx="945023" cy="90220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120906" y="2485624"/>
            <a:ext cx="914400" cy="90220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147492" y="2460040"/>
            <a:ext cx="914400" cy="90220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209515" y="2465807"/>
            <a:ext cx="914400" cy="896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5103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3487" y="808893"/>
            <a:ext cx="11423561" cy="1172308"/>
          </a:xfrm>
        </p:spPr>
        <p:txBody>
          <a:bodyPr>
            <a:normAutofit/>
          </a:bodyPr>
          <a:lstStyle/>
          <a:p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qui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1-1-1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- 1quả- 1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6842" y="2286000"/>
            <a:ext cx="3403079" cy="181356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0659" y="2286000"/>
            <a:ext cx="2176695" cy="1648639"/>
          </a:xfrm>
          <a:prstGeom prst="rect">
            <a:avLst/>
          </a:prstGeom>
        </p:spPr>
      </p:pic>
      <p:pic>
        <p:nvPicPr>
          <p:cNvPr id="17" name="Content Placeholder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983" y="2301958"/>
            <a:ext cx="2376935" cy="1616722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2276" y="2112135"/>
            <a:ext cx="11217499" cy="4494726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3481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1370" y="982132"/>
            <a:ext cx="10085228" cy="1303867"/>
          </a:xfrm>
        </p:spPr>
        <p:txBody>
          <a:bodyPr>
            <a:normAutofit/>
          </a:bodyPr>
          <a:lstStyle/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Theo qui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1-2-3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- 2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- 3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0817" y="2337911"/>
            <a:ext cx="965754" cy="90829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6571" y="2344011"/>
            <a:ext cx="931411" cy="90829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9702" y="2243714"/>
            <a:ext cx="870760" cy="90829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9242" y="2263397"/>
            <a:ext cx="881312" cy="9022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4017" y="2253051"/>
            <a:ext cx="915886" cy="90829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5538" y="2318610"/>
            <a:ext cx="914400" cy="92759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9938" y="2318610"/>
            <a:ext cx="897850" cy="92759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6932" y="2226956"/>
            <a:ext cx="842146" cy="9022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9078" y="2263396"/>
            <a:ext cx="879230" cy="90220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2093" y="2263397"/>
            <a:ext cx="879230" cy="902201"/>
          </a:xfrm>
          <a:prstGeom prst="rect">
            <a:avLst/>
          </a:prstGeom>
        </p:spPr>
      </p:pic>
      <p:pic>
        <p:nvPicPr>
          <p:cNvPr id="17" name="Content Placeholder 3"/>
          <p:cNvPicPr>
            <a:picLocks noGrp="1" noChangeAspect="1"/>
          </p:cNvPicPr>
          <p:nvPr>
            <p:ph idx="1"/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882" y="2317917"/>
            <a:ext cx="933718" cy="847681"/>
          </a:xfrm>
        </p:spPr>
      </p:pic>
      <p:pic>
        <p:nvPicPr>
          <p:cNvPr id="18" name="Content Placeholder 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5342" y="2328573"/>
            <a:ext cx="910196" cy="837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0483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1370" y="982133"/>
            <a:ext cx="9247029" cy="1140768"/>
          </a:xfrm>
        </p:spPr>
        <p:txBody>
          <a:bodyPr>
            <a:normAutofit/>
          </a:bodyPr>
          <a:lstStyle/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3: Cho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qui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2- 1-1-1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1508" y="2691848"/>
            <a:ext cx="1202724" cy="86024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4232" y="2668893"/>
            <a:ext cx="1041832" cy="96526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6064" y="2653594"/>
            <a:ext cx="1225310" cy="980559"/>
          </a:xfrm>
          <a:prstGeom prst="rect">
            <a:avLst/>
          </a:prstGeom>
        </p:spPr>
      </p:pic>
      <p:pic>
        <p:nvPicPr>
          <p:cNvPr id="14" name="Content Placeholder 3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6431" y="2710630"/>
            <a:ext cx="1055077" cy="923524"/>
          </a:xfrm>
          <a:prstGeom prst="rect">
            <a:avLst/>
          </a:prstGeom>
        </p:spPr>
      </p:pic>
      <p:pic>
        <p:nvPicPr>
          <p:cNvPr id="15" name="Content Placeholder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292" y="2736048"/>
            <a:ext cx="1031631" cy="898106"/>
          </a:xfrm>
          <a:prstGeom prst="rect">
            <a:avLst/>
          </a:prstGeom>
        </p:spPr>
      </p:pic>
      <p:pic>
        <p:nvPicPr>
          <p:cNvPr id="16" name="Content Placeholder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0559" y="2668893"/>
            <a:ext cx="935963" cy="965260"/>
          </a:xfrm>
          <a:prstGeom prst="rect">
            <a:avLst/>
          </a:prstGeom>
        </p:spPr>
      </p:pic>
      <p:pic>
        <p:nvPicPr>
          <p:cNvPr id="17" name="Content Placeholder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3262" y="2668892"/>
            <a:ext cx="1027215" cy="96526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6523" y="2691848"/>
            <a:ext cx="1148862" cy="94230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7030" y="2593275"/>
            <a:ext cx="1116169" cy="1040878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2492" y="2593275"/>
            <a:ext cx="1219200" cy="1040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3614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2738" y="553791"/>
            <a:ext cx="11509916" cy="1725769"/>
          </a:xfrm>
        </p:spPr>
        <p:txBody>
          <a:bodyPr>
            <a:normAutofit fontScale="90000"/>
          </a:bodyPr>
          <a:lstStyle/>
          <a:p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3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3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 </a:t>
            </a:r>
            <a:r>
              <a:rPr lang="en-US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qui </a:t>
            </a:r>
            <a:r>
              <a:rPr lang="en-US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2; 1;1</a:t>
            </a:r>
            <a:r>
              <a:rPr lang="en-US" sz="3100" dirty="0" smtClean="0"/>
              <a:t>;1.</a:t>
            </a:r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100" dirty="0" smtClean="0"/>
              <a:t>- </a:t>
            </a:r>
            <a:r>
              <a:rPr lang="en-US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Ai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b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b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lặp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.)</a:t>
            </a:r>
            <a:b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5970" y="2460028"/>
            <a:ext cx="1125415" cy="98978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2416" y="2460734"/>
            <a:ext cx="1113691" cy="98978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0923" y="2420635"/>
            <a:ext cx="1091568" cy="106857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2491" y="2420635"/>
            <a:ext cx="1059979" cy="107126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4369" y="2387863"/>
            <a:ext cx="1113693" cy="110403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0031" y="2420635"/>
            <a:ext cx="996462" cy="1071265"/>
          </a:xfrm>
          <a:prstGeom prst="rect">
            <a:avLst/>
          </a:prstGeom>
        </p:spPr>
      </p:pic>
      <p:pic>
        <p:nvPicPr>
          <p:cNvPr id="14" name="Content Placeholder 3"/>
          <p:cNvPicPr>
            <a:picLocks noGrp="1" noChangeAspect="1"/>
          </p:cNvPicPr>
          <p:nvPr>
            <p:ph idx="1"/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0356" y="2465770"/>
            <a:ext cx="1093214" cy="1019318"/>
          </a:xfrm>
          <a:prstGeom prst="rect">
            <a:avLst/>
          </a:prstGeom>
        </p:spPr>
      </p:pic>
      <p:pic>
        <p:nvPicPr>
          <p:cNvPr id="15" name="Content Placeholder 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738" y="2475449"/>
            <a:ext cx="1066800" cy="999961"/>
          </a:xfrm>
          <a:prstGeom prst="rect">
            <a:avLst/>
          </a:prstGeom>
        </p:spPr>
      </p:pic>
      <p:pic>
        <p:nvPicPr>
          <p:cNvPr id="19" name="Content Placeholder 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1969" y="2395736"/>
            <a:ext cx="1132185" cy="1096164"/>
          </a:xfrm>
          <a:prstGeom prst="rect">
            <a:avLst/>
          </a:prstGeom>
        </p:spPr>
      </p:pic>
      <p:pic>
        <p:nvPicPr>
          <p:cNvPr id="20" name="Content Placeholder 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7523" y="2406839"/>
            <a:ext cx="1139616" cy="1096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0120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5004" y="656493"/>
            <a:ext cx="11449318" cy="1301262"/>
          </a:xfrm>
        </p:spPr>
        <p:txBody>
          <a:bodyPr>
            <a:no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?(2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thẻ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?(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2)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thẻ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thư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2,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3,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4.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485624"/>
            <a:ext cx="2472744" cy="192061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4896" y="2485624"/>
            <a:ext cx="2112135" cy="192060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7183" y="2456092"/>
            <a:ext cx="2240923" cy="1950141"/>
          </a:xfrm>
          <a:prstGeom prst="rect">
            <a:avLst/>
          </a:prstGeom>
        </p:spPr>
      </p:pic>
      <p:pic>
        <p:nvPicPr>
          <p:cNvPr id="14" name="Content Placeholder 3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289" y="2630254"/>
            <a:ext cx="2073500" cy="1803732"/>
          </a:xfrm>
          <a:prstGeom prst="rect">
            <a:avLst/>
          </a:prstGeom>
        </p:spPr>
      </p:pic>
      <p:pic>
        <p:nvPicPr>
          <p:cNvPr id="15" name="Content Placeholder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428" y="2637691"/>
            <a:ext cx="1944710" cy="182003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1902" y="4457730"/>
            <a:ext cx="2213975" cy="219446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4834" y="4457730"/>
            <a:ext cx="2007075" cy="219446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2501" y="4423328"/>
            <a:ext cx="1916923" cy="222886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0154" y="4457730"/>
            <a:ext cx="1847952" cy="2194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2079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4852" y="489397"/>
            <a:ext cx="11446840" cy="1633504"/>
          </a:xfrm>
        </p:spPr>
        <p:txBody>
          <a:bodyPr>
            <a:normAutofit fontScale="90000"/>
          </a:bodyPr>
          <a:lstStyle/>
          <a:p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xép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qui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=&gt;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2-1-1-1,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- 1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- 1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- 1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lặp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anose="02020603050405020304" pitchFamily="18" charset="0"/>
              </a:rPr>
              <a:t>như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3600" dirty="0"/>
              <a:t/>
            </a:r>
            <a:br>
              <a:rPr lang="en-US" sz="3600" dirty="0"/>
            </a:b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Cho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nhắc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.(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hoa-hoa-quả-lá-cây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lặp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b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1508" y="2691848"/>
            <a:ext cx="1202724" cy="86024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4232" y="2668893"/>
            <a:ext cx="1041832" cy="96526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6064" y="2653594"/>
            <a:ext cx="1225310" cy="980559"/>
          </a:xfrm>
          <a:prstGeom prst="rect">
            <a:avLst/>
          </a:prstGeom>
        </p:spPr>
      </p:pic>
      <p:pic>
        <p:nvPicPr>
          <p:cNvPr id="14" name="Content Placeholder 3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6431" y="2710630"/>
            <a:ext cx="1055077" cy="923524"/>
          </a:xfrm>
          <a:prstGeom prst="rect">
            <a:avLst/>
          </a:prstGeom>
        </p:spPr>
      </p:pic>
      <p:pic>
        <p:nvPicPr>
          <p:cNvPr id="15" name="Content Placeholder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292" y="2736048"/>
            <a:ext cx="1031631" cy="898106"/>
          </a:xfrm>
          <a:prstGeom prst="rect">
            <a:avLst/>
          </a:prstGeom>
        </p:spPr>
      </p:pic>
      <p:pic>
        <p:nvPicPr>
          <p:cNvPr id="16" name="Content Placeholder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0559" y="2668893"/>
            <a:ext cx="935963" cy="965260"/>
          </a:xfrm>
          <a:prstGeom prst="rect">
            <a:avLst/>
          </a:prstGeom>
        </p:spPr>
      </p:pic>
      <p:pic>
        <p:nvPicPr>
          <p:cNvPr id="17" name="Content Placeholder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3262" y="2668892"/>
            <a:ext cx="1027215" cy="96526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6523" y="2691848"/>
            <a:ext cx="1148862" cy="94230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7030" y="2593275"/>
            <a:ext cx="1116169" cy="1040878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2492" y="2593275"/>
            <a:ext cx="1219200" cy="1040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3762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3488" y="539263"/>
            <a:ext cx="11487954" cy="1113691"/>
          </a:xfrm>
        </p:spPr>
        <p:txBody>
          <a:bodyPr>
            <a:no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=&gt;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qui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như:1-1-1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5786" y="2012478"/>
            <a:ext cx="2329276" cy="162976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7546" y="2012480"/>
            <a:ext cx="2031750" cy="1434106"/>
          </a:xfrm>
          <a:prstGeom prst="rect">
            <a:avLst/>
          </a:prstGeom>
        </p:spPr>
      </p:pic>
      <p:pic>
        <p:nvPicPr>
          <p:cNvPr id="23" name="Content Placeholder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631" y="2016273"/>
            <a:ext cx="2133600" cy="1516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7829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6831" y="316524"/>
            <a:ext cx="9941169" cy="1160584"/>
          </a:xfrm>
        </p:spPr>
        <p:txBody>
          <a:bodyPr>
            <a:normAutofit/>
          </a:bodyPr>
          <a:lstStyle/>
          <a:p>
            <a:pPr algn="l"/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1-2-3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0215" y="2344948"/>
            <a:ext cx="1008185" cy="104287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2344947"/>
            <a:ext cx="1013139" cy="104287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464969" y="2503301"/>
            <a:ext cx="833861" cy="88452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51539" y="2485624"/>
            <a:ext cx="914400" cy="902201"/>
          </a:xfrm>
          <a:prstGeom prst="rect">
            <a:avLst/>
          </a:prstGeom>
        </p:spPr>
      </p:pic>
      <p:pic>
        <p:nvPicPr>
          <p:cNvPr id="17" name="Content Placeholder 3"/>
          <p:cNvPicPr>
            <a:picLocks noGrp="1" noChangeAspect="1"/>
          </p:cNvPicPr>
          <p:nvPr>
            <p:ph idx="1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883" y="2344948"/>
            <a:ext cx="886826" cy="914067"/>
          </a:xfrm>
        </p:spPr>
      </p:pic>
      <p:pic>
        <p:nvPicPr>
          <p:cNvPr id="16" name="Content Placeholder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1920" y="2465808"/>
            <a:ext cx="873886" cy="92201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6688" y="2494462"/>
            <a:ext cx="907751" cy="88452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1665" y="2485624"/>
            <a:ext cx="945023" cy="90220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120906" y="2485624"/>
            <a:ext cx="914400" cy="90220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147492" y="2460040"/>
            <a:ext cx="914400" cy="90220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209515" y="2465807"/>
            <a:ext cx="914400" cy="89643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447520" y="2514374"/>
            <a:ext cx="914400" cy="902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9918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1370" y="734096"/>
            <a:ext cx="11140224" cy="1388805"/>
          </a:xfrm>
        </p:spPr>
        <p:txBody>
          <a:bodyPr>
            <a:noAutofit/>
          </a:bodyPr>
          <a:lstStyle/>
          <a:p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qui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2- 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1-1-1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lặp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lặp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qui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1508" y="2691848"/>
            <a:ext cx="1202724" cy="86024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4232" y="2668893"/>
            <a:ext cx="1041832" cy="96526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6064" y="2653594"/>
            <a:ext cx="1225310" cy="980559"/>
          </a:xfrm>
          <a:prstGeom prst="rect">
            <a:avLst/>
          </a:prstGeom>
        </p:spPr>
      </p:pic>
      <p:pic>
        <p:nvPicPr>
          <p:cNvPr id="14" name="Content Placeholder 3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6431" y="2710630"/>
            <a:ext cx="1055077" cy="923524"/>
          </a:xfrm>
          <a:prstGeom prst="rect">
            <a:avLst/>
          </a:prstGeom>
        </p:spPr>
      </p:pic>
      <p:pic>
        <p:nvPicPr>
          <p:cNvPr id="15" name="Content Placeholder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292" y="2736048"/>
            <a:ext cx="1031631" cy="898106"/>
          </a:xfrm>
          <a:prstGeom prst="rect">
            <a:avLst/>
          </a:prstGeom>
        </p:spPr>
      </p:pic>
      <p:pic>
        <p:nvPicPr>
          <p:cNvPr id="16" name="Content Placeholder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0559" y="2668893"/>
            <a:ext cx="935963" cy="965260"/>
          </a:xfrm>
          <a:prstGeom prst="rect">
            <a:avLst/>
          </a:prstGeom>
        </p:spPr>
      </p:pic>
      <p:pic>
        <p:nvPicPr>
          <p:cNvPr id="17" name="Content Placeholder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3262" y="2668892"/>
            <a:ext cx="1027215" cy="96526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6523" y="2691848"/>
            <a:ext cx="1148862" cy="94230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7030" y="2593275"/>
            <a:ext cx="1116169" cy="1040878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2492" y="2593275"/>
            <a:ext cx="1219200" cy="1040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4956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C:\Users\Administrator\Downloads\cầu vồng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767" y="397042"/>
            <a:ext cx="10708106" cy="5864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818146" y="397042"/>
            <a:ext cx="1056372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1.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qui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endParaRPr lang="en-US" sz="2800" dirty="0"/>
          </a:p>
        </p:txBody>
      </p:sp>
      <p:sp>
        <p:nvSpPr>
          <p:cNvPr id="5" name="Rectangle 4"/>
          <p:cNvSpPr/>
          <p:nvPr/>
        </p:nvSpPr>
        <p:spPr>
          <a:xfrm>
            <a:off x="950496" y="1576137"/>
            <a:ext cx="756786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Thăm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768698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11669" y="2015248"/>
            <a:ext cx="6918434" cy="1325563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2050" name="Picture 2" descr="C:\Users\Administrator\Desktop\hình nền cỏ xanh mấy trắng.p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849131" y="924509"/>
            <a:ext cx="687632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b="1" dirty="0"/>
              <a:t>.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476518" y="1447166"/>
            <a:ext cx="1138492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Bây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3-4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1915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 descr="C:\Users\Administrator\Desktop\cối xay gió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587062" y="2049518"/>
            <a:ext cx="785122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4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1: Ai </a:t>
            </a:r>
            <a:r>
              <a:rPr lang="en-US" sz="4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minh</a:t>
            </a:r>
            <a:endParaRPr lang="en-US" sz="4000" i="1" dirty="0"/>
          </a:p>
        </p:txBody>
      </p:sp>
    </p:spTree>
    <p:extLst>
      <p:ext uri="{BB962C8B-B14F-4D97-AF65-F5344CB8AC3E}">
        <p14:creationId xmlns:p14="http://schemas.microsoft.com/office/powerpoint/2010/main" val="3129936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5017" y="498765"/>
            <a:ext cx="11389607" cy="1330036"/>
          </a:xfrm>
        </p:spPr>
        <p:txBody>
          <a:bodyPr>
            <a:normAutofit fontScale="90000"/>
          </a:bodyPr>
          <a:lstStyle/>
          <a:p>
            <a:r>
              <a:rPr 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1: Ai </a:t>
            </a:r>
            <a:r>
              <a:rPr 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qui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3, 4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kỹ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.)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1-1-1-1.</a:t>
            </a:r>
            <a:b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8473" y="2243302"/>
            <a:ext cx="1381004" cy="110947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1939" y="2323533"/>
            <a:ext cx="1235575" cy="100722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1586" y="2210624"/>
            <a:ext cx="1397046" cy="119492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2299" y="5091573"/>
            <a:ext cx="1293137" cy="1094864"/>
          </a:xfrm>
          <a:prstGeom prst="rect">
            <a:avLst/>
          </a:prstGeom>
        </p:spPr>
      </p:pic>
      <p:pic>
        <p:nvPicPr>
          <p:cNvPr id="12" name="Content Placeholder 3"/>
          <p:cNvPicPr>
            <a:picLocks noGrp="1" noChangeAspect="1"/>
          </p:cNvPicPr>
          <p:nvPr>
            <p:ph idx="1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210624"/>
            <a:ext cx="1288473" cy="1120132"/>
          </a:xfrm>
        </p:spPr>
      </p:pic>
      <p:pic>
        <p:nvPicPr>
          <p:cNvPr id="13" name="Content Placeholder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4829" y="2263391"/>
            <a:ext cx="1236757" cy="108938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4037" y="2304473"/>
            <a:ext cx="1387053" cy="100722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6237" y="2246073"/>
            <a:ext cx="1449399" cy="1162145"/>
          </a:xfrm>
          <a:prstGeom prst="rect">
            <a:avLst/>
          </a:prstGeom>
        </p:spPr>
      </p:pic>
      <p:pic>
        <p:nvPicPr>
          <p:cNvPr id="14" name="Picture 4" descr="C:\Users\Administrator\Downloads\nô el.gif"/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8632" y="4722224"/>
            <a:ext cx="1747605" cy="1833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7076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3842E-7 -2.22222E-6 L 0.00169 -0.4106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" y="-20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0944" y="270163"/>
            <a:ext cx="11744361" cy="1620982"/>
          </a:xfrm>
        </p:spPr>
        <p:txBody>
          <a:bodyPr>
            <a:noAutofit/>
          </a:bodyPr>
          <a:lstStyle/>
          <a:p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1: Ai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b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1-2-3.</a:t>
            </a:r>
            <a:b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0214" y="5051441"/>
            <a:ext cx="1008185" cy="104287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399" y="4998121"/>
            <a:ext cx="1013139" cy="104287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413444" y="2503302"/>
            <a:ext cx="834955" cy="88452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464969" y="2503301"/>
            <a:ext cx="833861" cy="88452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51539" y="2485624"/>
            <a:ext cx="914400" cy="902201"/>
          </a:xfrm>
          <a:prstGeom prst="rect">
            <a:avLst/>
          </a:prstGeom>
        </p:spPr>
      </p:pic>
      <p:pic>
        <p:nvPicPr>
          <p:cNvPr id="17" name="Content Placeholder 3"/>
          <p:cNvPicPr>
            <a:picLocks noGrp="1" noChangeAspect="1"/>
          </p:cNvPicPr>
          <p:nvPr>
            <p:ph idx="1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883" y="2344948"/>
            <a:ext cx="886826" cy="914067"/>
          </a:xfrm>
        </p:spPr>
      </p:pic>
      <p:pic>
        <p:nvPicPr>
          <p:cNvPr id="16" name="Content Placeholder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1920" y="2465808"/>
            <a:ext cx="873886" cy="92201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6688" y="2494462"/>
            <a:ext cx="907751" cy="88452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1665" y="2485624"/>
            <a:ext cx="945023" cy="90220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120906" y="2485624"/>
            <a:ext cx="914400" cy="90220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147492" y="2460040"/>
            <a:ext cx="914400" cy="90220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209515" y="2465807"/>
            <a:ext cx="914400" cy="896433"/>
          </a:xfrm>
          <a:prstGeom prst="rect">
            <a:avLst/>
          </a:prstGeom>
        </p:spPr>
      </p:pic>
      <p:pic>
        <p:nvPicPr>
          <p:cNvPr id="18" name="Picture 4" descr="C:\Users\Administrator\Downloads\nô el.gif"/>
          <p:cNvPicPr>
            <a:picLocks noChangeAspect="1" noChangeArrowheads="1" noCrop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4565" y="4602779"/>
            <a:ext cx="2515006" cy="1953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5741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9209E-6 0 L -0.0052 -0.4106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0" y="-20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69 -0.15139 L -0.00169 -0.40139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 descr="C:\Users\Administrator\Desktop\đi xe đạp.pn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990600" y="5175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u="none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2 : </a:t>
            </a:r>
            <a:r>
              <a:rPr lang="en-US" sz="32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khéo</a:t>
            </a:r>
            <a:r>
              <a:rPr lang="en-US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en-US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85800" y="1611268"/>
            <a:ext cx="1120140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Tx/>
              <a:buChar char="-"/>
            </a:pPr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 Chia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ngồi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rổ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xâu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qui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1-2-3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chuỗi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quà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tặng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rổ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qui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1-1-1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tặng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rổ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xâu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qui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1-2-3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chuỗi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quà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tặng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  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xâu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qui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solidFill>
                <a:srgbClr val="7030A0"/>
              </a:solidFill>
            </a:endParaRPr>
          </a:p>
        </p:txBody>
      </p:sp>
      <p:pic>
        <p:nvPicPr>
          <p:cNvPr id="7" name="DJ – Nonstop 2016 - Bass Mạnh Nhạc Không Lờ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73590" y="5559777"/>
            <a:ext cx="967066" cy="982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6734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60791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 descr="C:\Users\Administrator\Downloads\QUYỂN SÁCH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146" y="415636"/>
            <a:ext cx="10785764" cy="5798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940158" y="1517073"/>
            <a:ext cx="1032885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tuyên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‘’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’’.</a:t>
            </a:r>
            <a:b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3600" dirty="0"/>
          </a:p>
        </p:txBody>
      </p:sp>
      <p:pic>
        <p:nvPicPr>
          <p:cNvPr id="10" name="ChauYeuCoChuCongNhanBeat-V.A-384422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361709" y="3825397"/>
            <a:ext cx="1039091" cy="1224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3902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489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-77273"/>
            <a:ext cx="10457645" cy="556367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8914" y="5241701"/>
            <a:ext cx="910945" cy="65418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9859" y="5241701"/>
            <a:ext cx="1017431" cy="65418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7290" y="5177306"/>
            <a:ext cx="910945" cy="65418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38235" y="5177306"/>
            <a:ext cx="1017431" cy="65418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5666" y="5177306"/>
            <a:ext cx="910945" cy="65418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73520" y="5177306"/>
            <a:ext cx="1017431" cy="65418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4770" y="5177306"/>
            <a:ext cx="910945" cy="65418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22360" y="5177306"/>
            <a:ext cx="910945" cy="65418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71464" y="5159309"/>
            <a:ext cx="910945" cy="65418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60322" y="5182424"/>
            <a:ext cx="1017431" cy="65418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43669" y="5177306"/>
            <a:ext cx="1017431" cy="654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83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4780" y="5460642"/>
            <a:ext cx="1279636" cy="139735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4780" y="4286652"/>
            <a:ext cx="1279636" cy="117399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015" y="2889294"/>
            <a:ext cx="1062841" cy="139735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856" y="2925145"/>
            <a:ext cx="1036749" cy="117399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9407" y="2487232"/>
            <a:ext cx="1100809" cy="139735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4446" y="2413983"/>
            <a:ext cx="970208" cy="117399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3656" y="5841642"/>
            <a:ext cx="1558344" cy="101635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5392" y="5644669"/>
            <a:ext cx="1458264" cy="102930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1608" y="2550553"/>
            <a:ext cx="1558344" cy="101635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0440" y="4628311"/>
            <a:ext cx="1558344" cy="101635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3208" y="5333463"/>
            <a:ext cx="1558344" cy="1016358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7736" y="3563087"/>
            <a:ext cx="1458264" cy="1029303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8784" y="4793523"/>
            <a:ext cx="1458264" cy="1029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7552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3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8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8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2" name="Picture 4" descr="C:\Users\Administrator\Downloads\CHIẾCTHUYỀ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133" y="360947"/>
            <a:ext cx="10551694" cy="5799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034717" y="2429560"/>
            <a:ext cx="1032911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Hoạt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động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2.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Dạy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trẻ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nhận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biết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và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sắp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xếp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theo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quy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tắc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của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3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loại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đối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tượng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.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/>
            </a:r>
            <a:b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*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Sắp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xếp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theo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ý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thích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của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trẻ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0964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1370" y="982132"/>
            <a:ext cx="10085228" cy="1303867"/>
          </a:xfrm>
        </p:spPr>
        <p:txBody>
          <a:bodyPr>
            <a:normAutofit/>
          </a:bodyPr>
          <a:lstStyle/>
          <a:p>
            <a:pPr algn="l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000" b="1" dirty="0"/>
              <a:t/>
            </a:r>
            <a:br>
              <a:rPr lang="en-US" sz="2000" b="1" dirty="0"/>
            </a:b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Lần1:</a:t>
            </a:r>
            <a:r>
              <a:rPr lang="en-US" sz="2000" b="1" dirty="0"/>
              <a:t> 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1-1-1.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Isosceles Triangle 4"/>
          <p:cNvSpPr/>
          <p:nvPr/>
        </p:nvSpPr>
        <p:spPr>
          <a:xfrm rot="10800000">
            <a:off x="852296" y="2147879"/>
            <a:ext cx="598353" cy="898144"/>
          </a:xfrm>
          <a:prstGeom prst="triangle">
            <a:avLst>
              <a:gd name="adj" fmla="val 37823"/>
            </a:avLst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n w="0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4" name="Isosceles Triangle 13"/>
          <p:cNvSpPr/>
          <p:nvPr/>
        </p:nvSpPr>
        <p:spPr>
          <a:xfrm rot="10800000">
            <a:off x="1491832" y="2147879"/>
            <a:ext cx="598353" cy="898144"/>
          </a:xfrm>
          <a:prstGeom prst="triangle">
            <a:avLst>
              <a:gd name="adj" fmla="val 37823"/>
            </a:avLst>
          </a:prstGeom>
          <a:solidFill>
            <a:schemeClr val="accent5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n w="0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6" name="Isosceles Triangle 15"/>
          <p:cNvSpPr/>
          <p:nvPr/>
        </p:nvSpPr>
        <p:spPr>
          <a:xfrm rot="10800000">
            <a:off x="2158084" y="2147879"/>
            <a:ext cx="598353" cy="898144"/>
          </a:xfrm>
          <a:prstGeom prst="triangle">
            <a:avLst>
              <a:gd name="adj" fmla="val 37823"/>
            </a:avLst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n w="0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7" name="Isosceles Triangle 16"/>
          <p:cNvSpPr/>
          <p:nvPr/>
        </p:nvSpPr>
        <p:spPr>
          <a:xfrm rot="10800000">
            <a:off x="6411459" y="2194897"/>
            <a:ext cx="598353" cy="898144"/>
          </a:xfrm>
          <a:prstGeom prst="triangle">
            <a:avLst>
              <a:gd name="adj" fmla="val 37823"/>
            </a:avLst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n w="0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8" name="Isosceles Triangle 17"/>
          <p:cNvSpPr/>
          <p:nvPr/>
        </p:nvSpPr>
        <p:spPr>
          <a:xfrm rot="10800000">
            <a:off x="4578942" y="2169055"/>
            <a:ext cx="598353" cy="898144"/>
          </a:xfrm>
          <a:prstGeom prst="triangle">
            <a:avLst>
              <a:gd name="adj" fmla="val 37823"/>
            </a:avLst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n w="0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9" name="Isosceles Triangle 18"/>
          <p:cNvSpPr/>
          <p:nvPr/>
        </p:nvSpPr>
        <p:spPr>
          <a:xfrm rot="10800000">
            <a:off x="2762060" y="2147879"/>
            <a:ext cx="598353" cy="898144"/>
          </a:xfrm>
          <a:prstGeom prst="triangle">
            <a:avLst>
              <a:gd name="adj" fmla="val 37823"/>
            </a:avLst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n w="0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0" name="Isosceles Triangle 19"/>
          <p:cNvSpPr/>
          <p:nvPr/>
        </p:nvSpPr>
        <p:spPr>
          <a:xfrm rot="10800000">
            <a:off x="7009812" y="2192667"/>
            <a:ext cx="598353" cy="898144"/>
          </a:xfrm>
          <a:prstGeom prst="triangle">
            <a:avLst>
              <a:gd name="adj" fmla="val 37823"/>
            </a:avLst>
          </a:prstGeom>
          <a:solidFill>
            <a:schemeClr val="accent5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n w="0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1" name="Isosceles Triangle 20"/>
          <p:cNvSpPr/>
          <p:nvPr/>
        </p:nvSpPr>
        <p:spPr>
          <a:xfrm rot="10800000">
            <a:off x="5199118" y="2169056"/>
            <a:ext cx="598353" cy="898144"/>
          </a:xfrm>
          <a:prstGeom prst="triangle">
            <a:avLst>
              <a:gd name="adj" fmla="val 37823"/>
            </a:avLst>
          </a:prstGeom>
          <a:solidFill>
            <a:schemeClr val="accent5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n w="0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2" name="Isosceles Triangle 21"/>
          <p:cNvSpPr/>
          <p:nvPr/>
        </p:nvSpPr>
        <p:spPr>
          <a:xfrm rot="10800000">
            <a:off x="3382236" y="2151884"/>
            <a:ext cx="598353" cy="898144"/>
          </a:xfrm>
          <a:prstGeom prst="triangle">
            <a:avLst>
              <a:gd name="adj" fmla="val 37823"/>
            </a:avLst>
          </a:prstGeom>
          <a:solidFill>
            <a:schemeClr val="accent5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n w="0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3" name="Isosceles Triangle 22"/>
          <p:cNvSpPr/>
          <p:nvPr/>
        </p:nvSpPr>
        <p:spPr>
          <a:xfrm rot="10800000">
            <a:off x="3989309" y="2147879"/>
            <a:ext cx="598353" cy="898144"/>
          </a:xfrm>
          <a:prstGeom prst="triangle">
            <a:avLst>
              <a:gd name="adj" fmla="val 37823"/>
            </a:avLst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n w="0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4" name="Isosceles Triangle 23"/>
          <p:cNvSpPr/>
          <p:nvPr/>
        </p:nvSpPr>
        <p:spPr>
          <a:xfrm rot="10800000">
            <a:off x="5819294" y="2192667"/>
            <a:ext cx="598353" cy="898144"/>
          </a:xfrm>
          <a:prstGeom prst="triangle">
            <a:avLst>
              <a:gd name="adj" fmla="val 37823"/>
            </a:avLst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n w="0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5" name="Isosceles Triangle 24"/>
          <p:cNvSpPr/>
          <p:nvPr/>
        </p:nvSpPr>
        <p:spPr>
          <a:xfrm rot="10800000">
            <a:off x="7601977" y="2192667"/>
            <a:ext cx="598353" cy="898144"/>
          </a:xfrm>
          <a:prstGeom prst="triangle">
            <a:avLst>
              <a:gd name="adj" fmla="val 37823"/>
            </a:avLst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n w="0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7" name="Isosceles Triangle 26"/>
          <p:cNvSpPr/>
          <p:nvPr/>
        </p:nvSpPr>
        <p:spPr>
          <a:xfrm rot="10800000">
            <a:off x="10072891" y="2264484"/>
            <a:ext cx="598353" cy="898144"/>
          </a:xfrm>
          <a:prstGeom prst="triangle">
            <a:avLst>
              <a:gd name="adj" fmla="val 37823"/>
            </a:avLst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n w="0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8" name="Isosceles Triangle 27"/>
          <p:cNvSpPr/>
          <p:nvPr/>
        </p:nvSpPr>
        <p:spPr>
          <a:xfrm rot="10800000">
            <a:off x="8216834" y="2211696"/>
            <a:ext cx="598353" cy="898144"/>
          </a:xfrm>
          <a:prstGeom prst="triangle">
            <a:avLst>
              <a:gd name="adj" fmla="val 37823"/>
            </a:avLst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n w="0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0" name="Isosceles Triangle 29"/>
          <p:cNvSpPr/>
          <p:nvPr/>
        </p:nvSpPr>
        <p:spPr>
          <a:xfrm rot="10800000">
            <a:off x="10683603" y="2285999"/>
            <a:ext cx="598353" cy="898144"/>
          </a:xfrm>
          <a:prstGeom prst="triangle">
            <a:avLst>
              <a:gd name="adj" fmla="val 37823"/>
            </a:avLst>
          </a:prstGeom>
          <a:solidFill>
            <a:schemeClr val="accent5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n w="0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1" name="Isosceles Triangle 30"/>
          <p:cNvSpPr/>
          <p:nvPr/>
        </p:nvSpPr>
        <p:spPr>
          <a:xfrm rot="10800000">
            <a:off x="8812092" y="2227528"/>
            <a:ext cx="598353" cy="898144"/>
          </a:xfrm>
          <a:prstGeom prst="triangle">
            <a:avLst>
              <a:gd name="adj" fmla="val 37823"/>
            </a:avLst>
          </a:prstGeom>
          <a:solidFill>
            <a:schemeClr val="accent5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n w="0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2" name="Isosceles Triangle 31"/>
          <p:cNvSpPr/>
          <p:nvPr/>
        </p:nvSpPr>
        <p:spPr>
          <a:xfrm rot="10800000">
            <a:off x="9451342" y="2239333"/>
            <a:ext cx="598353" cy="898144"/>
          </a:xfrm>
          <a:prstGeom prst="triangle">
            <a:avLst>
              <a:gd name="adj" fmla="val 37823"/>
            </a:avLst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n w="0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3" name="Isosceles Triangle 32"/>
          <p:cNvSpPr/>
          <p:nvPr/>
        </p:nvSpPr>
        <p:spPr>
          <a:xfrm rot="10800000">
            <a:off x="11280939" y="2301919"/>
            <a:ext cx="598353" cy="898144"/>
          </a:xfrm>
          <a:prstGeom prst="triangle">
            <a:avLst>
              <a:gd name="adj" fmla="val 37823"/>
            </a:avLst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n w="0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287887" y="5460642"/>
            <a:ext cx="52417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Cho </a:t>
            </a:r>
            <a:r>
              <a:rPr lang="en-US" dirty="0" err="1" smtClean="0"/>
              <a:t>trẻ</a:t>
            </a:r>
            <a:r>
              <a:rPr lang="en-US" dirty="0" smtClean="0"/>
              <a:t> </a:t>
            </a:r>
            <a:r>
              <a:rPr lang="en-US" dirty="0" err="1" smtClean="0"/>
              <a:t>đọc</a:t>
            </a:r>
            <a:r>
              <a:rPr lang="en-US" dirty="0" smtClean="0"/>
              <a:t> </a:t>
            </a:r>
            <a:r>
              <a:rPr lang="en-US" dirty="0" err="1" smtClean="0"/>
              <a:t>cách</a:t>
            </a:r>
            <a:r>
              <a:rPr lang="en-US" dirty="0" smtClean="0"/>
              <a:t> </a:t>
            </a:r>
            <a:r>
              <a:rPr lang="en-US" dirty="0" err="1" smtClean="0"/>
              <a:t>sắp</a:t>
            </a:r>
            <a:r>
              <a:rPr lang="en-US" dirty="0" smtClean="0"/>
              <a:t> </a:t>
            </a:r>
            <a:r>
              <a:rPr lang="en-US" dirty="0" err="1" smtClean="0"/>
              <a:t>xếp</a:t>
            </a:r>
            <a:r>
              <a:rPr lang="en-US" dirty="0" smtClean="0"/>
              <a:t> 1 </a:t>
            </a:r>
            <a:r>
              <a:rPr lang="en-US" dirty="0" err="1" smtClean="0"/>
              <a:t>vàng</a:t>
            </a:r>
            <a:r>
              <a:rPr lang="en-US" dirty="0" smtClean="0"/>
              <a:t>, </a:t>
            </a:r>
            <a:r>
              <a:rPr lang="en-US" dirty="0" err="1" smtClean="0"/>
              <a:t>một</a:t>
            </a:r>
            <a:r>
              <a:rPr lang="en-US" dirty="0" smtClean="0"/>
              <a:t> </a:t>
            </a:r>
            <a:r>
              <a:rPr lang="en-US" dirty="0" err="1" smtClean="0"/>
              <a:t>xanh</a:t>
            </a:r>
            <a:r>
              <a:rPr lang="en-US" dirty="0" smtClean="0"/>
              <a:t>, </a:t>
            </a:r>
            <a:r>
              <a:rPr lang="en-US" dirty="0" err="1" smtClean="0"/>
              <a:t>một</a:t>
            </a:r>
            <a:r>
              <a:rPr lang="en-US" dirty="0" smtClean="0"/>
              <a:t> </a:t>
            </a:r>
            <a:r>
              <a:rPr lang="en-US" dirty="0" err="1" smtClean="0"/>
              <a:t>đỏ</a:t>
            </a:r>
            <a:r>
              <a:rPr lang="en-US" dirty="0" smtClean="0"/>
              <a:t>….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4181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4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7" grpId="0" animBg="1"/>
      <p:bldP spid="28" grpId="0" animBg="1"/>
      <p:bldP spid="30" grpId="0" animBg="1"/>
      <p:bldP spid="31" grpId="0" animBg="1"/>
      <p:bldP spid="32" grpId="0" animBg="1"/>
      <p:bldP spid="3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1370" y="982132"/>
            <a:ext cx="10085228" cy="1303867"/>
          </a:xfrm>
        </p:spPr>
        <p:txBody>
          <a:bodyPr>
            <a:normAutofit/>
          </a:bodyPr>
          <a:lstStyle/>
          <a:p>
            <a:pPr algn="l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000" b="1" dirty="0"/>
              <a:t/>
            </a:r>
            <a:br>
              <a:rPr lang="en-US" sz="2000" b="1" dirty="0"/>
            </a:b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Lần1:</a:t>
            </a:r>
            <a:r>
              <a:rPr lang="en-US" sz="2000" b="1" dirty="0"/>
              <a:t> 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1-2- 1.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Isosceles Triangle 4"/>
          <p:cNvSpPr/>
          <p:nvPr/>
        </p:nvSpPr>
        <p:spPr>
          <a:xfrm rot="10800000">
            <a:off x="852296" y="2147879"/>
            <a:ext cx="598353" cy="898144"/>
          </a:xfrm>
          <a:prstGeom prst="triangle">
            <a:avLst>
              <a:gd name="adj" fmla="val 37823"/>
            </a:avLst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n w="0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4" name="Isosceles Triangle 13"/>
          <p:cNvSpPr/>
          <p:nvPr/>
        </p:nvSpPr>
        <p:spPr>
          <a:xfrm rot="10800000">
            <a:off x="1491832" y="2147879"/>
            <a:ext cx="598353" cy="898144"/>
          </a:xfrm>
          <a:prstGeom prst="triangle">
            <a:avLst>
              <a:gd name="adj" fmla="val 37823"/>
            </a:avLst>
          </a:prstGeom>
          <a:solidFill>
            <a:schemeClr val="accent5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n w="0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6" name="Isosceles Triangle 15"/>
          <p:cNvSpPr/>
          <p:nvPr/>
        </p:nvSpPr>
        <p:spPr>
          <a:xfrm rot="10800000">
            <a:off x="2668384" y="2169056"/>
            <a:ext cx="598353" cy="898144"/>
          </a:xfrm>
          <a:prstGeom prst="triangle">
            <a:avLst>
              <a:gd name="adj" fmla="val 37823"/>
            </a:avLst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n w="0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7" name="Isosceles Triangle 16"/>
          <p:cNvSpPr/>
          <p:nvPr/>
        </p:nvSpPr>
        <p:spPr>
          <a:xfrm rot="10800000">
            <a:off x="5742404" y="2248848"/>
            <a:ext cx="598353" cy="898144"/>
          </a:xfrm>
          <a:prstGeom prst="triangle">
            <a:avLst>
              <a:gd name="adj" fmla="val 37823"/>
            </a:avLst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n w="0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9" name="Isosceles Triangle 18"/>
          <p:cNvSpPr/>
          <p:nvPr/>
        </p:nvSpPr>
        <p:spPr>
          <a:xfrm rot="10800000">
            <a:off x="3282894" y="2169056"/>
            <a:ext cx="598353" cy="898144"/>
          </a:xfrm>
          <a:prstGeom prst="triangle">
            <a:avLst>
              <a:gd name="adj" fmla="val 37823"/>
            </a:avLst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n w="0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0" name="Isosceles Triangle 19"/>
          <p:cNvSpPr/>
          <p:nvPr/>
        </p:nvSpPr>
        <p:spPr>
          <a:xfrm rot="10800000">
            <a:off x="6996932" y="2256480"/>
            <a:ext cx="598353" cy="898144"/>
          </a:xfrm>
          <a:prstGeom prst="triangle">
            <a:avLst>
              <a:gd name="adj" fmla="val 37823"/>
            </a:avLst>
          </a:prstGeom>
          <a:solidFill>
            <a:schemeClr val="accent5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n w="0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1" name="Isosceles Triangle 20"/>
          <p:cNvSpPr/>
          <p:nvPr/>
        </p:nvSpPr>
        <p:spPr>
          <a:xfrm rot="10800000">
            <a:off x="4516831" y="2218204"/>
            <a:ext cx="598353" cy="898144"/>
          </a:xfrm>
          <a:prstGeom prst="triangle">
            <a:avLst>
              <a:gd name="adj" fmla="val 37823"/>
            </a:avLst>
          </a:prstGeom>
          <a:solidFill>
            <a:schemeClr val="accent5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n w="0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2" name="Isosceles Triangle 21"/>
          <p:cNvSpPr/>
          <p:nvPr/>
        </p:nvSpPr>
        <p:spPr>
          <a:xfrm rot="10800000">
            <a:off x="3892589" y="2184115"/>
            <a:ext cx="598353" cy="898144"/>
          </a:xfrm>
          <a:prstGeom prst="triangle">
            <a:avLst>
              <a:gd name="adj" fmla="val 37823"/>
            </a:avLst>
          </a:prstGeom>
          <a:solidFill>
            <a:schemeClr val="accent5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n w="0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4" name="Isosceles Triangle 23"/>
          <p:cNvSpPr/>
          <p:nvPr/>
        </p:nvSpPr>
        <p:spPr>
          <a:xfrm rot="10800000">
            <a:off x="5138380" y="2233606"/>
            <a:ext cx="598353" cy="898144"/>
          </a:xfrm>
          <a:prstGeom prst="triangle">
            <a:avLst>
              <a:gd name="adj" fmla="val 37823"/>
            </a:avLst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n w="0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5" name="Isosceles Triangle 24"/>
          <p:cNvSpPr/>
          <p:nvPr/>
        </p:nvSpPr>
        <p:spPr>
          <a:xfrm rot="10800000">
            <a:off x="7614186" y="2271240"/>
            <a:ext cx="598353" cy="898144"/>
          </a:xfrm>
          <a:prstGeom prst="triangle">
            <a:avLst>
              <a:gd name="adj" fmla="val 37823"/>
            </a:avLst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n w="0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7" name="Isosceles Triangle 26"/>
          <p:cNvSpPr/>
          <p:nvPr/>
        </p:nvSpPr>
        <p:spPr>
          <a:xfrm rot="10800000">
            <a:off x="10635230" y="2317616"/>
            <a:ext cx="598353" cy="898144"/>
          </a:xfrm>
          <a:prstGeom prst="triangle">
            <a:avLst>
              <a:gd name="adj" fmla="val 37823"/>
            </a:avLst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n w="0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8" name="Isosceles Triangle 27"/>
          <p:cNvSpPr/>
          <p:nvPr/>
        </p:nvSpPr>
        <p:spPr>
          <a:xfrm rot="10800000">
            <a:off x="8206780" y="2271240"/>
            <a:ext cx="598353" cy="898144"/>
          </a:xfrm>
          <a:prstGeom prst="triangle">
            <a:avLst>
              <a:gd name="adj" fmla="val 37823"/>
            </a:avLst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n w="0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0" name="Isosceles Triangle 29"/>
          <p:cNvSpPr/>
          <p:nvPr/>
        </p:nvSpPr>
        <p:spPr>
          <a:xfrm rot="10800000">
            <a:off x="2081465" y="2169056"/>
            <a:ext cx="598353" cy="898144"/>
          </a:xfrm>
          <a:prstGeom prst="triangle">
            <a:avLst>
              <a:gd name="adj" fmla="val 37823"/>
            </a:avLst>
          </a:prstGeom>
          <a:solidFill>
            <a:schemeClr val="accent5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n w="0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1" name="Isosceles Triangle 30"/>
          <p:cNvSpPr/>
          <p:nvPr/>
        </p:nvSpPr>
        <p:spPr>
          <a:xfrm rot="10800000">
            <a:off x="6363953" y="2256480"/>
            <a:ext cx="598353" cy="898144"/>
          </a:xfrm>
          <a:prstGeom prst="triangle">
            <a:avLst>
              <a:gd name="adj" fmla="val 37823"/>
            </a:avLst>
          </a:prstGeom>
          <a:solidFill>
            <a:schemeClr val="accent5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n w="0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2" name="Isosceles Triangle 31"/>
          <p:cNvSpPr/>
          <p:nvPr/>
        </p:nvSpPr>
        <p:spPr>
          <a:xfrm rot="10800000">
            <a:off x="10042636" y="2301919"/>
            <a:ext cx="598353" cy="898144"/>
          </a:xfrm>
          <a:prstGeom prst="triangle">
            <a:avLst>
              <a:gd name="adj" fmla="val 37823"/>
            </a:avLst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n w="0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287887" y="5460642"/>
            <a:ext cx="52417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Cho </a:t>
            </a:r>
            <a:r>
              <a:rPr lang="en-US" dirty="0" err="1" smtClean="0"/>
              <a:t>trẻ</a:t>
            </a:r>
            <a:r>
              <a:rPr lang="en-US" dirty="0" smtClean="0"/>
              <a:t> </a:t>
            </a:r>
            <a:r>
              <a:rPr lang="en-US" dirty="0" err="1" smtClean="0"/>
              <a:t>đọc</a:t>
            </a:r>
            <a:r>
              <a:rPr lang="en-US" dirty="0" smtClean="0"/>
              <a:t> </a:t>
            </a:r>
            <a:r>
              <a:rPr lang="en-US" dirty="0" err="1" smtClean="0"/>
              <a:t>cách</a:t>
            </a:r>
            <a:r>
              <a:rPr lang="en-US" dirty="0" smtClean="0"/>
              <a:t> </a:t>
            </a:r>
            <a:r>
              <a:rPr lang="en-US" dirty="0" err="1" smtClean="0"/>
              <a:t>sắp</a:t>
            </a:r>
            <a:r>
              <a:rPr lang="en-US" dirty="0" smtClean="0"/>
              <a:t> </a:t>
            </a:r>
            <a:r>
              <a:rPr lang="en-US" dirty="0" err="1" smtClean="0"/>
              <a:t>xếp</a:t>
            </a:r>
            <a:r>
              <a:rPr lang="en-US" dirty="0" smtClean="0"/>
              <a:t> 1 </a:t>
            </a:r>
            <a:r>
              <a:rPr lang="en-US" dirty="0" err="1" smtClean="0"/>
              <a:t>vàng</a:t>
            </a:r>
            <a:r>
              <a:rPr lang="en-US" dirty="0" smtClean="0"/>
              <a:t>, 2 </a:t>
            </a:r>
            <a:r>
              <a:rPr lang="en-US" dirty="0" err="1" smtClean="0"/>
              <a:t>xanh</a:t>
            </a:r>
            <a:r>
              <a:rPr lang="en-US" dirty="0" smtClean="0"/>
              <a:t>, </a:t>
            </a:r>
            <a:r>
              <a:rPr lang="en-US" dirty="0" err="1" smtClean="0"/>
              <a:t>một</a:t>
            </a:r>
            <a:r>
              <a:rPr lang="en-US" dirty="0" smtClean="0"/>
              <a:t> </a:t>
            </a:r>
            <a:r>
              <a:rPr lang="en-US" dirty="0" err="1" smtClean="0"/>
              <a:t>đỏ</a:t>
            </a:r>
            <a:r>
              <a:rPr lang="en-US" dirty="0" smtClean="0"/>
              <a:t>….</a:t>
            </a:r>
            <a:endParaRPr lang="en-US" dirty="0"/>
          </a:p>
        </p:txBody>
      </p:sp>
      <p:sp>
        <p:nvSpPr>
          <p:cNvPr id="35" name="Isosceles Triangle 34"/>
          <p:cNvSpPr/>
          <p:nvPr/>
        </p:nvSpPr>
        <p:spPr>
          <a:xfrm rot="10800000">
            <a:off x="9433335" y="2290307"/>
            <a:ext cx="598353" cy="898144"/>
          </a:xfrm>
          <a:prstGeom prst="triangle">
            <a:avLst>
              <a:gd name="adj" fmla="val 37823"/>
            </a:avLst>
          </a:prstGeom>
          <a:solidFill>
            <a:schemeClr val="accent5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n w="0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6" name="Isosceles Triangle 35"/>
          <p:cNvSpPr/>
          <p:nvPr/>
        </p:nvSpPr>
        <p:spPr>
          <a:xfrm rot="10800000">
            <a:off x="8816081" y="2264608"/>
            <a:ext cx="598353" cy="898144"/>
          </a:xfrm>
          <a:prstGeom prst="triangle">
            <a:avLst>
              <a:gd name="adj" fmla="val 37823"/>
            </a:avLst>
          </a:prstGeom>
          <a:solidFill>
            <a:schemeClr val="accent5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n w="0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43130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4" grpId="0" animBg="1"/>
      <p:bldP spid="16" grpId="0" animBg="1"/>
      <p:bldP spid="17" grpId="0" animBg="1"/>
      <p:bldP spid="19" grpId="0" animBg="1"/>
      <p:bldP spid="20" grpId="0" animBg="1"/>
      <p:bldP spid="21" grpId="0" animBg="1"/>
      <p:bldP spid="22" grpId="0" animBg="1"/>
      <p:bldP spid="24" grpId="0" animBg="1"/>
      <p:bldP spid="25" grpId="0" animBg="1"/>
      <p:bldP spid="27" grpId="0" animBg="1"/>
      <p:bldP spid="28" grpId="0" animBg="1"/>
      <p:bldP spid="30" grpId="0" animBg="1"/>
      <p:bldP spid="31" grpId="0" animBg="1"/>
      <p:bldP spid="32" grpId="0" animBg="1"/>
      <p:bldP spid="35" grpId="0" animBg="1"/>
      <p:bldP spid="3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3493" y="936002"/>
            <a:ext cx="10174310" cy="5683739"/>
          </a:xfrm>
        </p:spPr>
      </p:pic>
      <p:sp>
        <p:nvSpPr>
          <p:cNvPr id="5" name="TextBox 4"/>
          <p:cNvSpPr txBox="1"/>
          <p:nvPr/>
        </p:nvSpPr>
        <p:spPr>
          <a:xfrm>
            <a:off x="2472744" y="566670"/>
            <a:ext cx="32197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Mở</a:t>
            </a:r>
            <a:r>
              <a:rPr lang="en-US" dirty="0" smtClean="0"/>
              <a:t> </a:t>
            </a:r>
            <a:r>
              <a:rPr lang="en-US" dirty="0" err="1" smtClean="0"/>
              <a:t>rộng</a:t>
            </a:r>
            <a:r>
              <a:rPr lang="en-US" dirty="0" smtClean="0"/>
              <a:t>: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7504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0.0&quot;&gt;&lt;object type=&quot;1&quot; unique_id=&quot;10001&quot;&gt;&lt;object type=&quot;8&quot; unique_id=&quot;10307&quot;&gt;&lt;/object&gt;&lt;object type=&quot;2&quot; unique_id=&quot;10308&quot;&gt;&lt;object type=&quot;3&quot; unique_id=&quot;10309&quot;&gt;&lt;property id=&quot;20148&quot; value=&quot;5&quot;/&gt;&lt;property id=&quot;20300&quot; value=&quot;Slide 1&quot;/&gt;&lt;property id=&quot;20307&quot; value=&quot;292&quot;/&gt;&lt;/object&gt;&lt;object type=&quot;3&quot; unique_id=&quot;10310&quot;&gt;&lt;property id=&quot;20148&quot; value=&quot;5&quot;/&gt;&lt;property id=&quot;20300&quot; value=&quot;Slide 2&quot;/&gt;&lt;property id=&quot;20307&quot; value=&quot;293&quot;/&gt;&lt;/object&gt;&lt;object type=&quot;3&quot; unique_id=&quot;10311&quot;&gt;&lt;property id=&quot;20148&quot; value=&quot;5&quot;/&gt;&lt;property id=&quot;20300&quot; value=&quot;Slide 3&quot;/&gt;&lt;property id=&quot;20307&quot; value=&quot;294&quot;/&gt;&lt;/object&gt;&lt;object type=&quot;3&quot; unique_id=&quot;10312&quot;&gt;&lt;property id=&quot;20148&quot; value=&quot;5&quot;/&gt;&lt;property id=&quot;20300&quot; value=&quot;Slide 4 - &amp;quot;a. Phần 1. Ôn cách sắp xếp theo qui tắc của 2 đối tượng&amp;quot;&quot;/&gt;&lt;property id=&quot;20307&quot; value=&quot;259&quot;/&gt;&lt;/object&gt;&lt;object type=&quot;3&quot; unique_id=&quot;10313&quot;&gt;&lt;property id=&quot;20148&quot; value=&quot;5&quot;/&gt;&lt;property id=&quot;20300&quot; value=&quot;Slide 5 - &amp;quot;b. Phần 2. Dạy trẻ sắp xếp  3-4 đối tượng theo qui tăc. * Sắp xếp theo yêu cầu&amp;quot;&quot;/&gt;&lt;property id=&quot;20307&quot; value=&quot;295&quot;/&gt;&lt;/object&gt;&lt;object type=&quot;3&quot; unique_id=&quot;10314&quot;&gt;&lt;property id=&quot;20148&quot; value=&quot;5&quot;/&gt;&lt;property id=&quot;20300&quot; value=&quot;Slide 6 - &amp;quot;* Sắp xếp theo yêu cầu - Lần1: Theo quy tắc 1-1-1. &amp;quot;&quot;/&gt;&lt;property id=&quot;20307&quot; value=&quot;261&quot;/&gt;&lt;/object&gt;&lt;object type=&quot;3&quot; unique_id=&quot;10316&quot;&gt;&lt;property id=&quot;20148&quot; value=&quot;5&quot;/&gt;&lt;property id=&quot;20300&quot; value=&quot;Slide 9 - &amp;quot;+ Các con nhìn lên và cho cô biết? ở nhóm thứ nhất có mấy bông hoa? (1)tương ứng với thẻ số mấy?( số 1)&amp;quot;&quot;/&gt;&lt;property id=&quot;20307&quot; value=&quot;264&quot;/&gt;&lt;/object&gt;&lt;object type=&quot;3&quot; unique_id=&quot;10317&quot;&gt;&lt;property id=&quot;20148&quot; value=&quot;5&quot;/&gt;&lt;property id=&quot;20300&quot; value=&quot;Slide 11 - &amp;quot;* Lần 2:  Sắp xếp theo quy tắc của 1-2-3&amp;quot;&quot;/&gt;&lt;property id=&quot;20307&quot; value=&quot;265&quot;/&gt;&lt;/object&gt;&lt;object type=&quot;3&quot; unique_id=&quot;10318&quot;&gt;&lt;property id=&quot;20148&quot; value=&quot;5&quot;/&gt;&lt;property id=&quot;20300&quot; value=&quot;Slide 12 - &amp;quot;*  Lần 2: Theo quy tắc 1-2-3. &amp;quot;&quot;/&gt;&lt;property id=&quot;20307&quot; value=&quot;268&quot;/&gt;&lt;/object&gt;&lt;object type=&quot;3&quot; unique_id=&quot;10319&quot;&gt;&lt;property id=&quot;20148&quot; value=&quot;5&quot;/&gt;&lt;property id=&quot;20300&quot; value=&quot;Slide 13 - &amp;quot;* - Lần 2: Theo quy tắc 1-2-3. +  Đây là cách sắp xếp của mấy đối tượng?(3) + Đây là cách sắp xếp của 3 đối tượng &quot;/&gt;&lt;property id=&quot;20307&quot; value=&quot;269&quot;/&gt;&lt;/object&gt;&lt;object type=&quot;3&quot; unique_id=&quot;10320&quot;&gt;&lt;property id=&quot;20148&quot; value=&quot;5&quot;/&gt;&lt;property id=&quot;20300&quot; value=&quot;Slide 14 - &amp;quot;* Ai có nhận xét gì về cách sắp xếp này? + Vì sao con biết đây là cách sắp xếp theo qui tắc?  + Sắp xếp theo mấy đ&quot;/&gt;&lt;property id=&quot;20307&quot; value=&quot;270&quot;/&gt;&lt;/object&gt;&lt;object type=&quot;3&quot; unique_id=&quot;10322&quot;&gt;&lt;property id=&quot;20148&quot; value=&quot;5&quot;/&gt;&lt;property id=&quot;20300&quot; value=&quot;Slide 16 - &amp;quot;+ Đây là cách sắp xếp của mấy đối tượng? =&amp;gt; Đây là cách sắp xếp của 3 đối tượng theo quy tắc 1-2-3 đó là 1 bông ho&quot;/&gt;&lt;property id=&quot;20307&quot; value=&quot;274&quot;/&gt;&lt;/object&gt;&lt;object type=&quot;3&quot; unique_id=&quot;10323&quot;&gt;&lt;property id=&quot;20148&quot; value=&quot;5&quot;/&gt;&lt;property id=&quot;20300&quot; value=&quot;Slide 17 - &amp;quot; - Các con vừa được quan sát 2 cách sắp xếp 3 đối tượng theo qui tắc 1-1-1; 1-2-3.&amp;quot;&quot;/&gt;&lt;property id=&quot;20307&quot; value=&quot;272&quot;/&gt;&lt;/object&gt;&lt;object type=&quot;3&quot; unique_id=&quot;10324&quot;&gt;&lt;property id=&quot;20148&quot; value=&quot;5&quot;/&gt;&lt;property id=&quot;20300&quot; value=&quot;Slide 18 - &amp;quot;- Các con cùng nhau quan sát trên màn hình xem cô có cách sắp xếp gì nữa nào.&amp;quot;&quot;/&gt;&lt;property id=&quot;20307&quot; value=&quot;266&quot;/&gt;&lt;/object&gt;&lt;object type=&quot;3&quot; unique_id=&quot;10325&quot;&gt;&lt;property id=&quot;20148&quot; value=&quot;5&quot;/&gt;&lt;property id=&quot;20300&quot; value=&quot;Slide 19 - &amp;quot; * Lần 3: Cho trẻ sắp xếp 4 đối tượng theo qui tắc 2- 1-1-1 - Các con cùng nhau quan sát trên màn hình xem cô có c&quot;/&gt;&lt;property id=&quot;20307&quot; value=&quot;273&quot;/&gt;&lt;/object&gt;&lt;object type=&quot;3&quot; unique_id=&quot;10326&quot;&gt;&lt;property id=&quot;20148&quot; value=&quot;5&quot;/&gt;&lt;property id=&quot;20300&quot; value=&quot;Slide 20 - &amp;quot; *  Lần 3: Cho trẻ sắp xếp 4 đối tượng theo qui tắc 2; 1;1;1. - Các con cùng nhau quan sát trên màn hình xem cô có&quot;/&gt;&lt;property id=&quot;20307&quot; value=&quot;275&quot;/&gt;&lt;/object&gt;&lt;object type=&quot;3&quot; unique_id=&quot;10328&quot;&gt;&lt;property id=&quot;20148&quot; value=&quot;5&quot;/&gt;&lt;property id=&quot;20300&quot; value=&quot;Slide 24 - &amp;quot;=&amp;gt; Như vậy có rất nhiều cách sắp xếp 3 hoặc 4 đối tượng theo các qui tắc.1-1-1; 1- 2 - 3 ; 2-1- 1-1. và sự sắp xếp&quot;/&gt;&lt;property id=&quot;20307&quot; value=&quot;277&quot;/&gt;&lt;/object&gt;&lt;object type=&quot;3&quot; unique_id=&quot;10330&quot;&gt;&lt;property id=&quot;20148&quot; value=&quot;5&quot;/&gt;&lt;property id=&quot;20300&quot; value=&quot;Slide 25 - &amp;quot;*  Như vậy có rất nhiều cách sắp xếp 3-4 đối tượng theo qui tắc đó là cách sắp xếp: 1-1-1 1-2-3 ; 2-1-1-1. và sự s&quot;/&gt;&lt;property id=&quot;20307&quot; value=&quot;279&quot;/&gt;&lt;/object&gt;&lt;object type=&quot;3&quot; unique_id=&quot;10331&quot;&gt;&lt;property id=&quot;20148&quot; value=&quot;5&quot;/&gt;&lt;property id=&quot;20300&quot; value=&quot;Slide 26 - &amp;quot;* Sắp xếp theo ý thích.&amp;quot;&quot;/&gt;&lt;property id=&quot;20307&quot; value=&quot;281&quot;/&gt;&lt;/object&gt;&lt;object type=&quot;3&quot; unique_id=&quot;10332&quot;&gt;&lt;property id=&quot;20148&quot; value=&quot;5&quot;/&gt;&lt;property id=&quot;20300&quot; value=&quot;Slide 27&quot;/&gt;&lt;property id=&quot;20307&quot; value=&quot;282&quot;/&gt;&lt;/object&gt;&lt;object type=&quot;3&quot; unique_id=&quot;10334&quot;&gt;&lt;property id=&quot;20148&quot; value=&quot;5&quot;/&gt;&lt;property id=&quot;20300&quot; value=&quot;Slide 28 - &amp;quot;c. Phần 3: Trò chơi củng cố. - Trò chơi  1: Ai thông minh&amp;quot;&quot;/&gt;&lt;property id=&quot;20307&quot; value=&quot;285&quot;/&gt;&lt;/object&gt;&lt;object type=&quot;3&quot; unique_id=&quot;10336&quot;&gt;&lt;property id=&quot;20148&quot; value=&quot;5&quot;/&gt;&lt;property id=&quot;20300&quot; value=&quot;Slide 29 - &amp;quot;c. Phần 3: Trò chơi củng cố. - Trò chơi  1: Ai thông minh  (Trên màn hình cô có sắp xếp theo qui tắc của 4 đối tượ&quot;/&gt;&lt;property id=&quot;20307&quot; value=&quot;286&quot;/&gt;&lt;/object&gt;&lt;object type=&quot;3&quot; unique_id=&quot;10337&quot;&gt;&lt;property id=&quot;20148&quot; value=&quot;5&quot;/&gt;&lt;property id=&quot;20300&quot; value=&quot;Slide 30 - &amp;quot;c. Phần 3: Trò chơi củng cố. - Trò chơi  1: Ai thông minh  (- Qui tăc 1-2-3) &amp;quot;&quot;/&gt;&lt;property id=&quot;20307&quot; value=&quot;289&quot;/&gt;&lt;/object&gt;&lt;object type=&quot;3&quot; unique_id=&quot;10338&quot;&gt;&lt;property id=&quot;20148&quot; value=&quot;5&quot;/&gt;&lt;property id=&quot;20300&quot; value=&quot;Slide 31 - &amp;quot;- Trò chơi  2 : Bé khéo tay. - Qui tăc 1-1-1-1-2-3; 2-1-1 &amp;quot;&quot;/&gt;&lt;property id=&quot;20307&quot; value=&quot;290&quot;/&gt;&lt;/object&gt;&lt;object type=&quot;3&quot; unique_id=&quot;10339&quot;&gt;&lt;property id=&quot;20148&quot; value=&quot;5&quot;/&gt;&lt;property id=&quot;20300&quot; value=&quot;Slide 33 - &amp;quot;3. Kết thúc: Nhận xét tuyên dương chuyển hoạt động cho trẻ hát bài  ‘’Cháu yêu cô chú công nhân’’.  &amp;quot;&quot;/&gt;&lt;property id=&quot;20307&quot; value=&quot;291&quot;/&gt;&lt;/object&gt;&lt;object type=&quot;3&quot; unique_id=&quot;10935&quot;&gt;&lt;property id=&quot;20148&quot; value=&quot;5&quot;/&gt;&lt;property id=&quot;20300&quot; value=&quot;Slide 7 - &amp;quot;* Sắp xếp theo yêu cầu - Lần1: Theo quy tắc 1-1-1. &amp;quot;&quot;/&gt;&lt;property id=&quot;20307&quot; value=&quot;298&quot;/&gt;&lt;/object&gt;&lt;object type=&quot;3&quot; unique_id=&quot;10938&quot;&gt;&lt;property id=&quot;20148&quot; value=&quot;5&quot;/&gt;&lt;property id=&quot;20300&quot; value=&quot;Slide 15 - &amp;quot;+ Các con nhìn lên màn hình và cho cô biết ở nhóm thứ nhất có mấy bông hoa?(1 bông hoa) tương ứng với thẻ số mấy? &quot;/&gt;&lt;property id=&quot;20307&quot; value=&quot;302&quot;/&gt;&lt;/object&gt;&lt;object type=&quot;3&quot; unique_id=&quot;10939&quot;&gt;&lt;property id=&quot;20148&quot; value=&quot;5&quot;/&gt;&lt;property id=&quot;20300&quot; value=&quot;Slide 21 - &amp;quot;+ Ai có nhận xét gì về cách sắp xếp này? - Các con chỉ tay vào bảng và đọc cùng cô cách sắp xếp nào? - Hoa hoa- qu&quot;/&gt;&lt;property id=&quot;20307&quot; value=&quot;306&quot;/&gt;&lt;/object&gt;&lt;object type=&quot;3&quot; unique_id=&quot;10941&quot;&gt;&lt;property id=&quot;20148&quot; value=&quot;5&quot;/&gt;&lt;property id=&quot;20300&quot; value=&quot;Slide 22 - &amp;quot;+ Các con nhìn lên màn hình và cho cô biết ở nhóm thứ nhất có mấy bông hoa?(2 bông hoa) tương ứng với thẻ số mấy? &quot;/&gt;&lt;property id=&quot;20307&quot; value=&quot;304&quot;/&gt;&lt;/object&gt;&lt;object type=&quot;3&quot; unique_id=&quot;10942&quot;&gt;&lt;property id=&quot;20148&quot; value=&quot;5&quot;/&gt;&lt;property id=&quot;20300&quot; value=&quot;Slide 23 - &amp;quot;+  Đây là cách sắp xếp của mấy đối tượng?  =&amp;gt; Đây là cách sắp xếp của 4 đối tượng theo quy tắc 2-1-1-1. đó là 2 bô&quot;/&gt;&lt;property id=&quot;20307&quot; value=&quot;308&quot;/&gt;&lt;/object&gt;&lt;object type=&quot;3&quot; unique_id=&quot;11103&quot;&gt;&lt;property id=&quot;20148&quot; value=&quot;5&quot;/&gt;&lt;property id=&quot;20300&quot; value=&quot;Slide 8 - &amp;quot;* Sắp xếp theo yêu cầu - Lần1: Theo quy tắc 1-1-1. &amp;quot;&quot;/&gt;&lt;property id=&quot;20307&quot; value=&quot;310&quot;/&gt;&lt;/object&gt;&lt;object type=&quot;3&quot; unique_id=&quot;11264&quot;&gt;&lt;property id=&quot;20148&quot; value=&quot;5&quot;/&gt;&lt;property id=&quot;20300&quot; value=&quot;Slide 10 - &amp;quot;+ Đây là cách sắp xếp của mấy đối tượng?(3 đối tượng) + Đây là cách sắp xếp của 3 đối tượng theo qui tắc 1-1-1. &amp;quot;&quot;/&gt;&lt;property id=&quot;20307&quot; value=&quot;312&quot;/&gt;&lt;/object&gt;&lt;object type=&quot;3&quot; unique_id=&quot;11465&quot;&gt;&lt;property id=&quot;20148&quot; value=&quot;5&quot;/&gt;&lt;property id=&quot;20300&quot; value=&quot;Slide 32 - &amp;quot;- Trò chơi  2 : Bé khéo tay. - Qui tăc 1-1-1-1-2-3; 2-1-1 &amp;quot;&quot;/&gt;&lt;property id=&quot;20307&quot; value=&quot;313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1630</TotalTime>
  <Words>791</Words>
  <Application>Microsoft Office PowerPoint</Application>
  <PresentationFormat>Widescreen</PresentationFormat>
  <Paragraphs>40</Paragraphs>
  <Slides>35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0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* Sắp xếp theo yêu cầu của cô - Lần1: Theo quy tắc 1-1-1. </vt:lpstr>
      <vt:lpstr>* Sắp xếp theo yêu cầu của cô - Lần1: Theo quy tắc 1-2- 1. </vt:lpstr>
      <vt:lpstr>PowerPoint Presentation</vt:lpstr>
      <vt:lpstr>PowerPoint Presentation</vt:lpstr>
      <vt:lpstr>PowerPoint Presentation</vt:lpstr>
      <vt:lpstr>+ Các con nhìn lên và cho cô biết? ở nhóm đối tượng thứ nhất có mấy bông hoa? (1)tương ứng với thẻ số mấy?( số 1). Nhóm đối tượng thứ 2, nhóm đối tượng thư 3.</vt:lpstr>
      <vt:lpstr>+ Đây là cách sắp xếp của mấy đối tượng?(3 đối tượng) Đó là những đối tượng nào? + Được sắp xếp theo qui tắc gì? (1-1-1. Đó là 1 bông hoa – 1 quả - 1 chiếc lá và lặp lại như vậy) </vt:lpstr>
      <vt:lpstr>Đây là cách sắp xếp của 3 đối tượng đó là hoa- quả - lá và sắp xếp theo qui tắc 1-1-1 đó là 1 hoa- 1quả- 1lá và lặp lại như vậy.</vt:lpstr>
      <vt:lpstr>PowerPoint Presentation</vt:lpstr>
      <vt:lpstr>*  Lần 2: Theo quy tắc 1-2-3. </vt:lpstr>
      <vt:lpstr>* - Lần 2: Theo quy tắc 1-2-3. Các con nhìn lên bảng và xếp giống cô nào</vt:lpstr>
      <vt:lpstr>* Ai có nhận xét gì về cách sắp xếp này? + Cho trẻ đọc cùng cô cách sắp xếp đó.( 1 hoa - 2 quả- 3 Lá) </vt:lpstr>
      <vt:lpstr>+ Các con nhìn lên màn hình và cho cô biết ở nhóm đối tượng thứ nhất có mấy bông hoa?(1 bông hoa) tương ứng với thẻ số mấy?( Số 1) các con tìm thẻ số một đặt dưới nhóm 1 bông hoa nào? Nhóm đói tượng thứ 2, nhóm đối tượng thứ 3.</vt:lpstr>
      <vt:lpstr>   + Đây là cách sắp xếp của mấy đối tượng? Là những đối tượng nào? Sắp xếp theo qui tắc gì? =&gt; Đây là cách sắp xếp của 3 đối tượng theo quy tắc 1-2-3 đó là 1 bông hoa - 2 quả - 3 chiếc lá và lặp lại như vậy. + Cho trẻ nhăc lại : Qui tắc sắp xếp của 3 đối tượng. (Đây là cách sắp xếp của 3 đối tượng theo quy tắc 1-2-3, đó là 1 bông hoa - 2 quả - 3 chiếc lá) .</vt:lpstr>
      <vt:lpstr> - Các con vừa được quan sát 2 cách sắp xếp 3 đối tượng theo qui tắc 1-1-1 đó là 1 bông hoa- 1quả- 1 lá. </vt:lpstr>
      <vt:lpstr>Theo qui tắc: 1-2-3 đó là 1 hoa- 2 quả- 3 lá.</vt:lpstr>
      <vt:lpstr> * Lần 3: Cho trẻ sắp xếp 4 đối tượng theo qui tắc 2- 1-1-1 </vt:lpstr>
      <vt:lpstr> *  Lần 3: Cho trẻ sắp xếp 4 đối tượng theo qui tắc 2; 1;1;1. - Các con chọn đối tượng và xếp ra bảng của mình giống với của cô nào.  + Ai có nhận xét gì về cách sắp xếp này? - Các con chỉ tay vào bảng và đọc cùng cô cách sắp xếp nào? ( Hoa hoa- quả- lá- cây và lặp lại như vậy.)  </vt:lpstr>
      <vt:lpstr>+ Các con nhìn lên màn hình và cho cô biết ở nhóm đối tượng thứ nhất có mấy bông hoa?(2 bông hoa) tương ứng với thẻ số mấy?( Số 2) các con tìm thẻ số một đặt dưới 2 bông hoa nào? Nhóm đối tượng thư 2, nhóm đối tượng thứ 3, nhóm đối tượng thứ 4.</vt:lpstr>
      <vt:lpstr> +  Đây là cách sắp xếp của mấy đối tượng? Đó là những đối tượng nào? Được sắp xép theo qui tắc gì? =&gt; Đây là cách sắp xếp của 4 đối tượng theo quy tắc 2-1-1-1, đó là 2 bông hoa - 1 quả - 1 chiếc lá- 1 cây và lặp lại như vậy - Cho trẻ nhắc lại cách sắp xếp.( hoa-hoa-quả-lá-cây và lặp lại như vậy) </vt:lpstr>
      <vt:lpstr>=&gt; Như vậy có rất nhiều cách sắp xếp 3 hoặc 4 đối tượng theo các qui tắc như:1-1-1</vt:lpstr>
      <vt:lpstr>Theo quy tắc: 1-2-3</vt:lpstr>
      <vt:lpstr>Sắp xếp 4 đối tượng theo qui tắc 2- 1-1-1 và sự sắp xếp được lặp đi lặp lại theo 1 trình tự của 3 hoặc 4 đối tượng đó gọi là cách sắp xếp 3 hoặc 4 đối tượng theo qui tắc.  </vt:lpstr>
      <vt:lpstr>PowerPoint Presentation</vt:lpstr>
      <vt:lpstr>PowerPoint Presentation</vt:lpstr>
      <vt:lpstr>Trò chơi  1: Ai thông minh  (Trên màn hình cô có các cách sắp xếp theo qui tắc của 3, 4 đối tượng các con quan sát kỹ và phát hiện ra đối tượng còn thiếu và  điền vào ô trống.) Theo quy tắc 1-1-1-1. </vt:lpstr>
      <vt:lpstr>Trò chơi  1: Ai thông minh  Theo quy tắc 1-2-3. 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Techsi.vn</cp:lastModifiedBy>
  <cp:revision>104</cp:revision>
  <dcterms:created xsi:type="dcterms:W3CDTF">2018-11-07T02:34:51Z</dcterms:created>
  <dcterms:modified xsi:type="dcterms:W3CDTF">2024-02-29T09:17:31Z</dcterms:modified>
</cp:coreProperties>
</file>