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56" r:id="rId5"/>
    <p:sldId id="295" r:id="rId6"/>
    <p:sldId id="306" r:id="rId7"/>
    <p:sldId id="296" r:id="rId8"/>
    <p:sldId id="302" r:id="rId9"/>
    <p:sldId id="297" r:id="rId10"/>
    <p:sldId id="298" r:id="rId11"/>
    <p:sldId id="299" r:id="rId12"/>
    <p:sldId id="300" r:id="rId13"/>
    <p:sldId id="303" r:id="rId14"/>
    <p:sldId id="304" r:id="rId15"/>
    <p:sldId id="305"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74" autoAdjust="0"/>
  </p:normalViewPr>
  <p:slideViewPr>
    <p:cSldViewPr snapToGrid="0">
      <p:cViewPr varScale="1">
        <p:scale>
          <a:sx n="63" d="100"/>
          <a:sy n="63" d="100"/>
        </p:scale>
        <p:origin x="804" y="56"/>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6/13/2025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6/13/2025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6/13/2025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6/13/2025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6/13/2025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6/13/2025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6/13/2025</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6/13/2025</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6/13/2025</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6/13/2025</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6/13/2025</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6/13/2025</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6/13/2025</a:t>
            </a:fld>
            <a:endParaRPr lang="en-US"/>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EE0F8"/>
            </a:gs>
            <a:gs pos="17000">
              <a:srgbClr val="BFEBFA"/>
            </a:gs>
            <a:gs pos="92000">
              <a:srgbClr val="FFFFFF"/>
            </a:gs>
            <a:gs pos="51000">
              <a:srgbClr val="DFF5FD"/>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69045" y="1452966"/>
            <a:ext cx="9360418" cy="2263258"/>
          </a:xfrm>
        </p:spPr>
        <p:txBody>
          <a:bodyPr>
            <a:normAutofit/>
          </a:bodyPr>
          <a:lstStyle/>
          <a:p>
            <a:br>
              <a:rPr lang="en-US" sz="3200" b="1" dirty="0">
                <a:solidFill>
                  <a:srgbClr val="C00000"/>
                </a:solidFill>
              </a:rPr>
            </a:br>
            <a:r>
              <a:rPr lang="en-US" sz="4000" b="1" dirty="0" err="1">
                <a:solidFill>
                  <a:srgbClr val="002060"/>
                </a:solidFill>
                <a:latin typeface="Times New Roman" panose="02020603050405020304" pitchFamily="18" charset="0"/>
                <a:cs typeface="Times New Roman" panose="02020603050405020304" pitchFamily="18" charset="0"/>
              </a:rPr>
              <a:t>Khám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phá</a:t>
            </a:r>
            <a:r>
              <a:rPr lang="en-US" sz="4000" b="1" dirty="0">
                <a:solidFill>
                  <a:srgbClr val="002060"/>
                </a:solidFill>
                <a:latin typeface="Times New Roman" panose="02020603050405020304" pitchFamily="18" charset="0"/>
                <a:cs typeface="Times New Roman" panose="02020603050405020304" pitchFamily="18" charset="0"/>
              </a:rPr>
              <a:t>: </a:t>
            </a:r>
            <a:r>
              <a:rPr lang="vi-VN" sz="4000" b="1" dirty="0">
                <a:solidFill>
                  <a:srgbClr val="002060"/>
                </a:solidFill>
                <a:latin typeface="Times New Roman" panose="02020603050405020304" pitchFamily="18" charset="0"/>
                <a:cs typeface="Times New Roman" panose="02020603050405020304" pitchFamily="18" charset="0"/>
              </a:rPr>
              <a:t>Thủ đô</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Nội</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5" name="Subtitle 4"/>
          <p:cNvSpPr>
            <a:spLocks noGrp="1"/>
          </p:cNvSpPr>
          <p:nvPr>
            <p:ph type="subTitle" idx="1"/>
          </p:nvPr>
        </p:nvSpPr>
        <p:spPr>
          <a:xfrm>
            <a:off x="2637831" y="3716224"/>
            <a:ext cx="6916336" cy="1771600"/>
          </a:xfrm>
        </p:spPr>
        <p:txBody>
          <a:bodyPr>
            <a:normAutofit/>
          </a:bodyPr>
          <a:lstStyle/>
          <a:p>
            <a:r>
              <a:rPr lang="en-US" sz="2800" b="1" dirty="0" err="1">
                <a:solidFill>
                  <a:srgbClr val="002060"/>
                </a:solidFill>
                <a:latin typeface="Times New Roman" panose="02020603050405020304" pitchFamily="18" charset="0"/>
                <a:cs typeface="Times New Roman" panose="02020603050405020304" pitchFamily="18" charset="0"/>
              </a:rPr>
              <a:t>Đối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tượng</a:t>
            </a:r>
            <a:r>
              <a:rPr lang="en-US" sz="2800" b="1" dirty="0">
                <a:solidFill>
                  <a:srgbClr val="002060"/>
                </a:solidFill>
                <a:latin typeface="Times New Roman" panose="02020603050405020304" pitchFamily="18" charset="0"/>
                <a:cs typeface="Times New Roman" panose="02020603050405020304" pitchFamily="18" charset="0"/>
              </a:rPr>
              <a:t>: 3-4 </a:t>
            </a:r>
            <a:r>
              <a:rPr lang="en-US" sz="2800" b="1" dirty="0" err="1">
                <a:solidFill>
                  <a:srgbClr val="002060"/>
                </a:solidFill>
                <a:latin typeface="Times New Roman" panose="02020603050405020304" pitchFamily="18" charset="0"/>
                <a:cs typeface="Times New Roman" panose="02020603050405020304" pitchFamily="18" charset="0"/>
              </a:rPr>
              <a:t>tuổi</a:t>
            </a:r>
            <a:endParaRPr lang="en-US" sz="2800" b="1" dirty="0">
              <a:solidFill>
                <a:srgbClr val="002060"/>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vi-VN" altLang="en-US" sz="280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2382361" y="2123667"/>
            <a:ext cx="7789862" cy="685800"/>
          </a:xfrm>
          <a:prstGeom prst="rect">
            <a:avLst/>
          </a:prstGeom>
        </p:spPr>
        <p:txBody>
          <a:bodyPr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vi-VN" sz="4400" b="1" dirty="0">
                <a:solidFill>
                  <a:srgbClr val="002060"/>
                </a:solidFill>
                <a:latin typeface="Times New Roman" panose="02020603050405020304" pitchFamily="18" charset="0"/>
                <a:cs typeface="Times New Roman" panose="02020603050405020304" pitchFamily="18" charset="0"/>
              </a:rPr>
              <a:t>GIÁO DỤC</a:t>
            </a:r>
            <a:r>
              <a:rPr lang="en-US" sz="4400" b="1" dirty="0">
                <a:solidFill>
                  <a:srgbClr val="002060"/>
                </a:solidFill>
                <a:latin typeface="Times New Roman" panose="02020603050405020304" pitchFamily="18" charset="0"/>
                <a:cs typeface="Times New Roman" panose="02020603050405020304" pitchFamily="18" charset="0"/>
              </a:rPr>
              <a:t> PHÁT TRIỂN NHẬN THỨC</a:t>
            </a:r>
          </a:p>
        </p:txBody>
      </p:sp>
      <p:sp>
        <p:nvSpPr>
          <p:cNvPr id="6" name="Subtitle 2"/>
          <p:cNvSpPr txBox="1">
            <a:spLocks noChangeArrowheads="1"/>
          </p:cNvSpPr>
          <p:nvPr/>
        </p:nvSpPr>
        <p:spPr bwMode="auto">
          <a:xfrm>
            <a:off x="3219767" y="346985"/>
            <a:ext cx="61150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fontAlgn="base">
              <a:spcBef>
                <a:spcPct val="0"/>
              </a:spcBef>
              <a:spcAft>
                <a:spcPct val="0"/>
              </a:spcAft>
              <a:buNone/>
              <a:defRPr/>
            </a:pPr>
            <a:r>
              <a:rPr lang="en-US" altLang="en-US" sz="2400" b="1" dirty="0">
                <a:solidFill>
                  <a:srgbClr val="0070C0"/>
                </a:solidFill>
                <a:latin typeface="Times New Roman" panose="02020603050405020304" pitchFamily="18" charset="0"/>
                <a:cs typeface="Times New Roman" panose="02020603050405020304" pitchFamily="18" charset="0"/>
              </a:rPr>
              <a:t>ỦY BAN NHÂN DÂN QUẬN LONG BIÊN</a:t>
            </a:r>
          </a:p>
          <a:p>
            <a:pPr lvl="0" algn="ctr" fontAlgn="base">
              <a:spcBef>
                <a:spcPct val="0"/>
              </a:spcBef>
              <a:spcAft>
                <a:spcPct val="0"/>
              </a:spcAft>
              <a:buNone/>
              <a:defRPr/>
            </a:pPr>
            <a:r>
              <a:rPr lang="en-US" altLang="en-US" sz="2400" b="1" dirty="0">
                <a:solidFill>
                  <a:srgbClr val="0070C0"/>
                </a:solidFill>
                <a:latin typeface="Times New Roman" panose="02020603050405020304" pitchFamily="18" charset="0"/>
                <a:cs typeface="Times New Roman" panose="02020603050405020304" pitchFamily="18" charset="0"/>
              </a:rPr>
              <a:t>TRƯỜNG MẦM </a:t>
            </a:r>
            <a:r>
              <a:rPr lang="en-US" altLang="en-US" sz="2400" b="1">
                <a:solidFill>
                  <a:srgbClr val="0070C0"/>
                </a:solidFill>
                <a:latin typeface="Times New Roman" panose="02020603050405020304" pitchFamily="18" charset="0"/>
                <a:cs typeface="Times New Roman" panose="02020603050405020304" pitchFamily="18" charset="0"/>
              </a:rPr>
              <a:t>NON HOA ANH ĐÀO</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rcRect/>
          <a:stretch/>
        </p:blipFill>
        <p:spPr>
          <a:xfrm>
            <a:off x="5611472" y="1153827"/>
            <a:ext cx="969055" cy="969055"/>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7008" y="731520"/>
            <a:ext cx="9884664" cy="4718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rgbClr val="002060"/>
                </a:solidFill>
                <a:latin typeface="Times New Roman" panose="02020603050405020304" pitchFamily="18" charset="0"/>
                <a:cs typeface="Times New Roman" panose="02020603050405020304" pitchFamily="18" charset="0"/>
              </a:rPr>
              <a:t>                        GIÁO DỤC:</a:t>
            </a:r>
          </a:p>
          <a:p>
            <a:pPr algn="just"/>
            <a:r>
              <a:rPr lang="vi-VN"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Hà Nội là thủ đô của cả nước. Hà Nội có nhiều danh lam, thắng cảnh nổi tiếng. Đặc biệt Hà Nội có rất nhiều cây xanh nên còn gọi là Hà Nội xanh và là thành phố vì hoà bình. Do vậy các con phải biết góp phần xây dựng, bảo vệ, giữ gìn vệ sinh nơi công cộng, để thủ đô Hà Nội luôn xanh- sạch- đẹp.</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55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48936"/>
            <a:ext cx="11530361" cy="3046988"/>
          </a:xfrm>
          <a:prstGeom prst="rect">
            <a:avLst/>
          </a:prstGeom>
          <a:noFill/>
        </p:spPr>
        <p:txBody>
          <a:bodyPr wrap="square" rtlCol="0">
            <a:spAutoFit/>
          </a:bodyPr>
          <a:lstStyle/>
          <a:p>
            <a:pPr algn="ctr"/>
            <a:r>
              <a:rPr lang="vi-VN" sz="9600" b="1" dirty="0">
                <a:solidFill>
                  <a:srgbClr val="C00000"/>
                </a:solidFill>
                <a:latin typeface="Times New Roman" panose="02020603050405020304" pitchFamily="18" charset="0"/>
                <a:cs typeface="Times New Roman" panose="02020603050405020304" pitchFamily="18" charset="0"/>
              </a:rPr>
              <a:t>Trò chơi:</a:t>
            </a:r>
          </a:p>
          <a:p>
            <a:pPr algn="ctr"/>
            <a:r>
              <a:rPr lang="vi-VN" sz="9600" b="1" dirty="0">
                <a:solidFill>
                  <a:srgbClr val="C00000"/>
                </a:solidFill>
                <a:latin typeface="Times New Roman" panose="02020603050405020304" pitchFamily="18" charset="0"/>
                <a:cs typeface="Times New Roman" panose="02020603050405020304" pitchFamily="18" charset="0"/>
              </a:rPr>
              <a:t> Thi xem ai nhanh</a:t>
            </a:r>
            <a:endParaRPr lang="en-GB" sz="9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84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7063" y="2141034"/>
            <a:ext cx="10125307" cy="2308324"/>
          </a:xfrm>
          <a:prstGeom prst="rect">
            <a:avLst/>
          </a:prstGeom>
          <a:noFill/>
        </p:spPr>
        <p:txBody>
          <a:bodyPr wrap="square" rtlCol="0">
            <a:spAutoFit/>
          </a:bodyPr>
          <a:lstStyle/>
          <a:p>
            <a:pPr algn="ctr"/>
            <a:r>
              <a:rPr lang="vi-VN" sz="7200" b="1" dirty="0">
                <a:solidFill>
                  <a:srgbClr val="C00000"/>
                </a:solidFill>
                <a:latin typeface="Times New Roman" panose="02020603050405020304" pitchFamily="18" charset="0"/>
                <a:cs typeface="Times New Roman" panose="02020603050405020304" pitchFamily="18" charset="0"/>
              </a:rPr>
              <a:t>Trò chơi:</a:t>
            </a:r>
          </a:p>
          <a:p>
            <a:pPr algn="ctr"/>
            <a:r>
              <a:rPr lang="vi-VN" sz="7200" b="1" dirty="0">
                <a:solidFill>
                  <a:srgbClr val="C00000"/>
                </a:solidFill>
                <a:latin typeface="Times New Roman" panose="02020603050405020304" pitchFamily="18" charset="0"/>
                <a:cs typeface="Times New Roman" panose="02020603050405020304" pitchFamily="18" charset="0"/>
              </a:rPr>
              <a:t>Bé khéo tay</a:t>
            </a:r>
            <a:endParaRPr lang="en-GB" sz="7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48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67000-AECE-0B9D-ABDF-DC27FCA5B42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2C34CE9-86B1-0F2B-EEB7-74E244DFACC0}"/>
              </a:ext>
            </a:extLst>
          </p:cNvPr>
          <p:cNvSpPr txBox="1">
            <a:spLocks/>
          </p:cNvSpPr>
          <p:nvPr/>
        </p:nvSpPr>
        <p:spPr>
          <a:xfrm>
            <a:off x="2442709" y="3627120"/>
            <a:ext cx="7789862" cy="685800"/>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US" sz="7200" b="1" dirty="0">
                <a:solidFill>
                  <a:srgbClr val="002060"/>
                </a:solidFill>
                <a:latin typeface="Times New Roman" panose="02020603050405020304" pitchFamily="18" charset="0"/>
                <a:cs typeface="Times New Roman" panose="02020603050405020304" pitchFamily="18" charset="0"/>
              </a:rPr>
              <a:t>3. </a:t>
            </a:r>
            <a:r>
              <a:rPr lang="en-US" sz="7200" b="1" dirty="0" err="1">
                <a:solidFill>
                  <a:srgbClr val="002060"/>
                </a:solidFill>
                <a:latin typeface="Times New Roman" panose="02020603050405020304" pitchFamily="18" charset="0"/>
                <a:cs typeface="Times New Roman" panose="02020603050405020304" pitchFamily="18" charset="0"/>
              </a:rPr>
              <a:t>Kết</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Thúc</a:t>
            </a:r>
            <a:endParaRPr lang="en-US" sz="7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973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42709" y="3627120"/>
            <a:ext cx="7789862" cy="685800"/>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US" b="1" dirty="0">
                <a:solidFill>
                  <a:srgbClr val="002060"/>
                </a:solidFill>
                <a:latin typeface="Times New Roman" panose="02020603050405020304" pitchFamily="18" charset="0"/>
                <a:cs typeface="Times New Roman" panose="02020603050405020304" pitchFamily="18" charset="0"/>
              </a:rPr>
              <a:t>1.Ổn </a:t>
            </a:r>
            <a:r>
              <a:rPr lang="en-US" b="1" dirty="0" err="1">
                <a:solidFill>
                  <a:srgbClr val="002060"/>
                </a:solidFill>
                <a:latin typeface="Times New Roman" panose="02020603050405020304" pitchFamily="18" charset="0"/>
                <a:cs typeface="Times New Roman" panose="02020603050405020304" pitchFamily="18" charset="0"/>
              </a:rPr>
              <a:t>định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tổ</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chức</a:t>
            </a:r>
            <a:r>
              <a:rPr lang="en-US" b="1" dirty="0">
                <a:solidFill>
                  <a:srgbClr val="002060"/>
                </a:solidFill>
                <a:latin typeface="Times New Roman" panose="02020603050405020304" pitchFamily="18" charset="0"/>
                <a:cs typeface="Times New Roman" panose="02020603050405020304" pitchFamily="18" charset="0"/>
              </a:rPr>
              <a:t>:</a:t>
            </a:r>
          </a:p>
          <a:p>
            <a:pPr fontAlgn="auto">
              <a:spcAft>
                <a:spcPts val="0"/>
              </a:spcAft>
              <a:defRPr/>
            </a:pPr>
            <a:r>
              <a:rPr lang="en-US" b="1" dirty="0" err="1">
                <a:solidFill>
                  <a:srgbClr val="002060"/>
                </a:solidFill>
                <a:latin typeface="Times New Roman" panose="02020603050405020304" pitchFamily="18" charset="0"/>
                <a:cs typeface="Times New Roman" panose="02020603050405020304" pitchFamily="18" charset="0"/>
              </a:rPr>
              <a:t>Bài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hát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Yêu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Nội</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4" name="YEU H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99986" y="4850994"/>
            <a:ext cx="3265170" cy="1817267"/>
          </a:xfrm>
          <a:prstGeom prst="rect">
            <a:avLst/>
          </a:prstGeom>
        </p:spPr>
      </p:pic>
    </p:spTree>
    <p:extLst>
      <p:ext uri="{BB962C8B-B14F-4D97-AF65-F5344CB8AC3E}">
        <p14:creationId xmlns:p14="http://schemas.microsoft.com/office/powerpoint/2010/main" val="33654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0B9E8-4904-C357-9E11-A0901820528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9BD26C9-4E32-BEDA-FDB5-826ACC3AF4B3}"/>
              </a:ext>
            </a:extLst>
          </p:cNvPr>
          <p:cNvSpPr txBox="1">
            <a:spLocks/>
          </p:cNvSpPr>
          <p:nvPr/>
        </p:nvSpPr>
        <p:spPr>
          <a:xfrm>
            <a:off x="2442709" y="3627120"/>
            <a:ext cx="7789862" cy="685800"/>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defRPr/>
            </a:pPr>
            <a:r>
              <a:rPr lang="en-US" b="1" dirty="0">
                <a:solidFill>
                  <a:srgbClr val="002060"/>
                </a:solidFill>
                <a:latin typeface="Times New Roman" panose="02020603050405020304" pitchFamily="18" charset="0"/>
                <a:cs typeface="Times New Roman" panose="02020603050405020304" pitchFamily="18" charset="0"/>
              </a:rPr>
              <a:t>2.Phương </a:t>
            </a:r>
            <a:r>
              <a:rPr lang="en-US" b="1" dirty="0" err="1">
                <a:solidFill>
                  <a:srgbClr val="002060"/>
                </a:solidFill>
                <a:latin typeface="Times New Roman" panose="02020603050405020304" pitchFamily="18" charset="0"/>
                <a:cs typeface="Times New Roman" panose="02020603050405020304" pitchFamily="18" charset="0"/>
              </a:rPr>
              <a:t>pháp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hình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thức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tổ</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chức</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33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374566" cy="5287138"/>
          </a:xfrm>
          <a:prstGeom prst="rect">
            <a:avLst/>
          </a:prstGeom>
        </p:spPr>
      </p:pic>
      <p:sp>
        <p:nvSpPr>
          <p:cNvPr id="2" name="Rounded Rectangle 1"/>
          <p:cNvSpPr/>
          <p:nvPr/>
        </p:nvSpPr>
        <p:spPr>
          <a:xfrm>
            <a:off x="4716966" y="4811650"/>
            <a:ext cx="3657601" cy="4754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latin typeface="Times New Roman" panose="02020603050405020304" pitchFamily="18" charset="0"/>
                <a:cs typeface="Times New Roman" panose="02020603050405020304" pitchFamily="18" charset="0"/>
              </a:rPr>
              <a:t>HỒ GƯƠM( HỒ HOÀN KIẾM)</a:t>
            </a:r>
            <a:endParaRPr lang="en-GB"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422888" y="89210"/>
            <a:ext cx="3769112" cy="1938992"/>
          </a:xfrm>
          <a:prstGeom prst="rect">
            <a:avLst/>
          </a:prstGeom>
          <a:noFill/>
        </p:spPr>
        <p:txBody>
          <a:bodyPr wrap="square" rtlCol="0">
            <a:spAutoFit/>
          </a:bodyPr>
          <a:lstStyle/>
          <a:p>
            <a:pPr marL="285750" indent="-285750" algn="just">
              <a:buFont typeface="Arial" panose="020B0604020202020204" pitchFamily="34" charset="0"/>
              <a:buChar char="•"/>
            </a:pPr>
            <a:r>
              <a:rPr lang="vi-VN" sz="2000" dirty="0">
                <a:solidFill>
                  <a:srgbClr val="002060"/>
                </a:solidFill>
                <a:latin typeface="Times New Roman" panose="02020603050405020304" pitchFamily="18" charset="0"/>
                <a:cs typeface="Times New Roman" panose="02020603050405020304" pitchFamily="18" charset="0"/>
              </a:rPr>
              <a:t>Cháu biết gì về Hồ Gươm?</a:t>
            </a:r>
          </a:p>
          <a:p>
            <a:pPr marL="285750" indent="-285750" algn="just">
              <a:buFont typeface="Arial" panose="020B0604020202020204" pitchFamily="34" charset="0"/>
              <a:buChar char="•"/>
            </a:pPr>
            <a:r>
              <a:rPr lang="vi-VN" sz="2000" dirty="0">
                <a:solidFill>
                  <a:srgbClr val="002060"/>
                </a:solidFill>
                <a:latin typeface="Times New Roman" panose="02020603050405020304" pitchFamily="18" charset="0"/>
                <a:cs typeface="Times New Roman" panose="02020603050405020304" pitchFamily="18" charset="0"/>
              </a:rPr>
              <a:t> Tại sao lại có tên gọi là Hồ Gươm? </a:t>
            </a:r>
          </a:p>
          <a:p>
            <a:pPr marL="285750" indent="-285750" algn="just">
              <a:buFont typeface="Arial" panose="020B0604020202020204" pitchFamily="34" charset="0"/>
              <a:buChar char="•"/>
            </a:pPr>
            <a:r>
              <a:rPr lang="vi-VN" sz="2000" dirty="0">
                <a:solidFill>
                  <a:srgbClr val="002060"/>
                </a:solidFill>
                <a:latin typeface="Times New Roman" panose="02020603050405020304" pitchFamily="18" charset="0"/>
                <a:cs typeface="Times New Roman" panose="02020603050405020304" pitchFamily="18" charset="0"/>
              </a:rPr>
              <a:t>Nó còn có tên gọi nào khác? </a:t>
            </a:r>
          </a:p>
          <a:p>
            <a:pPr marL="285750" indent="-285750" algn="just">
              <a:buFont typeface="Arial" panose="020B0604020202020204" pitchFamily="34" charset="0"/>
              <a:buChar char="•"/>
            </a:pPr>
            <a:r>
              <a:rPr lang="vi-VN" sz="2000" dirty="0">
                <a:solidFill>
                  <a:srgbClr val="002060"/>
                </a:solidFill>
                <a:latin typeface="Times New Roman" panose="02020603050405020304" pitchFamily="18" charset="0"/>
                <a:cs typeface="Times New Roman" panose="02020603050405020304" pitchFamily="18" charset="0"/>
              </a:rPr>
              <a:t>Ở Hồ Gươm có những gì nổi bật? </a:t>
            </a:r>
          </a:p>
        </p:txBody>
      </p:sp>
      <p:sp>
        <p:nvSpPr>
          <p:cNvPr id="6" name="TextBox 5"/>
          <p:cNvSpPr txBox="1"/>
          <p:nvPr/>
        </p:nvSpPr>
        <p:spPr>
          <a:xfrm>
            <a:off x="1" y="5288340"/>
            <a:ext cx="11697629"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Theo truyền thuyết, trong một lần vua Lê Thái Tổ dạo chơi trên thuyền, bỗng một con rùa vàng nổi lên mặt nước đòi nhà vua trả thanh gươm mà Long Vương cho mượn để đánh đuổi quân Minh xâm lược. Nhà vua liền trả gươm cho rùa thần và rùa lặn xuống nước biến mất. Từ đó hồ được lấy tên là hồ Hoàn Kiếm. </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32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587"/>
            <a:ext cx="9175440" cy="5619140"/>
          </a:xfrm>
          <a:prstGeom prst="rect">
            <a:avLst/>
          </a:prstGeom>
        </p:spPr>
      </p:pic>
      <p:sp>
        <p:nvSpPr>
          <p:cNvPr id="3" name="Rectangle 2"/>
          <p:cNvSpPr/>
          <p:nvPr/>
        </p:nvSpPr>
        <p:spPr>
          <a:xfrm>
            <a:off x="1568603" y="5932449"/>
            <a:ext cx="4527397" cy="595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Times New Roman" panose="02020603050405020304" pitchFamily="18" charset="0"/>
                <a:cs typeface="Times New Roman" panose="02020603050405020304" pitchFamily="18" charset="0"/>
              </a:rPr>
              <a:t>Chùa Một Cột </a:t>
            </a:r>
          </a:p>
        </p:txBody>
      </p:sp>
      <p:sp>
        <p:nvSpPr>
          <p:cNvPr id="4" name="TextBox 3"/>
          <p:cNvSpPr txBox="1"/>
          <p:nvPr/>
        </p:nvSpPr>
        <p:spPr>
          <a:xfrm>
            <a:off x="8887522" y="211873"/>
            <a:ext cx="3088888" cy="3477875"/>
          </a:xfrm>
          <a:prstGeom prst="rect">
            <a:avLst/>
          </a:prstGeom>
          <a:noFill/>
        </p:spPr>
        <p:txBody>
          <a:bodyPr wrap="square" rtlCol="0">
            <a:spAutoFit/>
          </a:bodyPr>
          <a:lstStyle/>
          <a:p>
            <a:pPr marL="285750" indent="-285750">
              <a:buFont typeface="Arial" panose="020B0604020202020204" pitchFamily="34" charset="0"/>
              <a:buChar char="•"/>
            </a:pPr>
            <a:r>
              <a:rPr lang="vi-VN" sz="2000" dirty="0">
                <a:solidFill>
                  <a:srgbClr val="002060"/>
                </a:solidFill>
                <a:latin typeface="Times New Roman" panose="02020603050405020304" pitchFamily="18" charset="0"/>
                <a:cs typeface="Times New Roman" panose="02020603050405020304" pitchFamily="18" charset="0"/>
              </a:rPr>
              <a:t>Lớp mình đã bạn nào được đi thăm chùa Một Cột? </a:t>
            </a:r>
          </a:p>
          <a:p>
            <a:pPr marL="285750" indent="-285750">
              <a:buFont typeface="Arial" panose="020B0604020202020204" pitchFamily="34" charset="0"/>
              <a:buChar char="•"/>
            </a:pPr>
            <a:r>
              <a:rPr lang="vi-VN" sz="2000" dirty="0">
                <a:solidFill>
                  <a:srgbClr val="002060"/>
                </a:solidFill>
                <a:latin typeface="Times New Roman" panose="02020603050405020304" pitchFamily="18" charset="0"/>
                <a:cs typeface="Times New Roman" panose="02020603050405020304" pitchFamily="18" charset="0"/>
              </a:rPr>
              <a:t> Con thấy chùa Một Cột như thế nào?</a:t>
            </a:r>
          </a:p>
          <a:p>
            <a:pPr marL="285750" indent="-285750">
              <a:buFont typeface="Arial" panose="020B0604020202020204" pitchFamily="34" charset="0"/>
              <a:buChar char="•"/>
            </a:pPr>
            <a:r>
              <a:rPr lang="vi-VN" sz="2000" dirty="0">
                <a:solidFill>
                  <a:srgbClr val="002060"/>
                </a:solidFill>
                <a:latin typeface="Times New Roman" panose="02020603050405020304" pitchFamily="18" charset="0"/>
                <a:cs typeface="Times New Roman" panose="02020603050405020304" pitchFamily="18" charset="0"/>
              </a:rPr>
              <a:t> Nét đặc trưng trong kiến trúc của chùa Một Cột là gì?</a:t>
            </a:r>
          </a:p>
          <a:p>
            <a:pPr marL="285750" indent="-285750">
              <a:buFont typeface="Arial" panose="020B0604020202020204" pitchFamily="34" charset="0"/>
              <a:buChar char="•"/>
            </a:pPr>
            <a:r>
              <a:rPr lang="vi-VN" sz="2000" dirty="0">
                <a:solidFill>
                  <a:srgbClr val="002060"/>
                </a:solidFill>
                <a:latin typeface="Times New Roman" panose="02020603050405020304" pitchFamily="18" charset="0"/>
                <a:cs typeface="Times New Roman" panose="02020603050405020304" pitchFamily="18" charset="0"/>
              </a:rPr>
              <a:t> Cảm giác của con khi đến thăm chùa Một Cột ntn ?  </a:t>
            </a:r>
            <a:endParaRPr lang="en-GB"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02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922" y="0"/>
            <a:ext cx="9248078" cy="5519854"/>
          </a:xfrm>
          <a:prstGeom prst="rect">
            <a:avLst/>
          </a:prstGeom>
        </p:spPr>
      </p:pic>
      <p:sp>
        <p:nvSpPr>
          <p:cNvPr id="4" name="TextBox 3"/>
          <p:cNvSpPr txBox="1"/>
          <p:nvPr/>
        </p:nvSpPr>
        <p:spPr>
          <a:xfrm>
            <a:off x="11150" y="923767"/>
            <a:ext cx="3100040" cy="954107"/>
          </a:xfrm>
          <a:prstGeom prst="rect">
            <a:avLst/>
          </a:prstGeom>
          <a:noFill/>
        </p:spPr>
        <p:txBody>
          <a:bodyPr wrap="square" rtlCol="0">
            <a:spAutoFit/>
          </a:bodyPr>
          <a:lstStyle/>
          <a:p>
            <a:r>
              <a:rPr lang="vi-VN" sz="2800" b="1" dirty="0">
                <a:solidFill>
                  <a:srgbClr val="C00000"/>
                </a:solidFill>
                <a:latin typeface="Times New Roman" panose="02020603050405020304" pitchFamily="18" charset="0"/>
                <a:cs typeface="Times New Roman" panose="02020603050405020304" pitchFamily="18" charset="0"/>
              </a:rPr>
              <a:t>CẦU THÊ HÚC ĐỀN NGỌC SƠN</a:t>
            </a:r>
            <a:endParaRPr lang="en-GB" sz="28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15591" y="5798634"/>
            <a:ext cx="11976409" cy="707886"/>
          </a:xfrm>
          <a:prstGeom prst="rect">
            <a:avLst/>
          </a:prstGeom>
          <a:noFill/>
        </p:spPr>
        <p:txBody>
          <a:bodyPr wrap="square" rtlCol="0">
            <a:spAutoFit/>
          </a:bodyPr>
          <a:lstStyle/>
          <a:p>
            <a:r>
              <a:rPr lang="vi-VN" sz="2000" dirty="0">
                <a:solidFill>
                  <a:srgbClr val="002060"/>
                </a:solidFill>
                <a:latin typeface="Times New Roman" panose="02020603050405020304" pitchFamily="18" charset="0"/>
                <a:cs typeface="Times New Roman" panose="02020603050405020304" pitchFamily="18" charset="0"/>
              </a:rPr>
              <a:t>Nối từ Hồ Hoàn Kiếm ra hòn đảo nhỏ nơi có đền Ngọc Sơn, cây cầu này màu đỏ son, làm bằng gỗ, có nhiều trụ liên tiếp. Cầu được Thần Siêu Nguyễn Văn Siêu xây dựng vào năm 1865. </a:t>
            </a:r>
            <a:endParaRPr lang="en-GB"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057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701883" cy="6858000"/>
          </a:xfrm>
          <a:prstGeom prst="rect">
            <a:avLst/>
          </a:prstGeom>
        </p:spPr>
      </p:pic>
      <p:sp>
        <p:nvSpPr>
          <p:cNvPr id="2" name="TextBox 1"/>
          <p:cNvSpPr txBox="1"/>
          <p:nvPr/>
        </p:nvSpPr>
        <p:spPr>
          <a:xfrm>
            <a:off x="128462" y="313795"/>
            <a:ext cx="3319272" cy="707886"/>
          </a:xfrm>
          <a:prstGeom prst="rect">
            <a:avLst/>
          </a:prstGeom>
          <a:noFill/>
        </p:spPr>
        <p:txBody>
          <a:bodyPr wrap="square" rtlCol="0">
            <a:spAutoFit/>
          </a:bodyPr>
          <a:lstStyle/>
          <a:p>
            <a:r>
              <a:rPr lang="vi-VN" sz="4000" b="1" dirty="0">
                <a:solidFill>
                  <a:srgbClr val="002060"/>
                </a:solidFill>
                <a:latin typeface="Times New Roman" panose="02020603050405020304" pitchFamily="18" charset="0"/>
                <a:cs typeface="Times New Roman" panose="02020603050405020304" pitchFamily="18" charset="0"/>
              </a:rPr>
              <a:t>THÁP BÚT</a:t>
            </a:r>
            <a:endParaRPr lang="en-GB" sz="4000" b="1"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701883" y="462998"/>
            <a:ext cx="5140712" cy="5078313"/>
          </a:xfrm>
          <a:prstGeom prst="rect">
            <a:avLst/>
          </a:prstGeom>
        </p:spPr>
        <p:txBody>
          <a:bodyPr wrap="square">
            <a:spAutoFit/>
          </a:bodyPr>
          <a:lstStyle/>
          <a:p>
            <a:r>
              <a:rPr lang="vi-VN" sz="3600" dirty="0">
                <a:solidFill>
                  <a:srgbClr val="002060"/>
                </a:solidFill>
                <a:latin typeface="Times New Roman" panose="02020603050405020304" pitchFamily="18" charset="0"/>
                <a:cs typeface="Times New Roman" panose="02020603050405020304" pitchFamily="18" charset="0"/>
              </a:rPr>
              <a:t>Tháp Bút ở Hồ Gươm là một ngọn tháp bằng đá cao năm tầng, được xây dựng năm Tự Đức thứ 18 (1865) trên nền núi Độc Tôn cũ theo ý tưởng của nhà nho Nguyễn Văn Siêu, nằm ở phía ngoài lối vào cầu Thê Húc, đền Ngọc Sơn.</a:t>
            </a:r>
            <a:endParaRPr lang="en-GB"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455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918"/>
            <a:ext cx="10114156" cy="5456108"/>
          </a:xfrm>
          <a:prstGeom prst="rect">
            <a:avLst/>
          </a:prstGeom>
        </p:spPr>
      </p:pic>
      <p:sp>
        <p:nvSpPr>
          <p:cNvPr id="3" name="TextBox 2"/>
          <p:cNvSpPr txBox="1"/>
          <p:nvPr/>
        </p:nvSpPr>
        <p:spPr>
          <a:xfrm>
            <a:off x="2578608" y="173736"/>
            <a:ext cx="3108960" cy="523220"/>
          </a:xfrm>
          <a:prstGeom prst="rect">
            <a:avLst/>
          </a:prstGeom>
          <a:noFill/>
        </p:spPr>
        <p:txBody>
          <a:bodyPr wrap="square" rtlCol="0">
            <a:spAutoFit/>
          </a:bodyPr>
          <a:lstStyle/>
          <a:p>
            <a:pPr algn="ctr"/>
            <a:r>
              <a:rPr lang="vi-VN" sz="2800" dirty="0">
                <a:solidFill>
                  <a:srgbClr val="002060"/>
                </a:solidFill>
                <a:latin typeface="Times New Roman" panose="02020603050405020304" pitchFamily="18" charset="0"/>
                <a:cs typeface="Times New Roman" panose="02020603050405020304" pitchFamily="18" charset="0"/>
              </a:rPr>
              <a:t>LĂNG BÁC  </a:t>
            </a:r>
            <a:endParaRPr lang="en-GB" sz="2800"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6478" y="5392817"/>
            <a:ext cx="11039707"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Lăng Chủ tịch Hồ Chí Minh, còn gọi là Lăng Hồ Chủ tịch, Lăng Bác, là nơi gìn giữ thi hài Chủ tịch Hồ Chí Minh. Lăng được chính thức khởi công ngày 2 tháng 9 năm 1973, tại vị trí lễ đài cũ giữa Quảng trường Ba Đình, nơi Chủ tịch Hồ Chí Minh từng chủ trì các cuộc gặp mặt quan trọng.</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61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316" y="0"/>
            <a:ext cx="9292683" cy="6634976"/>
          </a:xfrm>
          <a:prstGeom prst="rect">
            <a:avLst/>
          </a:prstGeom>
        </p:spPr>
      </p:pic>
      <p:sp>
        <p:nvSpPr>
          <p:cNvPr id="4" name="TextBox 3"/>
          <p:cNvSpPr txBox="1"/>
          <p:nvPr/>
        </p:nvSpPr>
        <p:spPr>
          <a:xfrm>
            <a:off x="7545657" y="5515617"/>
            <a:ext cx="4270248" cy="707886"/>
          </a:xfrm>
          <a:prstGeom prst="rect">
            <a:avLst/>
          </a:prstGeom>
          <a:noFill/>
        </p:spPr>
        <p:txBody>
          <a:bodyPr wrap="square" rtlCol="0">
            <a:spAutoFit/>
          </a:bodyPr>
          <a:lstStyle/>
          <a:p>
            <a:r>
              <a:rPr lang="vi-VN" sz="4000" b="1" dirty="0">
                <a:solidFill>
                  <a:srgbClr val="C00000"/>
                </a:solidFill>
                <a:latin typeface="Times New Roman" panose="02020603050405020304" pitchFamily="18" charset="0"/>
                <a:cs typeface="Times New Roman" panose="02020603050405020304" pitchFamily="18" charset="0"/>
              </a:rPr>
              <a:t>AO CÁ BÁC HỒ</a:t>
            </a:r>
            <a:endParaRPr lang="en-GB" sz="40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1512" y="156117"/>
            <a:ext cx="2620537" cy="489364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Ao cá Bác Hồ nằm trong khu di tích chủ tịch Hồ Chí Minh. Ao có diện tích hơn 3000 m2, sâu 3 m với hơn 20 loại cá sinh sống đa số là cá chép, cá mè,... Trước kia, sau giờ làm việc, bác thường gọi cá lên cho ăn bằng những tiếng vỗ tay</a:t>
            </a:r>
            <a:r>
              <a:rPr lang="vi-VN" dirty="0"/>
              <a:t>. </a:t>
            </a:r>
            <a:endParaRPr lang="en-GB" dirty="0"/>
          </a:p>
        </p:txBody>
      </p:sp>
    </p:spTree>
    <p:extLst>
      <p:ext uri="{BB962C8B-B14F-4D97-AF65-F5344CB8AC3E}">
        <p14:creationId xmlns:p14="http://schemas.microsoft.com/office/powerpoint/2010/main" val="160052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F5AFAE-B80F-42D3-94B4-729362BC1BCB}">
  <ds:schemaRefs>
    <ds:schemaRef ds:uri="a4f35948-e619-41b3-aa29-22878b09cfd2"/>
    <ds:schemaRef ds:uri="http://www.w3.org/XML/1998/namespace"/>
    <ds:schemaRef ds:uri="http://purl.org/dc/elements/1.1/"/>
    <ds:schemaRef ds:uri="http://schemas.microsoft.com/office/2006/documentManagement/types"/>
    <ds:schemaRef ds:uri="http://schemas.microsoft.com/office/2006/metadata/properties"/>
    <ds:schemaRef ds:uri="40262f94-9f35-4ac3-9a90-690165a166b7"/>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2.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C9A7CA-BEC5-41E5-AAE1-C9D7FC518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64</TotalTime>
  <Words>569</Words>
  <Application>Microsoft Office PowerPoint</Application>
  <PresentationFormat>Widescreen</PresentationFormat>
  <Paragraphs>35</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Cambria</vt:lpstr>
      <vt:lpstr>Times New Roman</vt:lpstr>
      <vt:lpstr>Verdana</vt:lpstr>
      <vt:lpstr>Back to School 16x9</vt:lpstr>
      <vt:lpstr> Khám phá: Thủ đô Hà Nội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Khám Phá: Một số danh lam thắng cảnh của Hà Nội</dc:title>
  <dc:creator>welcome</dc:creator>
  <cp:lastModifiedBy>ADMIN</cp:lastModifiedBy>
  <cp:revision>12</cp:revision>
  <dcterms:created xsi:type="dcterms:W3CDTF">2023-05-03T08:55:24Z</dcterms:created>
  <dcterms:modified xsi:type="dcterms:W3CDTF">2025-06-13T03:34:59Z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