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87" r:id="rId3"/>
    <p:sldId id="288" r:id="rId4"/>
    <p:sldId id="289" r:id="rId5"/>
    <p:sldId id="290" r:id="rId6"/>
    <p:sldId id="291"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06" r:id="rId22"/>
    <p:sldId id="30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06CB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0968" autoAdjust="0"/>
  </p:normalViewPr>
  <p:slideViewPr>
    <p:cSldViewPr>
      <p:cViewPr varScale="1">
        <p:scale>
          <a:sx n="83" d="100"/>
          <a:sy n="83" d="100"/>
        </p:scale>
        <p:origin x="348" y="9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D6D2B3-27AC-435F-9CE8-791ED9A391AC}" type="datetimeFigureOut">
              <a:rPr lang="en-US" smtClean="0"/>
              <a:pPr/>
              <a:t>10/16/2025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E753D-424E-4DBF-9406-0FE1A59A23B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779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203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299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849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423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674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033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14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603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253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82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3F9017-FF78-4397-A9DB-7C14A0160AE4}" type="datetimeFigureOut">
              <a:rPr lang="en-US" smtClean="0"/>
              <a:pPr/>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6DF00-AF07-41AE-A208-53E92FFE6C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F9017-FF78-4397-A9DB-7C14A0160AE4}" type="datetimeFigureOut">
              <a:rPr lang="en-US" smtClean="0"/>
              <a:pPr/>
              <a:t>10/16/2025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6DF00-AF07-41AE-A208-53E92FFE6C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DB103-868B-40B9-8069-2B63983E92F6}" type="datetimeFigureOut">
              <a:rPr lang="en-US" smtClean="0">
                <a:solidFill>
                  <a:prstClr val="black">
                    <a:tint val="75000"/>
                  </a:prstClr>
                </a:solidFill>
              </a:rPr>
              <a:pPr/>
              <a:t>10/16/2025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B6D09-047E-4939-8820-1FEB4C7E4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71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5.wdp"/><Relationship Id="rId5" Type="http://schemas.openxmlformats.org/officeDocument/2006/relationships/image" Target="../media/image24.png"/><Relationship Id="rId10" Type="http://schemas.openxmlformats.org/officeDocument/2006/relationships/image" Target="../media/image2.png"/><Relationship Id="rId4" Type="http://schemas.openxmlformats.org/officeDocument/2006/relationships/image" Target="../media/image12.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3.jpeg"/><Relationship Id="rId4" Type="http://schemas.openxmlformats.org/officeDocument/2006/relationships/image" Target="../media/image12.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8.wdp"/><Relationship Id="rId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image" Target="../media/image17.jpe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33.jpe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7.jpe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13.xml"/><Relationship Id="rId7" Type="http://schemas.openxmlformats.org/officeDocument/2006/relationships/image" Target="../media/image37.gi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6.png"/><Relationship Id="rId11" Type="http://schemas.openxmlformats.org/officeDocument/2006/relationships/image" Target="../media/image2.png"/><Relationship Id="rId5" Type="http://schemas.openxmlformats.org/officeDocument/2006/relationships/audio" Target="../media/audio2.wav"/><Relationship Id="rId10" Type="http://schemas.openxmlformats.org/officeDocument/2006/relationships/image" Target="../media/image40.jpeg"/><Relationship Id="rId4" Type="http://schemas.openxmlformats.org/officeDocument/2006/relationships/audio" Target="../media/audio1.wav"/><Relationship Id="rId9"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4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png"/><Relationship Id="rId11" Type="http://schemas.microsoft.com/office/2007/relationships/hdphoto" Target="../media/hdphoto10.wdp"/><Relationship Id="rId5" Type="http://schemas.openxmlformats.org/officeDocument/2006/relationships/audio" Target="../media/audio2.wav"/><Relationship Id="rId10" Type="http://schemas.openxmlformats.org/officeDocument/2006/relationships/image" Target="../media/image43.png"/><Relationship Id="rId4" Type="http://schemas.openxmlformats.org/officeDocument/2006/relationships/audio" Target="../media/audio1.wav"/><Relationship Id="rId9" Type="http://schemas.microsoft.com/office/2007/relationships/hdphoto" Target="../media/hdphoto9.wdp"/><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2.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audio" Target="../media/audio2.wav"/><Relationship Id="rId10" Type="http://schemas.openxmlformats.org/officeDocument/2006/relationships/image" Target="../media/image46.jpeg"/><Relationship Id="rId4" Type="http://schemas.openxmlformats.org/officeDocument/2006/relationships/audio" Target="../media/audio1.wav"/><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3.xml"/><Relationship Id="rId7" Type="http://schemas.openxmlformats.org/officeDocument/2006/relationships/image" Target="../media/image37.gif"/><Relationship Id="rId12" Type="http://schemas.openxmlformats.org/officeDocument/2006/relationships/image" Target="../media/image2.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7.jpeg"/><Relationship Id="rId5" Type="http://schemas.openxmlformats.org/officeDocument/2006/relationships/audio" Target="../media/audio2.wav"/><Relationship Id="rId10" Type="http://schemas.openxmlformats.org/officeDocument/2006/relationships/image" Target="../media/image49.jpeg"/><Relationship Id="rId4" Type="http://schemas.openxmlformats.org/officeDocument/2006/relationships/audio" Target="../media/audio1.wav"/><Relationship Id="rId9"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slideLayout" Target="../slideLayouts/slideLayout2.xml"/><Relationship Id="rId4" Type="http://schemas.microsoft.com/office/2007/relationships/media" Target="../media/media4.m4a"/></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jpe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4.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2514600" y="2971800"/>
            <a:ext cx="7162800" cy="3657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a:ln w="11430"/>
                <a:solidFill>
                  <a:srgbClr val="000099"/>
                </a:solidFill>
                <a:latin typeface="Times New Roman" pitchFamily="18" charset="0"/>
                <a:cs typeface="Times New Roman" pitchFamily="18" charset="0"/>
              </a:rPr>
              <a:t>LĨNH VỰC PHÁT TRIỂN NHẬN THỨC</a:t>
            </a: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Đề</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tài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Đếm</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số</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lượng</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1, 2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trên</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đối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tượng</a:t>
            </a:r>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Lứa</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tuổi</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Mẫu</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giáo</a:t>
            </a:r>
            <a:r>
              <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rPr>
              <a:t>bé</a:t>
            </a:r>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endParaRPr lang="en-US" sz="2800" dirty="0">
              <a:ln w="0"/>
              <a:solidFill>
                <a:srgbClr val="000099"/>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r>
              <a:rPr lang="en-US" sz="2800" dirty="0" err="1">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Năm</a:t>
            </a:r>
            <a:r>
              <a:rPr lang="en-US" sz="2800" dirty="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err="1">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học</a:t>
            </a:r>
            <a:r>
              <a:rPr lang="en-US" sz="2800" dirty="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dirty="0" smtClean="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2025 </a:t>
            </a:r>
            <a:r>
              <a:rPr lang="en-US" sz="2800" smtClean="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2800" smtClean="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rPr>
              <a:t>2026</a:t>
            </a:r>
            <a:endParaRPr lang="en-US" sz="2800" dirty="0">
              <a:ln w="0"/>
              <a:solidFill>
                <a:schemeClr val="tx1"/>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pic>
        <p:nvPicPr>
          <p:cNvPr id="2" name="Sl1">
            <a:hlinkClick r:id="" action="ppaction://media"/>
            <a:extLst>
              <a:ext uri="{FF2B5EF4-FFF2-40B4-BE49-F238E27FC236}">
                <a16:creationId xmlns:a16="http://schemas.microsoft.com/office/drawing/2014/main" id="{B9BD373A-3335-4898-BB1E-A1E386C27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 y="3185319"/>
            <a:ext cx="487363" cy="487363"/>
          </a:xfrm>
          <a:prstGeom prst="rect">
            <a:avLst/>
          </a:prstGeom>
        </p:spPr>
      </p:pic>
      <p:sp>
        <p:nvSpPr>
          <p:cNvPr id="8" name="TextBox 4"/>
          <p:cNvSpPr txBox="1">
            <a:spLocks noChangeArrowheads="1"/>
          </p:cNvSpPr>
          <p:nvPr/>
        </p:nvSpPr>
        <p:spPr bwMode="auto">
          <a:xfrm>
            <a:off x="2739474" y="609600"/>
            <a:ext cx="63384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ỦY BAN NHÂN DÂN </a:t>
            </a:r>
            <a:r>
              <a:rPr lang="en-US" altLang="en-US" sz="2400" b="1" dirty="0" smtClean="0">
                <a:solidFill>
                  <a:srgbClr val="FF0000"/>
                </a:solidFill>
                <a:latin typeface="Times New Roman" panose="02020603050405020304" pitchFamily="18" charset="0"/>
                <a:cs typeface="Times New Roman" panose="02020603050405020304" pitchFamily="18" charset="0"/>
              </a:rPr>
              <a:t>PHƯỜNG </a:t>
            </a:r>
            <a:r>
              <a:rPr lang="en-US" altLang="en-US" sz="2400" b="1" dirty="0">
                <a:solidFill>
                  <a:srgbClr val="FF0000"/>
                </a:solidFill>
                <a:latin typeface="Times New Roman" panose="02020603050405020304" pitchFamily="18" charset="0"/>
                <a:cs typeface="Times New Roman" panose="02020603050405020304" pitchFamily="18" charset="0"/>
              </a:rPr>
              <a:t>LONG BIÊN</a:t>
            </a:r>
          </a:p>
          <a:p>
            <a:pPr algn="ctr">
              <a:spcBef>
                <a:spcPct val="0"/>
              </a:spcBef>
              <a:buFontTx/>
              <a:buNone/>
            </a:pPr>
            <a:r>
              <a:rPr lang="en-US" altLang="en-US" sz="2400" b="1" dirty="0">
                <a:solidFill>
                  <a:srgbClr val="FF0000"/>
                </a:solidFill>
                <a:latin typeface="Times New Roman" panose="02020603050405020304" pitchFamily="18" charset="0"/>
                <a:cs typeface="Times New Roman" panose="02020603050405020304" pitchFamily="18" charset="0"/>
              </a:rPr>
              <a:t>TRƯỜNG MẦM NON HOA ANH ĐÀO</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1034" y="1356518"/>
            <a:ext cx="1615282" cy="1615282"/>
          </a:xfrm>
          <a:prstGeom prst="rect">
            <a:avLst/>
          </a:prstGeom>
        </p:spPr>
      </p:pic>
    </p:spTree>
    <p:extLst>
      <p:ext uri="{BB962C8B-B14F-4D97-AF65-F5344CB8AC3E}">
        <p14:creationId xmlns:p14="http://schemas.microsoft.com/office/powerpoint/2010/main" val="41031246"/>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676" fill="hold"/>
                                        <p:tgtEl>
                                          <p:spTgt spid="2"/>
                                        </p:tgtEl>
                                      </p:cBhvr>
                                    </p:cmd>
                                  </p:childTnLst>
                                </p:cTn>
                              </p:par>
                              <p:par>
                                <p:cTn id="7" presetID="10" presetClass="entr" presetSubtype="0" fill="hold" grpId="0" nodeType="withEffect">
                                  <p:stCondLst>
                                    <p:cond delay="2250"/>
                                  </p:stCondLst>
                                  <p:childTnLst>
                                    <p:set>
                                      <p:cBhvr>
                                        <p:cTn id="8" dur="1" fill="hold">
                                          <p:stCondLst>
                                            <p:cond delay="0"/>
                                          </p:stCondLst>
                                        </p:cTn>
                                        <p:tgtEl>
                                          <p:spTgt spid="6">
                                            <p:txEl>
                                              <p:pRg st="0" end="0"/>
                                            </p:txEl>
                                          </p:spTgt>
                                        </p:tgtEl>
                                        <p:attrNameLst>
                                          <p:attrName>style.visibility</p:attrName>
                                        </p:attrNameLst>
                                      </p:cBhvr>
                                      <p:to>
                                        <p:strVal val="visible"/>
                                      </p:to>
                                    </p:set>
                                    <p:animEffect transition="in" filter="fade">
                                      <p:cBhvr>
                                        <p:cTn id="9" dur="2000"/>
                                        <p:tgtEl>
                                          <p:spTgt spid="6">
                                            <p:txEl>
                                              <p:pRg st="0" end="0"/>
                                            </p:txEl>
                                          </p:spTgt>
                                        </p:tgtEl>
                                      </p:cBhvr>
                                    </p:animEffect>
                                  </p:childTnLst>
                                </p:cTn>
                              </p:par>
                              <p:par>
                                <p:cTn id="10" presetID="10" presetClass="entr" presetSubtype="0" fill="hold" grpId="0" nodeType="withEffect">
                                  <p:stCondLst>
                                    <p:cond delay="225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par>
                                <p:cTn id="13" presetID="10" presetClass="entr" presetSubtype="0" fill="hold" grpId="0" nodeType="withEffect">
                                  <p:stCondLst>
                                    <p:cond delay="225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20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250"/>
                                  </p:stCondLst>
                                  <p:childTnLst>
                                    <p:set>
                                      <p:cBhvr>
                                        <p:cTn id="19" dur="1" fill="hold">
                                          <p:stCondLst>
                                            <p:cond delay="0"/>
                                          </p:stCondLst>
                                        </p:cTn>
                                        <p:tgtEl>
                                          <p:spTgt spid="6">
                                            <p:txEl>
                                              <p:pRg st="6" end="6"/>
                                            </p:txEl>
                                          </p:spTgt>
                                        </p:tgtEl>
                                        <p:attrNameLst>
                                          <p:attrName>style.visibility</p:attrName>
                                        </p:attrNameLst>
                                      </p:cBhvr>
                                      <p:to>
                                        <p:strVal val="visible"/>
                                      </p:to>
                                    </p:set>
                                    <p:animEffect transition="in" filter="fade">
                                      <p:cBhvr>
                                        <p:cTn id="2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990600" y="739124"/>
            <a:ext cx="2730948" cy="246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4442836" y="3810000"/>
            <a:ext cx="2225233" cy="1828959"/>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3375" r="90000"/>
                    </a14:imgEffect>
                  </a14:imgLayer>
                </a14:imgProps>
              </a:ext>
            </a:extLst>
          </a:blip>
          <a:srcRect t="8001" b="1999"/>
          <a:stretch/>
        </p:blipFill>
        <p:spPr>
          <a:xfrm>
            <a:off x="8077200" y="757191"/>
            <a:ext cx="2739807" cy="2465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9"/>
          <a:stretch>
            <a:fillRect/>
          </a:stretch>
        </p:blipFill>
        <p:spPr>
          <a:xfrm>
            <a:off x="4484979" y="739124"/>
            <a:ext cx="2828789" cy="2461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l10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 y="4114879"/>
            <a:ext cx="609600" cy="609600"/>
          </a:xfrm>
          <a:prstGeom prst="rect">
            <a:avLst/>
          </a:prstGeom>
        </p:spPr>
      </p:pic>
    </p:spTree>
    <p:extLst>
      <p:ext uri="{BB962C8B-B14F-4D97-AF65-F5344CB8AC3E}">
        <p14:creationId xmlns:p14="http://schemas.microsoft.com/office/powerpoint/2010/main" val="3943743602"/>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458" fill="hold"/>
                                        <p:tgtEl>
                                          <p:spTgt spid="3"/>
                                        </p:tgtEl>
                                      </p:cBhvr>
                                    </p:cmd>
                                  </p:childTnLst>
                                </p:cTn>
                              </p:par>
                              <p:par>
                                <p:cTn id="7" presetID="2" presetClass="entr" presetSubtype="8" fill="hold" nodeType="withEffect">
                                  <p:stCondLst>
                                    <p:cond delay="400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0-#ppt_w/2"/>
                                          </p:val>
                                        </p:tav>
                                        <p:tav tm="100000">
                                          <p:val>
                                            <p:strVal val="#ppt_x"/>
                                          </p:val>
                                        </p:tav>
                                      </p:tavLst>
                                    </p:anim>
                                    <p:anim calcmode="lin" valueType="num">
                                      <p:cBhvr additive="base">
                                        <p:cTn id="10" dur="10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1" fill="hold" nodeType="withEffect">
                                  <p:stCondLst>
                                    <p:cond delay="60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par>
                                <p:cTn id="15" presetID="2" presetClass="entr" presetSubtype="2" fill="hold" nodeType="withEffect">
                                  <p:stCondLst>
                                    <p:cond delay="7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1+#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par>
                                <p:cTn id="19" presetID="21" presetClass="entr" presetSubtype="1" fill="hold" nodeType="withEffect">
                                  <p:stCondLst>
                                    <p:cond delay="1240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50" name="Picture 2" descr="C:\Users\TDH_Laptop\Desktop\Toán\gấu bông.jpg"/>
          <p:cNvPicPr>
            <a:picLocks noGrp="1" noChangeAspect="1" noChangeArrowheads="1"/>
          </p:cNvPicPr>
          <p:nvPr>
            <p:ph idx="1"/>
          </p:nvPr>
        </p:nvPicPr>
        <p:blipFill>
          <a:blip r:embed="rId5" cstate="print"/>
          <a:srcRect/>
          <a:stretch>
            <a:fillRect/>
          </a:stretch>
        </p:blipFill>
        <p:spPr bwMode="auto">
          <a:xfrm>
            <a:off x="1900858" y="2047631"/>
            <a:ext cx="2385392" cy="2286000"/>
          </a:xfrm>
          <a:prstGeom prst="rect">
            <a:avLst/>
          </a:prstGeom>
          <a:noFill/>
        </p:spPr>
      </p:pic>
      <p:pic>
        <p:nvPicPr>
          <p:cNvPr id="4" name="Picture 2" descr="C:\Users\TDH_Laptop\Desktop\Toán\gấu bông.jpg"/>
          <p:cNvPicPr>
            <a:picLocks noChangeAspect="1" noChangeArrowheads="1"/>
          </p:cNvPicPr>
          <p:nvPr/>
        </p:nvPicPr>
        <p:blipFill>
          <a:blip r:embed="rId5" cstate="print"/>
          <a:srcRect/>
          <a:stretch>
            <a:fillRect/>
          </a:stretch>
        </p:blipFill>
        <p:spPr bwMode="auto">
          <a:xfrm>
            <a:off x="4267200" y="2047631"/>
            <a:ext cx="2385392" cy="2286000"/>
          </a:xfrm>
          <a:prstGeom prst="rect">
            <a:avLst/>
          </a:prstGeom>
          <a:no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2" name="Sl10">
            <a:hlinkClick r:id="" action="ppaction://media"/>
            <a:extLst>
              <a:ext uri="{FF2B5EF4-FFF2-40B4-BE49-F238E27FC236}">
                <a16:creationId xmlns:a16="http://schemas.microsoft.com/office/drawing/2014/main" id="{4BC39D58-5699-4C55-A215-2C1790D01E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7463" y="2476501"/>
            <a:ext cx="487363" cy="487363"/>
          </a:xfrm>
          <a:prstGeom prst="rect">
            <a:avLst/>
          </a:prstGeom>
        </p:spPr>
      </p:pic>
    </p:spTree>
    <p:extLst>
      <p:ext uri="{BB962C8B-B14F-4D97-AF65-F5344CB8AC3E}">
        <p14:creationId xmlns:p14="http://schemas.microsoft.com/office/powerpoint/2010/main" val="988738352"/>
      </p:ext>
    </p:extLst>
  </p:cSld>
  <p:clrMapOvr>
    <a:masterClrMapping/>
  </p:clrMapOvr>
  <mc:AlternateContent xmlns:mc="http://schemas.openxmlformats.org/markup-compatibility/2006" xmlns:p14="http://schemas.microsoft.com/office/powerpoint/2010/main">
    <mc:Choice Requires="p14">
      <p:transition spd="slow" p14:dur="2000" advTm="57000"/>
    </mc:Choice>
    <mc:Fallback xmlns="">
      <p:transition spd="slow"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95" fill="hold"/>
                                        <p:tgtEl>
                                          <p:spTgt spid="2"/>
                                        </p:tgtEl>
                                      </p:cBhvr>
                                    </p:cmd>
                                  </p:childTnLst>
                                </p:cTn>
                              </p:par>
                              <p:par>
                                <p:cTn id="7" presetID="42" presetClass="entr" presetSubtype="0" fill="hold" nodeType="withEffect">
                                  <p:stCondLst>
                                    <p:cond delay="400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1000"/>
                                        <p:tgtEl>
                                          <p:spTgt spid="2050"/>
                                        </p:tgtEl>
                                      </p:cBhvr>
                                    </p:animEffect>
                                    <p:anim calcmode="lin" valueType="num">
                                      <p:cBhvr>
                                        <p:cTn id="10" dur="1000" fill="hold"/>
                                        <p:tgtEl>
                                          <p:spTgt spid="2050"/>
                                        </p:tgtEl>
                                        <p:attrNameLst>
                                          <p:attrName>ppt_x</p:attrName>
                                        </p:attrNameLst>
                                      </p:cBhvr>
                                      <p:tavLst>
                                        <p:tav tm="0">
                                          <p:val>
                                            <p:strVal val="#ppt_x"/>
                                          </p:val>
                                        </p:tav>
                                        <p:tav tm="100000">
                                          <p:val>
                                            <p:strVal val="#ppt_x"/>
                                          </p:val>
                                        </p:tav>
                                      </p:tavLst>
                                    </p:anim>
                                    <p:anim calcmode="lin" valueType="num">
                                      <p:cBhvr>
                                        <p:cTn id="11" dur="1000" fill="hold"/>
                                        <p:tgtEl>
                                          <p:spTgt spid="2050"/>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4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15000"/>
                                  </p:stCondLst>
                                  <p:childTnLst>
                                    <p:animEffect transition="out" filter="fade">
                                      <p:cBhvr>
                                        <p:cTn id="18" dur="500" tmFilter="0, 0; .2, .5; .8, .5; 1, 0"/>
                                        <p:tgtEl>
                                          <p:spTgt spid="2050"/>
                                        </p:tgtEl>
                                      </p:cBhvr>
                                    </p:animEffect>
                                    <p:animScale>
                                      <p:cBhvr>
                                        <p:cTn id="19" dur="250" autoRev="1" fill="hold"/>
                                        <p:tgtEl>
                                          <p:spTgt spid="2050"/>
                                        </p:tgtEl>
                                      </p:cBhvr>
                                      <p:by x="105000" y="105000"/>
                                    </p:animScale>
                                  </p:childTnLst>
                                </p:cTn>
                              </p:par>
                              <p:par>
                                <p:cTn id="20" presetID="26" presetClass="emph" presetSubtype="0" fill="hold" nodeType="withEffect">
                                  <p:stCondLst>
                                    <p:cond delay="1625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26" presetClass="emph" presetSubtype="0" fill="hold" nodeType="withEffect">
                                  <p:stCondLst>
                                    <p:cond delay="26000"/>
                                  </p:stCondLst>
                                  <p:childTnLst>
                                    <p:animEffect transition="out" filter="fade">
                                      <p:cBhvr>
                                        <p:cTn id="24" dur="500" tmFilter="0, 0; .2, .5; .8, .5; 1, 0"/>
                                        <p:tgtEl>
                                          <p:spTgt spid="2050"/>
                                        </p:tgtEl>
                                      </p:cBhvr>
                                    </p:animEffect>
                                    <p:animScale>
                                      <p:cBhvr>
                                        <p:cTn id="25" dur="250" autoRev="1" fill="hold"/>
                                        <p:tgtEl>
                                          <p:spTgt spid="2050"/>
                                        </p:tgtEl>
                                      </p:cBhvr>
                                      <p:by x="105000" y="105000"/>
                                    </p:animScale>
                                  </p:childTnLst>
                                </p:cTn>
                              </p:par>
                              <p:par>
                                <p:cTn id="26" presetID="26" presetClass="emph" presetSubtype="0" fill="hold" nodeType="withEffect">
                                  <p:stCondLst>
                                    <p:cond delay="2725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26" presetClass="emph" presetSubtype="0" fill="hold" nodeType="withEffect">
                                  <p:stCondLst>
                                    <p:cond delay="34000"/>
                                  </p:stCondLst>
                                  <p:childTnLst>
                                    <p:animEffect transition="out" filter="fade">
                                      <p:cBhvr>
                                        <p:cTn id="30" dur="500" tmFilter="0, 0; .2, .5; .8, .5; 1, 0"/>
                                        <p:tgtEl>
                                          <p:spTgt spid="2050"/>
                                        </p:tgtEl>
                                      </p:cBhvr>
                                    </p:animEffect>
                                    <p:animScale>
                                      <p:cBhvr>
                                        <p:cTn id="31" dur="250" autoRev="1" fill="hold"/>
                                        <p:tgtEl>
                                          <p:spTgt spid="2050"/>
                                        </p:tgtEl>
                                      </p:cBhvr>
                                      <p:by x="105000" y="105000"/>
                                    </p:animScale>
                                  </p:childTnLst>
                                </p:cTn>
                              </p:par>
                              <p:par>
                                <p:cTn id="32" presetID="26" presetClass="emph" presetSubtype="0" fill="hold" nodeType="withEffect">
                                  <p:stCondLst>
                                    <p:cond delay="3525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26" presetClass="emph" presetSubtype="0" fill="hold" nodeType="withEffect">
                                  <p:stCondLst>
                                    <p:cond delay="44750"/>
                                  </p:stCondLst>
                                  <p:childTnLst>
                                    <p:animEffect transition="out" filter="fade">
                                      <p:cBhvr>
                                        <p:cTn id="36" dur="500" tmFilter="0, 0; .2, .5; .8, .5; 1, 0"/>
                                        <p:tgtEl>
                                          <p:spTgt spid="2050"/>
                                        </p:tgtEl>
                                      </p:cBhvr>
                                    </p:animEffect>
                                    <p:animScale>
                                      <p:cBhvr>
                                        <p:cTn id="37" dur="250" autoRev="1" fill="hold"/>
                                        <p:tgtEl>
                                          <p:spTgt spid="2050"/>
                                        </p:tgtEl>
                                      </p:cBhvr>
                                      <p:by x="105000" y="105000"/>
                                    </p:animScale>
                                  </p:childTnLst>
                                </p:cTn>
                              </p:par>
                              <p:par>
                                <p:cTn id="38" presetID="26" presetClass="emph" presetSubtype="0" fill="hold" nodeType="withEffect">
                                  <p:stCondLst>
                                    <p:cond delay="4650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par>
                                <p:cTn id="41" presetID="42" presetClass="entr" presetSubtype="0" fill="hold" nodeType="withEffect">
                                  <p:stCondLst>
                                    <p:cond delay="5200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74" name="Picture 2" descr="C:\Users\TDH_Laptop\Desktop\Toán\kem.jpg"/>
          <p:cNvPicPr>
            <a:picLocks noGrp="1" noChangeAspect="1" noChangeArrowheads="1"/>
          </p:cNvPicPr>
          <p:nvPr>
            <p:ph idx="1"/>
          </p:nvPr>
        </p:nvPicPr>
        <p:blipFill rotWithShape="1">
          <a:blip r:embed="rId5" cstate="print">
            <a:extLst>
              <a:ext uri="{BEBA8EAE-BF5A-486C-A8C5-ECC9F3942E4B}">
                <a14:imgProps xmlns:a14="http://schemas.microsoft.com/office/drawing/2010/main">
                  <a14:imgLayer r:embed="rId6">
                    <a14:imgEffect>
                      <a14:backgroundRemoval t="661" b="97355" l="10000" r="90000"/>
                    </a14:imgEffect>
                  </a14:imgLayer>
                </a14:imgProps>
              </a:ext>
            </a:extLst>
          </a:blip>
          <a:srcRect l="24585" r="22637"/>
          <a:stretch/>
        </p:blipFill>
        <p:spPr bwMode="auto">
          <a:xfrm>
            <a:off x="1409701" y="1973264"/>
            <a:ext cx="1447801" cy="2514600"/>
          </a:xfrm>
          <a:prstGeom prst="rect">
            <a:avLst/>
          </a:prstGeom>
          <a:noFill/>
        </p:spPr>
      </p:pic>
      <p:pic>
        <p:nvPicPr>
          <p:cNvPr id="4" name="Picture 2" descr="C:\Users\TDH_Laptop\Desktop\Toán\kem.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9504" l="9735" r="89971"/>
                    </a14:imgEffect>
                  </a14:imgLayer>
                </a14:imgProps>
              </a:ext>
            </a:extLst>
          </a:blip>
          <a:srcRect l="24324" r="24325"/>
          <a:stretch/>
        </p:blipFill>
        <p:spPr bwMode="auto">
          <a:xfrm>
            <a:off x="4057651" y="1973264"/>
            <a:ext cx="1447800" cy="2514600"/>
          </a:xfrm>
          <a:prstGeom prst="rect">
            <a:avLst/>
          </a:prstGeom>
          <a:noFill/>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2" name="Sl11">
            <a:hlinkClick r:id="" action="ppaction://media"/>
            <a:extLst>
              <a:ext uri="{FF2B5EF4-FFF2-40B4-BE49-F238E27FC236}">
                <a16:creationId xmlns:a16="http://schemas.microsoft.com/office/drawing/2014/main" id="{348389DA-A236-43AD-ADB0-F3B8FE3D4F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2875" y="2743201"/>
            <a:ext cx="487363" cy="487363"/>
          </a:xfrm>
          <a:prstGeom prst="rect">
            <a:avLst/>
          </a:prstGeom>
        </p:spPr>
      </p:pic>
    </p:spTree>
    <p:extLst>
      <p:ext uri="{BB962C8B-B14F-4D97-AF65-F5344CB8AC3E}">
        <p14:creationId xmlns:p14="http://schemas.microsoft.com/office/powerpoint/2010/main" val="3530891642"/>
      </p:ext>
    </p:extLst>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900" fill="hold"/>
                                        <p:tgtEl>
                                          <p:spTgt spid="2"/>
                                        </p:tgtEl>
                                      </p:cBhvr>
                                    </p:cmd>
                                  </p:childTnLst>
                                </p:cTn>
                              </p:par>
                              <p:par>
                                <p:cTn id="7" presetID="42" presetClass="entr" presetSubtype="0" fill="hold" nodeType="withEffect">
                                  <p:stCondLst>
                                    <p:cond delay="1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25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26" presetClass="emph" presetSubtype="0" fill="hold" nodeType="withEffect">
                                  <p:stCondLst>
                                    <p:cond delay="13000"/>
                                  </p:stCondLst>
                                  <p:childTnLst>
                                    <p:animEffect transition="out" filter="fade">
                                      <p:cBhvr>
                                        <p:cTn id="18" dur="500" tmFilter="0, 0; .2, .5; .8, .5; 1, 0"/>
                                        <p:tgtEl>
                                          <p:spTgt spid="3074"/>
                                        </p:tgtEl>
                                      </p:cBhvr>
                                    </p:animEffect>
                                    <p:animScale>
                                      <p:cBhvr>
                                        <p:cTn id="19" dur="250" autoRev="1" fill="hold"/>
                                        <p:tgtEl>
                                          <p:spTgt spid="3074"/>
                                        </p:tgtEl>
                                      </p:cBhvr>
                                      <p:by x="105000" y="105000"/>
                                    </p:animScale>
                                  </p:childTnLst>
                                </p:cTn>
                              </p:par>
                              <p:par>
                                <p:cTn id="20" presetID="26" presetClass="emph" presetSubtype="0" fill="hold" nodeType="withEffect">
                                  <p:stCondLst>
                                    <p:cond delay="1425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26" presetClass="emph" presetSubtype="0" fill="hold" nodeType="withEffect">
                                  <p:stCondLst>
                                    <p:cond delay="22000"/>
                                  </p:stCondLst>
                                  <p:childTnLst>
                                    <p:animEffect transition="out" filter="fade">
                                      <p:cBhvr>
                                        <p:cTn id="24" dur="500" tmFilter="0, 0; .2, .5; .8, .5; 1, 0"/>
                                        <p:tgtEl>
                                          <p:spTgt spid="3074"/>
                                        </p:tgtEl>
                                      </p:cBhvr>
                                    </p:animEffect>
                                    <p:animScale>
                                      <p:cBhvr>
                                        <p:cTn id="25" dur="250" autoRev="1" fill="hold"/>
                                        <p:tgtEl>
                                          <p:spTgt spid="3074"/>
                                        </p:tgtEl>
                                      </p:cBhvr>
                                      <p:by x="105000" y="105000"/>
                                    </p:animScale>
                                  </p:childTnLst>
                                </p:cTn>
                              </p:par>
                              <p:par>
                                <p:cTn id="26" presetID="26" presetClass="emph" presetSubtype="0" fill="hold" nodeType="withEffect">
                                  <p:stCondLst>
                                    <p:cond delay="2375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par>
                                <p:cTn id="29" presetID="26" presetClass="emph" presetSubtype="0" fill="hold" nodeType="withEffect">
                                  <p:stCondLst>
                                    <p:cond delay="31500"/>
                                  </p:stCondLst>
                                  <p:childTnLst>
                                    <p:animEffect transition="out" filter="fade">
                                      <p:cBhvr>
                                        <p:cTn id="30" dur="500" tmFilter="0, 0; .2, .5; .8, .5; 1, 0"/>
                                        <p:tgtEl>
                                          <p:spTgt spid="3074"/>
                                        </p:tgtEl>
                                      </p:cBhvr>
                                    </p:animEffect>
                                    <p:animScale>
                                      <p:cBhvr>
                                        <p:cTn id="31" dur="250" autoRev="1" fill="hold"/>
                                        <p:tgtEl>
                                          <p:spTgt spid="3074"/>
                                        </p:tgtEl>
                                      </p:cBhvr>
                                      <p:by x="105000" y="105000"/>
                                    </p:animScale>
                                  </p:childTnLst>
                                </p:cTn>
                              </p:par>
                              <p:par>
                                <p:cTn id="32" presetID="26" presetClass="emph" presetSubtype="0" fill="hold" nodeType="withEffect">
                                  <p:stCondLst>
                                    <p:cond delay="3350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par>
                                <p:cTn id="35" presetID="26" presetClass="emph" presetSubtype="0" fill="hold" nodeType="withEffect">
                                  <p:stCondLst>
                                    <p:cond delay="42250"/>
                                  </p:stCondLst>
                                  <p:childTnLst>
                                    <p:animEffect transition="out" filter="fade">
                                      <p:cBhvr>
                                        <p:cTn id="36" dur="500" tmFilter="0, 0; .2, .5; .8, .5; 1, 0"/>
                                        <p:tgtEl>
                                          <p:spTgt spid="3074"/>
                                        </p:tgtEl>
                                      </p:cBhvr>
                                    </p:animEffect>
                                    <p:animScale>
                                      <p:cBhvr>
                                        <p:cTn id="37" dur="250" autoRev="1" fill="hold"/>
                                        <p:tgtEl>
                                          <p:spTgt spid="3074"/>
                                        </p:tgtEl>
                                      </p:cBhvr>
                                      <p:by x="105000" y="105000"/>
                                    </p:animScale>
                                  </p:childTnLst>
                                </p:cTn>
                              </p:par>
                              <p:par>
                                <p:cTn id="38" presetID="26" presetClass="emph" presetSubtype="0" fill="hold" nodeType="withEffect">
                                  <p:stCondLst>
                                    <p:cond delay="4400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par>
                                <p:cTn id="41" presetID="42" presetClass="entr" presetSubtype="0" fill="hold" nodeType="withEffect">
                                  <p:stCondLst>
                                    <p:cond delay="51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2438401"/>
            <a:ext cx="3281990" cy="1752601"/>
          </a:xfrm>
          <a:prstGeom prst="rect">
            <a:avLst/>
          </a:prstGeom>
        </p:spPr>
      </p:pic>
      <p:pic>
        <p:nvPicPr>
          <p:cNvPr id="6" name="Picture 5"/>
          <p:cNvPicPr>
            <a:picLocks noChangeAspect="1"/>
          </p:cNvPicPr>
          <p:nvPr/>
        </p:nvPicPr>
        <p:blipFill>
          <a:blip r:embed="rId6"/>
          <a:stretch>
            <a:fillRect/>
          </a:stretch>
        </p:blipFill>
        <p:spPr>
          <a:xfrm>
            <a:off x="2286000" y="786035"/>
            <a:ext cx="2828789" cy="2200847"/>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2326" l="4070" r="97442"/>
                    </a14:imgEffect>
                  </a14:imgLayer>
                </a14:imgProps>
              </a:ext>
              <a:ext uri="{28A0092B-C50C-407E-A947-70E740481C1C}">
                <a14:useLocalDpi xmlns:a14="http://schemas.microsoft.com/office/drawing/2010/main" val="0"/>
              </a:ext>
            </a:extLst>
          </a:blip>
          <a:srcRect l="4709" t="13122" b="12804"/>
          <a:stretch/>
        </p:blipFill>
        <p:spPr>
          <a:xfrm>
            <a:off x="2438400" y="3505200"/>
            <a:ext cx="2830640" cy="2200387"/>
          </a:xfrm>
          <a:prstGeom prst="rect">
            <a:avLst/>
          </a:prstGeom>
        </p:spPr>
      </p:pic>
      <p:pic>
        <p:nvPicPr>
          <p:cNvPr id="3" name="Sl ghi âm m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600" y="5791200"/>
            <a:ext cx="609600" cy="609600"/>
          </a:xfrm>
          <a:prstGeom prst="rect">
            <a:avLst/>
          </a:prstGeom>
        </p:spPr>
      </p:pic>
    </p:spTree>
    <p:extLst>
      <p:ext uri="{BB962C8B-B14F-4D97-AF65-F5344CB8AC3E}">
        <p14:creationId xmlns:p14="http://schemas.microsoft.com/office/powerpoint/2010/main" val="2096148354"/>
      </p:ext>
    </p:extLst>
  </p:cSld>
  <p:clrMapOvr>
    <a:masterClrMapping/>
  </p:clrMapOvr>
  <mc:AlternateContent xmlns:mc="http://schemas.openxmlformats.org/markup-compatibility/2006" xmlns:p14="http://schemas.microsoft.com/office/powerpoint/2010/main">
    <mc:Choice Requires="p14">
      <p:transition spd="slow" p14:dur="2000" advTm="53000"/>
    </mc:Choice>
    <mc:Fallback xmlns="">
      <p:transition spd="slow"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888" fill="hold"/>
                                        <p:tgtEl>
                                          <p:spTgt spid="3"/>
                                        </p:tgtEl>
                                      </p:cBhvr>
                                    </p:cmd>
                                  </p:childTnLst>
                                </p:cTn>
                              </p:par>
                              <p:par>
                                <p:cTn id="7" presetID="2" presetClass="entr" presetSubtype="8"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0-#ppt_w/2"/>
                                          </p:val>
                                        </p:tav>
                                        <p:tav tm="100000">
                                          <p:val>
                                            <p:strVal val="#ppt_x"/>
                                          </p:val>
                                        </p:tav>
                                      </p:tavLst>
                                    </p:anim>
                                    <p:anim calcmode="lin" valueType="num">
                                      <p:cBhvr additive="base">
                                        <p:cTn id="10" dur="1000" fill="hold"/>
                                        <p:tgtEl>
                                          <p:spTgt spid="6"/>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par>
                                <p:cTn id="15" presetID="26" presetClass="emph" presetSubtype="0" fill="hold" nodeType="withEffect">
                                  <p:stCondLst>
                                    <p:cond delay="11000"/>
                                  </p:stCondLst>
                                  <p:childTnLst>
                                    <p:animEffect transition="out" filter="fade">
                                      <p:cBhvr>
                                        <p:cTn id="16" dur="1000" tmFilter="0, 0; .2, .5; .8, .5; 1, 0"/>
                                        <p:tgtEl>
                                          <p:spTgt spid="6"/>
                                        </p:tgtEl>
                                      </p:cBhvr>
                                    </p:animEffect>
                                    <p:animScale>
                                      <p:cBhvr>
                                        <p:cTn id="17" dur="500" autoRev="1" fill="hold"/>
                                        <p:tgtEl>
                                          <p:spTgt spid="6"/>
                                        </p:tgtEl>
                                      </p:cBhvr>
                                      <p:by x="105000" y="105000"/>
                                    </p:animScale>
                                  </p:childTnLst>
                                </p:cTn>
                              </p:par>
                              <p:par>
                                <p:cTn id="18" presetID="26" presetClass="emph" presetSubtype="0" fill="hold" nodeType="withEffect">
                                  <p:stCondLst>
                                    <p:cond delay="12000"/>
                                  </p:stCondLst>
                                  <p:childTnLst>
                                    <p:animEffect transition="out" filter="fade">
                                      <p:cBhvr>
                                        <p:cTn id="19" dur="1000" tmFilter="0, 0; .2, .5; .8, .5; 1, 0"/>
                                        <p:tgtEl>
                                          <p:spTgt spid="8"/>
                                        </p:tgtEl>
                                      </p:cBhvr>
                                    </p:animEffect>
                                    <p:animScale>
                                      <p:cBhvr>
                                        <p:cTn id="20" dur="500" autoRev="1" fill="hold"/>
                                        <p:tgtEl>
                                          <p:spTgt spid="8"/>
                                        </p:tgtEl>
                                      </p:cBhvr>
                                      <p:by x="105000" y="105000"/>
                                    </p:animScale>
                                  </p:childTnLst>
                                </p:cTn>
                              </p:par>
                              <p:par>
                                <p:cTn id="21" presetID="26" presetClass="emph" presetSubtype="0" fill="hold" nodeType="withEffect">
                                  <p:stCondLst>
                                    <p:cond delay="25000"/>
                                  </p:stCondLst>
                                  <p:childTnLst>
                                    <p:animEffect transition="out" filter="fade">
                                      <p:cBhvr>
                                        <p:cTn id="22" dur="750" tmFilter="0, 0; .2, .5; .8, .5; 1, 0"/>
                                        <p:tgtEl>
                                          <p:spTgt spid="6"/>
                                        </p:tgtEl>
                                      </p:cBhvr>
                                    </p:animEffect>
                                    <p:animScale>
                                      <p:cBhvr>
                                        <p:cTn id="23" dur="375" autoRev="1" fill="hold"/>
                                        <p:tgtEl>
                                          <p:spTgt spid="6"/>
                                        </p:tgtEl>
                                      </p:cBhvr>
                                      <p:by x="105000" y="105000"/>
                                    </p:animScale>
                                  </p:childTnLst>
                                </p:cTn>
                              </p:par>
                              <p:par>
                                <p:cTn id="24" presetID="26" presetClass="emph" presetSubtype="0" fill="hold" nodeType="withEffect">
                                  <p:stCondLst>
                                    <p:cond delay="26000"/>
                                  </p:stCondLst>
                                  <p:childTnLst>
                                    <p:animEffect transition="out" filter="fade">
                                      <p:cBhvr>
                                        <p:cTn id="25" dur="1000" tmFilter="0, 0; .2, .5; .8, .5; 1, 0"/>
                                        <p:tgtEl>
                                          <p:spTgt spid="8"/>
                                        </p:tgtEl>
                                      </p:cBhvr>
                                    </p:animEffect>
                                    <p:animScale>
                                      <p:cBhvr>
                                        <p:cTn id="26" dur="500" autoRev="1" fill="hold"/>
                                        <p:tgtEl>
                                          <p:spTgt spid="8"/>
                                        </p:tgtEl>
                                      </p:cBhvr>
                                      <p:by x="105000" y="105000"/>
                                    </p:animScale>
                                  </p:childTnLst>
                                </p:cTn>
                              </p:par>
                              <p:par>
                                <p:cTn id="27" presetID="26" presetClass="emph" presetSubtype="0" fill="hold" nodeType="withEffect">
                                  <p:stCondLst>
                                    <p:cond delay="33000"/>
                                  </p:stCondLst>
                                  <p:childTnLst>
                                    <p:animEffect transition="out" filter="fade">
                                      <p:cBhvr>
                                        <p:cTn id="28" dur="500" tmFilter="0, 0; .2, .5; .8, .5; 1, 0"/>
                                        <p:tgtEl>
                                          <p:spTgt spid="6"/>
                                        </p:tgtEl>
                                      </p:cBhvr>
                                    </p:animEffect>
                                    <p:animScale>
                                      <p:cBhvr>
                                        <p:cTn id="29" dur="250" autoRev="1" fill="hold"/>
                                        <p:tgtEl>
                                          <p:spTgt spid="6"/>
                                        </p:tgtEl>
                                      </p:cBhvr>
                                      <p:by x="105000" y="105000"/>
                                    </p:animScale>
                                  </p:childTnLst>
                                </p:cTn>
                              </p:par>
                              <p:par>
                                <p:cTn id="30" presetID="26" presetClass="emph" presetSubtype="0" fill="hold" nodeType="withEffect">
                                  <p:stCondLst>
                                    <p:cond delay="3400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par>
                                <p:cTn id="33" presetID="26" presetClass="emph" presetSubtype="0" fill="hold" nodeType="withEffect">
                                  <p:stCondLst>
                                    <p:cond delay="41500"/>
                                  </p:stCondLst>
                                  <p:childTnLst>
                                    <p:animEffect transition="out" filter="fade">
                                      <p:cBhvr>
                                        <p:cTn id="34" dur="1000" tmFilter="0, 0; .2, .5; .8, .5; 1, 0"/>
                                        <p:tgtEl>
                                          <p:spTgt spid="6"/>
                                        </p:tgtEl>
                                      </p:cBhvr>
                                    </p:animEffect>
                                    <p:animScale>
                                      <p:cBhvr>
                                        <p:cTn id="35" dur="500" autoRev="1" fill="hold"/>
                                        <p:tgtEl>
                                          <p:spTgt spid="6"/>
                                        </p:tgtEl>
                                      </p:cBhvr>
                                      <p:by x="105000" y="105000"/>
                                    </p:animScale>
                                  </p:childTnLst>
                                </p:cTn>
                              </p:par>
                              <p:par>
                                <p:cTn id="36" presetID="26" presetClass="emph" presetSubtype="0" fill="hold" nodeType="withEffect">
                                  <p:stCondLst>
                                    <p:cond delay="42500"/>
                                  </p:stCondLst>
                                  <p:childTnLst>
                                    <p:animEffect transition="out" filter="fade">
                                      <p:cBhvr>
                                        <p:cTn id="37" dur="1000" tmFilter="0, 0; .2, .5; .8, .5; 1, 0"/>
                                        <p:tgtEl>
                                          <p:spTgt spid="8"/>
                                        </p:tgtEl>
                                      </p:cBhvr>
                                    </p:animEffect>
                                    <p:animScale>
                                      <p:cBhvr>
                                        <p:cTn id="38" dur="500" autoRev="1" fill="hold"/>
                                        <p:tgtEl>
                                          <p:spTgt spid="8"/>
                                        </p:tgtEl>
                                      </p:cBhvr>
                                      <p:by x="105000" y="105000"/>
                                    </p:animScale>
                                  </p:childTnLst>
                                </p:cTn>
                              </p:par>
                              <p:par>
                                <p:cTn id="39" presetID="16" presetClass="entr" presetSubtype="21" fill="hold" nodeType="withEffect">
                                  <p:stCondLst>
                                    <p:cond delay="5000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914400" y="889766"/>
            <a:ext cx="3369910" cy="2082033"/>
            <a:chOff x="3505200" y="2910682"/>
            <a:chExt cx="2819400" cy="1508918"/>
          </a:xfrm>
        </p:grpSpPr>
        <p:sp>
          <p:nvSpPr>
            <p:cNvPr id="5" name="Rectangle 4"/>
            <p:cNvSpPr/>
            <p:nvPr/>
          </p:nvSpPr>
          <p:spPr>
            <a:xfrm>
              <a:off x="3505200" y="2910682"/>
              <a:ext cx="2819400" cy="15089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4348" b="100000" l="1521" r="96578"/>
                      </a14:imgEffect>
                    </a14:imgLayer>
                  </a14:imgProps>
                </a:ext>
              </a:extLst>
            </a:blip>
            <a:stretch>
              <a:fillRect/>
            </a:stretch>
          </p:blipFill>
          <p:spPr>
            <a:xfrm>
              <a:off x="3667435" y="3065124"/>
              <a:ext cx="1247465" cy="120003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4348" b="100000" l="1521" r="96578"/>
                      </a14:imgEffect>
                    </a14:imgLayer>
                  </a14:imgProps>
                </a:ext>
              </a:extLst>
            </a:blip>
            <a:stretch>
              <a:fillRect/>
            </a:stretch>
          </p:blipFill>
          <p:spPr>
            <a:xfrm>
              <a:off x="4848535" y="3065123"/>
              <a:ext cx="1247465" cy="1200033"/>
            </a:xfrm>
            <a:prstGeom prst="rect">
              <a:avLst/>
            </a:prstGeom>
          </p:spPr>
        </p:pic>
      </p:grpSp>
      <p:grpSp>
        <p:nvGrpSpPr>
          <p:cNvPr id="14" name="Group 13"/>
          <p:cNvGrpSpPr/>
          <p:nvPr/>
        </p:nvGrpSpPr>
        <p:grpSpPr>
          <a:xfrm>
            <a:off x="4640934" y="936115"/>
            <a:ext cx="3208232" cy="2082033"/>
            <a:chOff x="7696200" y="1396140"/>
            <a:chExt cx="2819400" cy="1758223"/>
          </a:xfrm>
        </p:grpSpPr>
        <p:sp>
          <p:nvSpPr>
            <p:cNvPr id="10" name="Rectangle 9"/>
            <p:cNvSpPr/>
            <p:nvPr/>
          </p:nvSpPr>
          <p:spPr>
            <a:xfrm>
              <a:off x="7696200" y="1396140"/>
              <a:ext cx="2819400" cy="17582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7"/>
            <a:stretch>
              <a:fillRect/>
            </a:stretch>
          </p:blipFill>
          <p:spPr>
            <a:xfrm>
              <a:off x="7966881" y="1493836"/>
              <a:ext cx="1023102" cy="1554163"/>
            </a:xfrm>
            <a:prstGeom prst="rect">
              <a:avLst/>
            </a:prstGeom>
          </p:spPr>
        </p:pic>
        <p:pic>
          <p:nvPicPr>
            <p:cNvPr id="13" name="Picture 12"/>
            <p:cNvPicPr>
              <a:picLocks noChangeAspect="1"/>
            </p:cNvPicPr>
            <p:nvPr/>
          </p:nvPicPr>
          <p:blipFill>
            <a:blip r:embed="rId7"/>
            <a:stretch>
              <a:fillRect/>
            </a:stretch>
          </p:blipFill>
          <p:spPr>
            <a:xfrm>
              <a:off x="9105900" y="1493835"/>
              <a:ext cx="1023102" cy="1554163"/>
            </a:xfrm>
            <a:prstGeom prst="rect">
              <a:avLst/>
            </a:prstGeom>
          </p:spPr>
        </p:pic>
      </p:grpSp>
      <p:grpSp>
        <p:nvGrpSpPr>
          <p:cNvPr id="17" name="Group 16"/>
          <p:cNvGrpSpPr/>
          <p:nvPr/>
        </p:nvGrpSpPr>
        <p:grpSpPr>
          <a:xfrm>
            <a:off x="8113303" y="881992"/>
            <a:ext cx="3251374" cy="2055358"/>
            <a:chOff x="8077200" y="3733018"/>
            <a:chExt cx="2819400" cy="1508918"/>
          </a:xfrm>
        </p:grpSpPr>
        <p:sp>
          <p:nvSpPr>
            <p:cNvPr id="11" name="Rectangle 10"/>
            <p:cNvSpPr/>
            <p:nvPr/>
          </p:nvSpPr>
          <p:spPr>
            <a:xfrm>
              <a:off x="8077200" y="3733018"/>
              <a:ext cx="2819400" cy="15089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p:cNvPicPr>
              <a:picLocks noChangeAspect="1"/>
            </p:cNvPicPr>
            <p:nvPr/>
          </p:nvPicPr>
          <p:blipFill>
            <a:blip r:embed="rId8"/>
            <a:stretch>
              <a:fillRect/>
            </a:stretch>
          </p:blipFill>
          <p:spPr>
            <a:xfrm>
              <a:off x="8183542" y="4044807"/>
              <a:ext cx="1265258" cy="984393"/>
            </a:xfrm>
            <a:prstGeom prst="rect">
              <a:avLst/>
            </a:prstGeom>
          </p:spPr>
        </p:pic>
        <p:pic>
          <p:nvPicPr>
            <p:cNvPr id="16" name="Picture 15"/>
            <p:cNvPicPr>
              <a:picLocks noChangeAspect="1"/>
            </p:cNvPicPr>
            <p:nvPr/>
          </p:nvPicPr>
          <p:blipFill>
            <a:blip r:embed="rId8"/>
            <a:stretch>
              <a:fillRect/>
            </a:stretch>
          </p:blipFill>
          <p:spPr>
            <a:xfrm>
              <a:off x="9510784" y="3968607"/>
              <a:ext cx="1265258" cy="984393"/>
            </a:xfrm>
            <a:prstGeom prst="rect">
              <a:avLst/>
            </a:prstGeom>
          </p:spPr>
        </p:pic>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5977" y="3645027"/>
            <a:ext cx="3545995" cy="1828801"/>
          </a:xfrm>
          <a:prstGeom prst="rect">
            <a:avLst/>
          </a:prstGeom>
        </p:spPr>
      </p:pic>
      <p:pic>
        <p:nvPicPr>
          <p:cNvPr id="2" name="Sl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0600" y="5562600"/>
            <a:ext cx="609600" cy="609600"/>
          </a:xfrm>
          <a:prstGeom prst="rect">
            <a:avLst/>
          </a:prstGeom>
        </p:spPr>
      </p:pic>
    </p:spTree>
    <p:extLst>
      <p:ext uri="{BB962C8B-B14F-4D97-AF65-F5344CB8AC3E}">
        <p14:creationId xmlns:p14="http://schemas.microsoft.com/office/powerpoint/2010/main" val="4085157106"/>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2700" fill="hold"/>
                                        <p:tgtEl>
                                          <p:spTgt spid="2"/>
                                        </p:tgtEl>
                                      </p:cBhvr>
                                    </p:cmd>
                                  </p:childTnLst>
                                </p:cTn>
                              </p:par>
                              <p:par>
                                <p:cTn id="7" presetID="1" presetClass="entr" presetSubtype="0"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430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6000"/>
                                  </p:stCondLst>
                                  <p:childTnLst>
                                    <p:set>
                                      <p:cBhvr>
                                        <p:cTn id="12" dur="1" fill="hold">
                                          <p:stCondLst>
                                            <p:cond delay="0"/>
                                          </p:stCondLst>
                                        </p:cTn>
                                        <p:tgtEl>
                                          <p:spTgt spid="17"/>
                                        </p:tgtEl>
                                        <p:attrNameLst>
                                          <p:attrName>style.visibility</p:attrName>
                                        </p:attrNameLst>
                                      </p:cBhvr>
                                      <p:to>
                                        <p:strVal val="visible"/>
                                      </p:to>
                                    </p:set>
                                  </p:childTnLst>
                                </p:cTn>
                              </p:par>
                              <p:par>
                                <p:cTn id="13" presetID="10" presetClass="entr" presetSubtype="0" fill="hold" nodeType="withEffect">
                                  <p:stCondLst>
                                    <p:cond delay="110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625" r="18750"/>
          <a:stretch/>
        </p:blipFill>
        <p:spPr>
          <a:xfrm>
            <a:off x="2057400" y="3733801"/>
            <a:ext cx="2057400" cy="261776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8749" r="18751"/>
          <a:stretch/>
        </p:blipFill>
        <p:spPr>
          <a:xfrm>
            <a:off x="3962400" y="3733801"/>
            <a:ext cx="1905000" cy="261776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0" y="609600"/>
            <a:ext cx="2819400" cy="281940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010401" y="1295400"/>
            <a:ext cx="2134986" cy="17526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5255" y="4128284"/>
            <a:ext cx="3545995" cy="1828801"/>
          </a:xfrm>
          <a:prstGeom prst="rect">
            <a:avLst/>
          </a:prstGeom>
        </p:spPr>
      </p:pic>
      <p:pic>
        <p:nvPicPr>
          <p:cNvPr id="2" name="Sl13">
            <a:hlinkClick r:id="" action="ppaction://media"/>
            <a:extLst>
              <a:ext uri="{FF2B5EF4-FFF2-40B4-BE49-F238E27FC236}">
                <a16:creationId xmlns:a16="http://schemas.microsoft.com/office/drawing/2014/main" id="{7CB3EDA0-928A-42A5-AE43-F86096FE9665}"/>
              </a:ext>
            </a:extLst>
          </p:cNvPr>
          <p:cNvPicPr>
            <a:picLocks noChangeAspect="1"/>
          </p:cNvPicPr>
          <p:nvPr>
            <a:audioFile r:link="rId1"/>
            <p:extLst>
              <p:ext uri="{DAA4B4D4-6D71-4841-9C94-3DE7FCFB9230}">
                <p14:media xmlns:p14="http://schemas.microsoft.com/office/powerpoint/2010/main" r:embed="rId2">
                  <p14:trim end="11178.5625"/>
                </p14:media>
              </p:ext>
            </p:extLst>
          </p:nvPr>
        </p:nvPicPr>
        <p:blipFill>
          <a:blip r:embed="rId9"/>
          <a:stretch>
            <a:fillRect/>
          </a:stretch>
        </p:blipFill>
        <p:spPr>
          <a:xfrm>
            <a:off x="-838200" y="2779898"/>
            <a:ext cx="487363" cy="487363"/>
          </a:xfrm>
          <a:prstGeom prst="rect">
            <a:avLst/>
          </a:prstGeom>
        </p:spPr>
      </p:pic>
    </p:spTree>
    <p:extLst>
      <p:ext uri="{BB962C8B-B14F-4D97-AF65-F5344CB8AC3E}">
        <p14:creationId xmlns:p14="http://schemas.microsoft.com/office/powerpoint/2010/main" val="1788786747"/>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12" fill="hold"/>
                                        <p:tgtEl>
                                          <p:spTgt spid="2"/>
                                        </p:tgtEl>
                                      </p:cBhvr>
                                    </p:cmd>
                                  </p:childTnLst>
                                </p:cTn>
                              </p:par>
                              <p:par>
                                <p:cTn id="7" presetID="42" presetClass="entr" presetSubtype="0" fill="hold" nodeType="withEffect">
                                  <p:stCondLst>
                                    <p:cond delay="3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3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26" presetClass="emph" presetSubtype="0" fill="hold" nodeType="withEffect">
                                  <p:stCondLst>
                                    <p:cond delay="1400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par>
                                <p:cTn id="25" presetID="42" presetClass="entr" presetSubtype="0" fill="hold" nodeType="withEffect">
                                  <p:stCondLst>
                                    <p:cond delay="18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26" presetClass="emph" presetSubtype="0" fill="hold" nodeType="withEffect">
                                  <p:stCondLst>
                                    <p:cond delay="2200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par>
                                <p:cTn id="33" presetID="26" presetClass="emph" presetSubtype="0" fill="hold" nodeType="withEffect">
                                  <p:stCondLst>
                                    <p:cond delay="23250"/>
                                  </p:stCondLst>
                                  <p:childTnLst>
                                    <p:animEffect transition="out" filter="fade">
                                      <p:cBhvr>
                                        <p:cTn id="34" dur="500" tmFilter="0, 0; .2, .5; .8, .5; 1, 0"/>
                                        <p:tgtEl>
                                          <p:spTgt spid="5"/>
                                        </p:tgtEl>
                                      </p:cBhvr>
                                    </p:animEffect>
                                    <p:animScale>
                                      <p:cBhvr>
                                        <p:cTn id="35" dur="250" autoRev="1" fill="hold"/>
                                        <p:tgtEl>
                                          <p:spTgt spid="5"/>
                                        </p:tgtEl>
                                      </p:cBhvr>
                                      <p:by x="105000" y="105000"/>
                                    </p:animScale>
                                  </p:childTnLst>
                                </p:cTn>
                              </p:par>
                              <p:par>
                                <p:cTn id="36" presetID="42" presetClass="entr" presetSubtype="0" fill="hold" nodeType="withEffect">
                                  <p:stCondLst>
                                    <p:cond delay="2800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3000" r="-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838200"/>
            <a:ext cx="8229600" cy="1295400"/>
          </a:xfrm>
        </p:spPr>
        <p:txBody>
          <a:bodyPr/>
          <a:lstStyle/>
          <a:p>
            <a:r>
              <a:rPr lang="vi-VN" b="1" dirty="0">
                <a:solidFill>
                  <a:srgbClr val="000099"/>
                </a:solidFill>
              </a:rPr>
              <a:t>TRÒ CHƠI</a:t>
            </a:r>
            <a:endParaRPr lang="en-US" b="1" dirty="0">
              <a:solidFill>
                <a:srgbClr val="000099"/>
              </a:solidFill>
            </a:endParaRPr>
          </a:p>
        </p:txBody>
      </p:sp>
      <p:sp>
        <p:nvSpPr>
          <p:cNvPr id="3" name="Content Placeholder 2"/>
          <p:cNvSpPr>
            <a:spLocks noGrp="1"/>
          </p:cNvSpPr>
          <p:nvPr>
            <p:ph idx="1"/>
          </p:nvPr>
        </p:nvSpPr>
        <p:spPr>
          <a:xfrm>
            <a:off x="2057400" y="3124201"/>
            <a:ext cx="8153400" cy="3001963"/>
          </a:xfrm>
        </p:spPr>
        <p:txBody>
          <a:bodyPr>
            <a:normAutofit/>
          </a:bodyPr>
          <a:lstStyle/>
          <a:p>
            <a:pPr marL="0" indent="0" algn="ctr">
              <a:buNone/>
            </a:pPr>
            <a:r>
              <a:rPr lang="vi-VN" sz="5400" b="1" dirty="0">
                <a:solidFill>
                  <a:srgbClr val="FF0066"/>
                </a:solidFill>
                <a:latin typeface="+mj-lt"/>
              </a:rPr>
              <a:t>BÉ THÔNG MINH</a:t>
            </a:r>
            <a:endParaRPr lang="en-US" sz="5400" b="1" dirty="0">
              <a:solidFill>
                <a:srgbClr val="FF0066"/>
              </a:solidFill>
              <a:latin typeface="+mj-lt"/>
            </a:endParaRPr>
          </a:p>
        </p:txBody>
      </p:sp>
      <p:pic>
        <p:nvPicPr>
          <p:cNvPr id="4" name="Sl14">
            <a:hlinkClick r:id="" action="ppaction://media"/>
            <a:extLst>
              <a:ext uri="{FF2B5EF4-FFF2-40B4-BE49-F238E27FC236}">
                <a16:creationId xmlns:a16="http://schemas.microsoft.com/office/drawing/2014/main" id="{8984EFFD-FE30-439A-A02C-0E519B6DB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3124201"/>
            <a:ext cx="487363" cy="487363"/>
          </a:xfrm>
          <a:prstGeom prst="rect">
            <a:avLst/>
          </a:prstGeom>
        </p:spPr>
      </p:pic>
    </p:spTree>
    <p:extLst>
      <p:ext uri="{BB962C8B-B14F-4D97-AF65-F5344CB8AC3E}">
        <p14:creationId xmlns:p14="http://schemas.microsoft.com/office/powerpoint/2010/main" val="334581210"/>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61" fill="hold"/>
                                        <p:tgtEl>
                                          <p:spTgt spid="4"/>
                                        </p:tgtEl>
                                      </p:cBhvr>
                                    </p:cmd>
                                  </p:childTnLst>
                                </p:cTn>
                              </p:par>
                              <p:par>
                                <p:cTn id="7" presetID="42" presetClass="entr" presetSubtype="0" fill="hold" grpId="0"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2362200"/>
            <a:ext cx="7239000" cy="4297363"/>
          </a:xfrm>
        </p:spPr>
        <p:txBody>
          <a:bodyPr>
            <a:normAutofit/>
          </a:bodyPr>
          <a:lstStyle/>
          <a:p>
            <a:r>
              <a:rPr lang="en-US" sz="2800" dirty="0" err="1">
                <a:solidFill>
                  <a:srgbClr val="FF0000"/>
                </a:solidFill>
                <a:latin typeface="Times New Roman" pitchFamily="18" charset="0"/>
                <a:cs typeface="Times New Roman" pitchFamily="18" charset="0"/>
              </a:rPr>
              <a:t>Cách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chơi</a:t>
            </a:r>
            <a:r>
              <a:rPr lang="en-US" sz="2800" dirty="0">
                <a:solidFill>
                  <a:srgbClr val="FF000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Trên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màn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hình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xuất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hiện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hình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ảnh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Nhiệm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vụ</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con </a:t>
            </a:r>
            <a:r>
              <a:rPr lang="en-US" sz="2800" dirty="0" err="1">
                <a:solidFill>
                  <a:srgbClr val="0070C0"/>
                </a:solidFill>
                <a:latin typeface="Times New Roman" pitchFamily="18" charset="0"/>
                <a:cs typeface="Times New Roman" pitchFamily="18" charset="0"/>
              </a:rPr>
              <a:t>sẽ</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tìm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số</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lượng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theo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yêu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a:t>
            </a:r>
            <a:r>
              <a:rPr lang="en-US" sz="2800" dirty="0">
                <a:solidFill>
                  <a:srgbClr val="0070C0"/>
                </a:solidFill>
                <a:latin typeface="Times New Roman" pitchFamily="18" charset="0"/>
                <a:cs typeface="Times New Roman" pitchFamily="18" charset="0"/>
              </a:rPr>
              <a:t>.</a:t>
            </a:r>
          </a:p>
          <a:p>
            <a:r>
              <a:rPr lang="en-US" sz="2800" dirty="0" err="1">
                <a:solidFill>
                  <a:srgbClr val="FF0000"/>
                </a:solidFill>
                <a:latin typeface="Times New Roman" pitchFamily="18" charset="0"/>
                <a:cs typeface="Times New Roman" pitchFamily="18" charset="0"/>
              </a:rPr>
              <a:t>Luật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chơi</a:t>
            </a:r>
            <a:r>
              <a:rPr lang="en-US" sz="2800" dirty="0">
                <a:solidFill>
                  <a:srgbClr val="FF0000"/>
                </a:solidFill>
                <a:latin typeface="Times New Roman" pitchFamily="18" charset="0"/>
                <a:cs typeface="Times New Roman" pitchFamily="18" charset="0"/>
              </a:rPr>
              <a:t>: </a:t>
            </a:r>
            <a:r>
              <a:rPr lang="en-US" sz="2800" dirty="0">
                <a:solidFill>
                  <a:srgbClr val="0070C0"/>
                </a:solidFill>
                <a:latin typeface="Times New Roman" pitchFamily="18" charset="0"/>
                <a:cs typeface="Times New Roman" pitchFamily="18" charset="0"/>
              </a:rPr>
              <a:t>Sau 3 </a:t>
            </a:r>
            <a:r>
              <a:rPr lang="en-US" sz="2800" dirty="0" err="1">
                <a:solidFill>
                  <a:srgbClr val="0070C0"/>
                </a:solidFill>
                <a:latin typeface="Times New Roman" pitchFamily="18" charset="0"/>
                <a:cs typeface="Times New Roman" pitchFamily="18" charset="0"/>
              </a:rPr>
              <a:t>giây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suy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nghĩ</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con </a:t>
            </a:r>
            <a:r>
              <a:rPr lang="en-US" sz="2800" dirty="0" err="1">
                <a:solidFill>
                  <a:srgbClr val="0070C0"/>
                </a:solidFill>
                <a:latin typeface="Times New Roman" pitchFamily="18" charset="0"/>
                <a:cs typeface="Times New Roman" pitchFamily="18" charset="0"/>
              </a:rPr>
              <a:t>hãy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tìm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đúng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số</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lượng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theo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yêu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cầu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nhé</a:t>
            </a:r>
            <a:r>
              <a:rPr lang="en-US" sz="2800" dirty="0">
                <a:solidFill>
                  <a:srgbClr val="0070C0"/>
                </a:solidFill>
                <a:latin typeface="Times New Roman" pitchFamily="18" charset="0"/>
                <a:cs typeface="Times New Roman" pitchFamily="18" charset="0"/>
              </a:rPr>
              <a:t>.</a:t>
            </a:r>
          </a:p>
        </p:txBody>
      </p:sp>
      <p:pic>
        <p:nvPicPr>
          <p:cNvPr id="4" name="SL 17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3733800"/>
            <a:ext cx="609600" cy="609600"/>
          </a:xfrm>
          <a:prstGeom prst="rect">
            <a:avLst/>
          </a:prstGeom>
        </p:spPr>
      </p:pic>
    </p:spTree>
    <p:extLst>
      <p:ext uri="{BB962C8B-B14F-4D97-AF65-F5344CB8AC3E}">
        <p14:creationId xmlns:p14="http://schemas.microsoft.com/office/powerpoint/2010/main" val="106151829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676400" y="1902706"/>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đồ dùng có số lượng là 1?</a:t>
            </a:r>
            <a:endParaRPr kumimoji="0" lang="en-US" sz="32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D5A297F-B672-4061-B29B-3F258FDEA146}"/>
              </a:ext>
            </a:extLst>
          </p:cNvPr>
          <p:cNvSpPr txBox="1"/>
          <p:nvPr/>
        </p:nvSpPr>
        <p:spPr>
          <a:xfrm>
            <a:off x="557267" y="5161486"/>
            <a:ext cx="2689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bát</a:t>
            </a:r>
            <a:endPar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F8A1C9C-2815-458A-BC56-E5694270B7B9}"/>
              </a:ext>
            </a:extLst>
          </p:cNvPr>
          <p:cNvSpPr txBox="1"/>
          <p:nvPr/>
        </p:nvSpPr>
        <p:spPr>
          <a:xfrm>
            <a:off x="4749541" y="5117696"/>
            <a:ext cx="287045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đĩa</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20" name="TextBox 19">
            <a:extLst>
              <a:ext uri="{FF2B5EF4-FFF2-40B4-BE49-F238E27FC236}">
                <a16:creationId xmlns:a16="http://schemas.microsoft.com/office/drawing/2014/main" id="{8B057741-3EFD-4B4F-A533-47E4BBD0E135}"/>
              </a:ext>
            </a:extLst>
          </p:cNvPr>
          <p:cNvSpPr txBox="1"/>
          <p:nvPr/>
        </p:nvSpPr>
        <p:spPr>
          <a:xfrm>
            <a:off x="8782707" y="5037662"/>
            <a:ext cx="253631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thìa</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8200" y="2655294"/>
            <a:ext cx="3352800" cy="234374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266" y="2638092"/>
            <a:ext cx="3450609" cy="2360943"/>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34565" y="2638776"/>
            <a:ext cx="3390235" cy="2360943"/>
          </a:xfrm>
          <a:prstGeom prst="rect">
            <a:avLst/>
          </a:prstGeom>
        </p:spPr>
      </p:pic>
      <p:pic>
        <p:nvPicPr>
          <p:cNvPr id="9" name="Sl16">
            <a:hlinkClick r:id="" action="ppaction://media"/>
            <a:extLst>
              <a:ext uri="{FF2B5EF4-FFF2-40B4-BE49-F238E27FC236}">
                <a16:creationId xmlns:a16="http://schemas.microsoft.com/office/drawing/2014/main" id="{93912113-F44D-4641-822E-D9B31998074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5566" y="3185319"/>
            <a:ext cx="487363" cy="487363"/>
          </a:xfrm>
          <a:prstGeom prst="rect">
            <a:avLst/>
          </a:prstGeom>
        </p:spPr>
      </p:pic>
    </p:spTree>
    <p:extLst>
      <p:ext uri="{BB962C8B-B14F-4D97-AF65-F5344CB8AC3E}">
        <p14:creationId xmlns:p14="http://schemas.microsoft.com/office/powerpoint/2010/main" val="3685851488"/>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390" fill="hold"/>
                                        <p:tgtEl>
                                          <p:spTgt spid="9"/>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9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90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325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325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 presetClass="exit" presetSubtype="16" fill="hold" grpId="0" nodeType="withEffect">
                                  <p:stCondLst>
                                    <p:cond delay="17000"/>
                                  </p:stCondLst>
                                  <p:childTnLst>
                                    <p:animEffect transition="out" filter="box(in)">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par>
                                <p:cTn id="45" presetID="4" presetClass="exit" presetSubtype="16" fill="hold" grpId="0" nodeType="withEffect">
                                  <p:stCondLst>
                                    <p:cond delay="18250"/>
                                  </p:stCondLst>
                                  <p:childTnLst>
                                    <p:animEffect transition="out" filter="box(in)">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8" presetID="4" presetClass="exit" presetSubtype="16" fill="hold" grpId="0" nodeType="withEffect">
                                  <p:stCondLst>
                                    <p:cond delay="19500"/>
                                  </p:stCondLst>
                                  <p:childTnLst>
                                    <p:animEffect transition="out" filter="box(in)">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1" presetID="4" presetClass="exit" presetSubtype="16" fill="hold" grpId="0" nodeType="withEffect">
                                  <p:stCondLst>
                                    <p:cond delay="20750"/>
                                  </p:stCondLst>
                                  <p:childTnLst>
                                    <p:animEffect transition="out" filter="box(in)">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4" presetID="8" presetClass="entr" presetSubtype="16" fill="hold" nodeType="withEffect">
                                  <p:stCondLst>
                                    <p:cond delay="21750"/>
                                  </p:stCondLst>
                                  <p:childTnLst>
                                    <p:set>
                                      <p:cBhvr>
                                        <p:cTn id="55" dur="1" fill="hold">
                                          <p:stCondLst>
                                            <p:cond delay="0"/>
                                          </p:stCondLst>
                                        </p:cTn>
                                        <p:tgtEl>
                                          <p:spTgt spid="4"/>
                                        </p:tgtEl>
                                        <p:attrNameLst>
                                          <p:attrName>style.visibility</p:attrName>
                                        </p:attrNameLst>
                                      </p:cBhvr>
                                      <p:to>
                                        <p:strVal val="visible"/>
                                      </p:to>
                                    </p:set>
                                    <p:animEffect transition="in" filter="diamond(in)">
                                      <p:cBhvr>
                                        <p:cTn id="56" dur="2000"/>
                                        <p:tgtEl>
                                          <p:spTgt spid="4"/>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par>
                                <p:cTn id="57" presetID="10" presetClass="exit" presetSubtype="0" fill="hold" grpId="1" nodeType="withEffect">
                                  <p:stCondLst>
                                    <p:cond delay="2400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1" nodeType="withEffect">
                                  <p:stCondLst>
                                    <p:cond delay="2400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2400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nodeType="withEffect">
                                  <p:stCondLst>
                                    <p:cond delay="2400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P spid="2" grpId="0"/>
      <p:bldP spid="10" grpId="0"/>
      <p:bldP spid="10" grpId="1"/>
      <p:bldP spid="16" grpId="0"/>
      <p:bldP spid="16" grpId="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752600" y="1902705"/>
            <a:ext cx="9067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Câu 2: 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trang</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phục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có số lượng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2</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D5A297F-B672-4061-B29B-3F258FDEA146}"/>
              </a:ext>
            </a:extLst>
          </p:cNvPr>
          <p:cNvSpPr txBox="1"/>
          <p:nvPr/>
        </p:nvSpPr>
        <p:spPr>
          <a:xfrm>
            <a:off x="2629809" y="4261831"/>
            <a:ext cx="4038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mũ</a:t>
            </a:r>
            <a:endPar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4F8A1C9C-2815-458A-BC56-E5694270B7B9}"/>
              </a:ext>
            </a:extLst>
          </p:cNvPr>
          <p:cNvSpPr txBox="1"/>
          <p:nvPr/>
        </p:nvSpPr>
        <p:spPr>
          <a:xfrm>
            <a:off x="4649109" y="6526577"/>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quần</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sp>
        <p:nvSpPr>
          <p:cNvPr id="20" name="TextBox 19">
            <a:extLst>
              <a:ext uri="{FF2B5EF4-FFF2-40B4-BE49-F238E27FC236}">
                <a16:creationId xmlns:a16="http://schemas.microsoft.com/office/drawing/2014/main" id="{8B057741-3EFD-4B4F-A533-47E4BBD0E135}"/>
              </a:ext>
            </a:extLst>
          </p:cNvPr>
          <p:cNvSpPr txBox="1"/>
          <p:nvPr/>
        </p:nvSpPr>
        <p:spPr>
          <a:xfrm>
            <a:off x="7140984" y="4276114"/>
            <a:ext cx="48031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a:t>
            </a:r>
            <a:r>
              <a:rPr kumimoji="0" lang="vi-VN" sz="18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Cái áo</a:t>
            </a:r>
            <a:endParaRPr kumimoji="0" lang="en-US" sz="14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14" name="Picture 1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826" b="89801" l="0" r="100000"/>
                    </a14:imgEffect>
                  </a14:imgLayer>
                </a14:imgProps>
              </a:ext>
              <a:ext uri="{28A0092B-C50C-407E-A947-70E740481C1C}">
                <a14:useLocalDpi xmlns:a14="http://schemas.microsoft.com/office/drawing/2010/main" val="0"/>
              </a:ext>
            </a:extLst>
          </a:blip>
          <a:srcRect b="18260"/>
          <a:stretch/>
        </p:blipFill>
        <p:spPr>
          <a:xfrm>
            <a:off x="2209801" y="2031059"/>
            <a:ext cx="2439309" cy="2230770"/>
          </a:xfrm>
          <a:prstGeom prst="rect">
            <a:avLst/>
          </a:prstGeom>
        </p:spPr>
      </p:pic>
      <p:pic>
        <p:nvPicPr>
          <p:cNvPr id="3" name="Picture 2"/>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47796" y="2360415"/>
            <a:ext cx="2261577" cy="1940200"/>
          </a:xfrm>
          <a:prstGeom prst="rect">
            <a:avLst/>
          </a:prstGeom>
        </p:spPr>
      </p:pic>
      <p:pic>
        <p:nvPicPr>
          <p:cNvPr id="12" name="Picture 11"/>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9429" l="0" r="100000"/>
                    </a14:imgEffect>
                  </a14:imgLayer>
                </a14:imgProps>
              </a:ext>
              <a:ext uri="{28A0092B-C50C-407E-A947-70E740481C1C}">
                <a14:useLocalDpi xmlns:a14="http://schemas.microsoft.com/office/drawing/2010/main" val="0"/>
              </a:ext>
            </a:extLst>
          </a:blip>
          <a:stretch>
            <a:fillRect/>
          </a:stretch>
        </p:blipFill>
        <p:spPr>
          <a:xfrm>
            <a:off x="4038870" y="4696171"/>
            <a:ext cx="2500014" cy="2106977"/>
          </a:xfrm>
          <a:prstGeom prst="rect">
            <a:avLst/>
          </a:prstGeom>
        </p:spPr>
      </p:pic>
      <p:pic>
        <p:nvPicPr>
          <p:cNvPr id="9" name="Sl17">
            <a:hlinkClick r:id="" action="ppaction://media"/>
            <a:extLst>
              <a:ext uri="{FF2B5EF4-FFF2-40B4-BE49-F238E27FC236}">
                <a16:creationId xmlns:a16="http://schemas.microsoft.com/office/drawing/2014/main" id="{ACECCFD5-106D-4249-ADE4-94F48D5CCE2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flipV="1">
            <a:off x="-805872" y="4018040"/>
            <a:ext cx="487363" cy="565149"/>
          </a:xfrm>
          <a:prstGeom prst="rect">
            <a:avLst/>
          </a:prstGeom>
        </p:spPr>
      </p:pic>
    </p:spTree>
    <p:extLst>
      <p:ext uri="{BB962C8B-B14F-4D97-AF65-F5344CB8AC3E}">
        <p14:creationId xmlns:p14="http://schemas.microsoft.com/office/powerpoint/2010/main" val="1359565315"/>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48" fill="hold"/>
                                        <p:tgtEl>
                                          <p:spTgt spid="9"/>
                                        </p:tgtEl>
                                      </p:cBhvr>
                                    </p:cmd>
                                  </p:childTnLst>
                                </p:cTn>
                              </p:par>
                              <p:par>
                                <p:cTn id="7" presetID="42" presetClass="entr" presetSubtype="0" fill="hold" grpId="0" nodeType="withEffect">
                                  <p:stCondLst>
                                    <p:cond delay="7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7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7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850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100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par>
                                <p:cTn id="42" presetID="4" presetClass="exit" presetSubtype="16" fill="hold" grpId="0" nodeType="withEffect">
                                  <p:stCondLst>
                                    <p:cond delay="17000"/>
                                  </p:stCondLst>
                                  <p:childTnLst>
                                    <p:animEffect transition="out" filter="box(in)">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4" name="click.wav"/>
                                        </p:tgtEl>
                                      </p:cMediaNode>
                                    </p:audio>
                                  </p:subTnLst>
                                </p:cTn>
                              </p:par>
                              <p:par>
                                <p:cTn id="45" presetID="4" presetClass="exit" presetSubtype="16" fill="hold" grpId="0" nodeType="withEffect">
                                  <p:stCondLst>
                                    <p:cond delay="17750"/>
                                  </p:stCondLst>
                                  <p:childTnLst>
                                    <p:animEffect transition="out" filter="box(in)">
                                      <p:cBhvr>
                                        <p:cTn id="46" dur="1000"/>
                                        <p:tgtEl>
                                          <p:spTgt spid="7"/>
                                        </p:tgtEl>
                                      </p:cBhvr>
                                    </p:animEffect>
                                    <p:set>
                                      <p:cBhvr>
                                        <p:cTn id="47"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par>
                                <p:cTn id="48" presetID="4" presetClass="exit" presetSubtype="16" fill="hold" grpId="0" nodeType="withEffect">
                                  <p:stCondLst>
                                    <p:cond delay="18750"/>
                                  </p:stCondLst>
                                  <p:childTnLst>
                                    <p:animEffect transition="out" filter="box(in)">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1" presetID="4" presetClass="exit" presetSubtype="16" fill="hold" grpId="0" nodeType="withEffect">
                                  <p:stCondLst>
                                    <p:cond delay="19750"/>
                                  </p:stCondLst>
                                  <p:childTnLst>
                                    <p:animEffect transition="out" filter="box(in)">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4" presetID="8" presetClass="entr" presetSubtype="16" fill="hold" nodeType="withEffect">
                                  <p:stCondLst>
                                    <p:cond delay="20750"/>
                                  </p:stCondLst>
                                  <p:childTnLst>
                                    <p:set>
                                      <p:cBhvr>
                                        <p:cTn id="55" dur="1" fill="hold">
                                          <p:stCondLst>
                                            <p:cond delay="0"/>
                                          </p:stCondLst>
                                        </p:cTn>
                                        <p:tgtEl>
                                          <p:spTgt spid="4"/>
                                        </p:tgtEl>
                                        <p:attrNameLst>
                                          <p:attrName>style.visibility</p:attrName>
                                        </p:attrNameLst>
                                      </p:cBhvr>
                                      <p:to>
                                        <p:strVal val="visible"/>
                                      </p:to>
                                    </p:set>
                                    <p:animEffect transition="in" filter="diamond(in)">
                                      <p:cBhvr>
                                        <p:cTn id="56" dur="1500"/>
                                        <p:tgtEl>
                                          <p:spTgt spid="4"/>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par>
                                <p:cTn id="57" presetID="10" presetClass="exit" presetSubtype="0" fill="hold" grpId="1" nodeType="withEffect">
                                  <p:stCondLst>
                                    <p:cond delay="2225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nodeType="withEffect">
                                  <p:stCondLst>
                                    <p:cond delay="2225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0" presetClass="exit" presetSubtype="0" fill="hold" nodeType="withEffect">
                                  <p:stCondLst>
                                    <p:cond delay="22250"/>
                                  </p:stCondLst>
                                  <p:childTnLst>
                                    <p:animEffect transition="out" filter="fade">
                                      <p:cBhvr>
                                        <p:cTn id="64" dur="500"/>
                                        <p:tgtEl>
                                          <p:spTgt spid="3"/>
                                        </p:tgtEl>
                                      </p:cBhvr>
                                    </p:animEffect>
                                    <p:set>
                                      <p:cBhvr>
                                        <p:cTn id="65" dur="1" fill="hold">
                                          <p:stCondLst>
                                            <p:cond delay="499"/>
                                          </p:stCondLst>
                                        </p:cTn>
                                        <p:tgtEl>
                                          <p:spTgt spid="3"/>
                                        </p:tgtEl>
                                        <p:attrNameLst>
                                          <p:attrName>style.visibility</p:attrName>
                                        </p:attrNameLst>
                                      </p:cBhvr>
                                      <p:to>
                                        <p:strVal val="hidden"/>
                                      </p:to>
                                    </p:set>
                                  </p:childTnLst>
                                </p:cTn>
                              </p:par>
                              <p:par>
                                <p:cTn id="66" presetID="10" presetClass="exit" presetSubtype="0" fill="hold" grpId="1" nodeType="withEffect">
                                  <p:stCondLst>
                                    <p:cond delay="2225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9"/>
                </p:tgtEl>
              </p:cMediaNode>
            </p:audio>
          </p:childTnLst>
        </p:cTn>
      </p:par>
    </p:tnLst>
    <p:bldLst>
      <p:bldP spid="5" grpId="0" animBg="1"/>
      <p:bldP spid="6" grpId="0" animBg="1"/>
      <p:bldP spid="7" grpId="0" animBg="1"/>
      <p:bldP spid="8" grpId="0" animBg="1"/>
      <p:bldP spid="2" grpId="0"/>
      <p:bldP spid="10" grpId="0"/>
      <p:bldP spid="10" grpId="1"/>
      <p:bldP spid="16" grpId="0"/>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457200"/>
          </a:xfrm>
        </p:spPr>
        <p:txBody>
          <a:bodyPr>
            <a:normAutofit fontScale="90000"/>
          </a:bodyPr>
          <a:lstStyle/>
          <a:p>
            <a:r>
              <a:rPr lang="en-US" sz="2800" b="1" dirty="0">
                <a:solidFill>
                  <a:srgbClr val="FF0000"/>
                </a:solidFill>
                <a:latin typeface="Times New Roman" pitchFamily="18" charset="0"/>
                <a:cs typeface="Times New Roman" pitchFamily="18" charset="0"/>
              </a:rPr>
              <a:t>MỤC ĐÍCH – YÊU CẦU</a:t>
            </a:r>
            <a:endParaRPr lang="en-US" sz="2800" b="1" dirty="0"/>
          </a:p>
        </p:txBody>
      </p:sp>
      <p:sp>
        <p:nvSpPr>
          <p:cNvPr id="3" name="Content Placeholder 2"/>
          <p:cNvSpPr>
            <a:spLocks noGrp="1"/>
          </p:cNvSpPr>
          <p:nvPr>
            <p:ph idx="1"/>
          </p:nvPr>
        </p:nvSpPr>
        <p:spPr>
          <a:xfrm>
            <a:off x="800100" y="777082"/>
            <a:ext cx="10591800" cy="3657599"/>
          </a:xfrm>
        </p:spPr>
        <p:txBody>
          <a:bodyPr>
            <a:normAutofit lnSpcReduction="10000"/>
          </a:bodyPr>
          <a:lstStyle/>
          <a:p>
            <a:pPr>
              <a:buNone/>
            </a:pPr>
            <a:r>
              <a:rPr lang="en-US" sz="2400" b="1" dirty="0">
                <a:solidFill>
                  <a:srgbClr val="002060"/>
                </a:solidFill>
                <a:latin typeface="Times New Roman" pitchFamily="18" charset="0"/>
                <a:cs typeface="Times New Roman" pitchFamily="18" charset="0"/>
              </a:rPr>
              <a:t>1.</a:t>
            </a:r>
            <a:r>
              <a:rPr lang="vi-VN" sz="2400" b="1" dirty="0">
                <a:solidFill>
                  <a:srgbClr val="002060"/>
                </a:solidFill>
                <a:latin typeface="Times New Roman" pitchFamily="18" charset="0"/>
                <a:cs typeface="Times New Roman" pitchFamily="18" charset="0"/>
              </a:rPr>
              <a:t> Kiến thức:</a:t>
            </a:r>
            <a:endParaRPr lang="en-US" sz="2400" dirty="0">
              <a:solidFill>
                <a:srgbClr val="002060"/>
              </a:solidFill>
              <a:latin typeface="Times New Roman" pitchFamily="18" charset="0"/>
              <a:cs typeface="Times New Roman" pitchFamily="18" charset="0"/>
            </a:endParaRP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nhận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nhóm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có</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lượng</a:t>
            </a:r>
            <a:r>
              <a:rPr lang="en-US" sz="2400" dirty="0">
                <a:solidFill>
                  <a:srgbClr val="002060"/>
                </a:solidFill>
                <a:latin typeface="Times New Roman" pitchFamily="18" charset="0"/>
                <a:cs typeface="Times New Roman" pitchFamily="18" charset="0"/>
              </a:rPr>
              <a:t> 1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nhiều</a:t>
            </a:r>
            <a:r>
              <a:rPr lang="en-US" sz="2400" dirty="0">
                <a:solidFill>
                  <a:srgbClr val="002060"/>
                </a:solidFill>
                <a:latin typeface="Times New Roman" pitchFamily="18" charset="0"/>
                <a:cs typeface="Times New Roman" pitchFamily="18" charset="0"/>
              </a:rPr>
              <a:t>.</a:t>
            </a: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đếm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đúng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lượng</a:t>
            </a:r>
            <a:r>
              <a:rPr lang="en-US" sz="2400" dirty="0">
                <a:solidFill>
                  <a:srgbClr val="002060"/>
                </a:solidFill>
                <a:latin typeface="Times New Roman" pitchFamily="18" charset="0"/>
                <a:cs typeface="Times New Roman" pitchFamily="18" charset="0"/>
              </a:rPr>
              <a:t> 1, 2 </a:t>
            </a:r>
            <a:r>
              <a:rPr lang="en-US" sz="2400" dirty="0" err="1">
                <a:solidFill>
                  <a:srgbClr val="002060"/>
                </a:solidFill>
                <a:latin typeface="Times New Roman" pitchFamily="18" charset="0"/>
                <a:cs typeface="Times New Roman" pitchFamily="18" charset="0"/>
              </a:rPr>
              <a:t>trên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tượng</a:t>
            </a:r>
            <a:r>
              <a:rPr lang="en-US" sz="2400" dirty="0">
                <a:solidFill>
                  <a:srgbClr val="002060"/>
                </a:solidFill>
                <a:latin typeface="Times New Roman" pitchFamily="18" charset="0"/>
                <a:cs typeface="Times New Roman" pitchFamily="18" charset="0"/>
              </a:rPr>
              <a:t>. </a:t>
            </a:r>
          </a:p>
          <a:p>
            <a:pPr marL="0" indent="0">
              <a:buNone/>
            </a:pP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chơi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trò</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chơi</a:t>
            </a:r>
            <a:r>
              <a:rPr lang="en-US" sz="2400" dirty="0">
                <a:solidFill>
                  <a:srgbClr val="002060"/>
                </a:solidFill>
                <a:latin typeface="Times New Roman" pitchFamily="18" charset="0"/>
                <a:cs typeface="Times New Roman" pitchFamily="18" charset="0"/>
              </a:rPr>
              <a:t>.</a:t>
            </a:r>
          </a:p>
          <a:p>
            <a:pPr>
              <a:buNone/>
            </a:pPr>
            <a:r>
              <a:rPr lang="en-US" sz="2400" b="1" dirty="0">
                <a:solidFill>
                  <a:srgbClr val="002060"/>
                </a:solidFill>
                <a:latin typeface="Times New Roman" pitchFamily="18" charset="0"/>
                <a:cs typeface="Times New Roman" pitchFamily="18" charset="0"/>
              </a:rPr>
              <a:t>2.</a:t>
            </a:r>
            <a:r>
              <a:rPr lang="vi-VN" sz="2400" b="1" dirty="0">
                <a:solidFill>
                  <a:srgbClr val="002060"/>
                </a:solidFill>
                <a:latin typeface="Times New Roman" pitchFamily="18" charset="0"/>
                <a:cs typeface="Times New Roman" pitchFamily="18" charset="0"/>
              </a:rPr>
              <a:t> Kỹ năng: </a:t>
            </a:r>
            <a:endParaRPr lang="en-US" sz="2400" dirty="0">
              <a:solidFill>
                <a:srgbClr val="002060"/>
              </a:solidFill>
              <a:latin typeface="Times New Roman" pitchFamily="18" charset="0"/>
              <a:cs typeface="Times New Roman" pitchFamily="18" charset="0"/>
            </a:endParaRPr>
          </a:p>
          <a:p>
            <a:pPr>
              <a:buNone/>
            </a:pPr>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Trẻ có </a:t>
            </a:r>
            <a:r>
              <a:rPr lang="en-US" sz="2400" dirty="0" err="1">
                <a:solidFill>
                  <a:srgbClr val="002060"/>
                </a:solidFill>
                <a:latin typeface="Times New Roman" pitchFamily="18" charset="0"/>
                <a:cs typeface="Times New Roman" pitchFamily="18" charset="0"/>
              </a:rPr>
              <a:t>kĩ</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năng</a:t>
            </a:r>
            <a:r>
              <a:rPr lang="vi-VN" sz="2400" dirty="0">
                <a:solidFill>
                  <a:srgbClr val="002060"/>
                </a:solidFill>
                <a:latin typeface="Times New Roman" pitchFamily="18" charset="0"/>
                <a:cs typeface="Times New Roman" pitchFamily="18" charset="0"/>
              </a:rPr>
              <a:t> đếm theo hàng ngang từ trái sang phải, từ trên xuống dưới.</a:t>
            </a:r>
            <a:endParaRPr lang="en-US" sz="2400" dirty="0">
              <a:solidFill>
                <a:srgbClr val="002060"/>
              </a:solidFill>
              <a:latin typeface="Times New Roman" pitchFamily="18" charset="0"/>
              <a:cs typeface="Times New Roman" pitchFamily="18" charset="0"/>
            </a:endParaRPr>
          </a:p>
          <a:p>
            <a:pPr marL="0" indent="0">
              <a:buNone/>
            </a:pPr>
            <a:r>
              <a:rPr lang="en-US" sz="2400" dirty="0">
                <a:solidFill>
                  <a:srgbClr val="002060"/>
                </a:solidFill>
                <a:latin typeface="Times New Roman" pitchFamily="18" charset="0"/>
                <a:cs typeface="Times New Roman" pitchFamily="18" charset="0"/>
              </a:rPr>
              <a:t>- </a:t>
            </a:r>
            <a:r>
              <a:rPr lang="vi-VN" sz="2400" dirty="0">
                <a:solidFill>
                  <a:srgbClr val="002060"/>
                </a:solidFill>
                <a:latin typeface="Times New Roman" pitchFamily="18" charset="0"/>
                <a:cs typeface="Times New Roman" pitchFamily="18" charset="0"/>
              </a:rPr>
              <a:t>Luyện kĩ năng quan sát, so sánh, nhận xét và ghi nhớ cho trẻ</a:t>
            </a:r>
            <a:r>
              <a:rPr lang="en-US" sz="2400" dirty="0">
                <a:solidFill>
                  <a:srgbClr val="002060"/>
                </a:solidFill>
                <a:latin typeface="Times New Roman" pitchFamily="18" charset="0"/>
                <a:cs typeface="Times New Roman" pitchFamily="18" charset="0"/>
              </a:rPr>
              <a:t>.</a:t>
            </a:r>
          </a:p>
          <a:p>
            <a:pPr marL="0" indent="0">
              <a:buNone/>
            </a:pPr>
            <a:r>
              <a:rPr lang="en-US" sz="2400" b="1" dirty="0">
                <a:solidFill>
                  <a:srgbClr val="002060"/>
                </a:solidFill>
                <a:latin typeface="Times New Roman" pitchFamily="18" charset="0"/>
                <a:cs typeface="Times New Roman" pitchFamily="18" charset="0"/>
              </a:rPr>
              <a:t>3.</a:t>
            </a:r>
            <a:r>
              <a:rPr lang="vi-VN" sz="2400" b="1" dirty="0">
                <a:solidFill>
                  <a:srgbClr val="002060"/>
                </a:solidFill>
                <a:latin typeface="Times New Roman" pitchFamily="18" charset="0"/>
                <a:cs typeface="Times New Roman" pitchFamily="18" charset="0"/>
              </a:rPr>
              <a:t> Thái độ: </a:t>
            </a:r>
            <a:endParaRPr lang="en-US" sz="2400" dirty="0">
              <a:solidFill>
                <a:srgbClr val="002060"/>
              </a:solidFill>
              <a:latin typeface="Times New Roman" pitchFamily="18" charset="0"/>
              <a:cs typeface="Times New Roman" pitchFamily="18" charset="0"/>
            </a:endParaRPr>
          </a:p>
          <a:p>
            <a:pPr>
              <a:buNone/>
            </a:pPr>
            <a:r>
              <a:rPr lang="vi-VN"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hứng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thú</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tham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giờ</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học</a:t>
            </a:r>
            <a:r>
              <a:rPr lang="en-US" sz="2400" dirty="0">
                <a:solidFill>
                  <a:srgbClr val="002060"/>
                </a:solidFill>
                <a:latin typeface="Times New Roman" pitchFamily="18" charset="0"/>
                <a:cs typeface="Times New Roman" pitchFamily="18" charset="0"/>
              </a:rPr>
              <a:t>.</a:t>
            </a:r>
          </a:p>
          <a:p>
            <a:endParaRPr lang="en-US" dirty="0"/>
          </a:p>
        </p:txBody>
      </p:sp>
      <p:pic>
        <p:nvPicPr>
          <p:cNvPr id="4" name="Sl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990600"/>
            <a:ext cx="609600" cy="609600"/>
          </a:xfrm>
          <a:prstGeom prst="rect">
            <a:avLst/>
          </a:prstGeom>
        </p:spPr>
      </p:pic>
    </p:spTree>
    <p:extLst>
      <p:ext uri="{BB962C8B-B14F-4D97-AF65-F5344CB8AC3E}">
        <p14:creationId xmlns:p14="http://schemas.microsoft.com/office/powerpoint/2010/main" val="808061676"/>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28823" y="5784692"/>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9983035" y="5741829"/>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9969387" y="5678738"/>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10007806" y="5756794"/>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10108146" y="5693764"/>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295401" y="1968339"/>
            <a:ext cx="101345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thẻ</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chấm</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tròn</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để hiển thị số lượng bánh gato</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1167" r="100000">
                        <a14:foregroundMark x1="60667" y1="73449" x2="83000" y2="75186"/>
                        <a14:foregroundMark x1="60167" y1="58809" x2="69333" y2="58809"/>
                        <a14:foregroundMark x1="56500" y1="54839" x2="58667" y2="54839"/>
                        <a14:foregroundMark x1="71167" y1="96526" x2="75333" y2="96030"/>
                        <a14:foregroundMark x1="84167" y1="60546" x2="88333" y2="66749"/>
                        <a14:foregroundMark x1="78833" y1="53102" x2="70500" y2="51365"/>
                        <a14:foregroundMark x1="57500" y1="51365" x2="54500" y2="55335"/>
                        <a14:foregroundMark x1="53000" y1="58313" x2="55667" y2="51365"/>
                        <a14:foregroundMark x1="81500" y1="92556" x2="88667" y2="89330"/>
                      </a14:backgroundRemoval>
                    </a14:imgEffect>
                  </a14:imgLayer>
                </a14:imgProps>
              </a:ext>
              <a:ext uri="{28A0092B-C50C-407E-A947-70E740481C1C}">
                <a14:useLocalDpi xmlns:a14="http://schemas.microsoft.com/office/drawing/2010/main" val="0"/>
              </a:ext>
            </a:extLst>
          </a:blip>
          <a:stretch>
            <a:fillRect/>
          </a:stretch>
        </p:blipFill>
        <p:spPr>
          <a:xfrm>
            <a:off x="457200" y="2869849"/>
            <a:ext cx="4749938" cy="3190375"/>
          </a:xfrm>
          <a:prstGeom prst="rect">
            <a:avLst/>
          </a:prstGeom>
        </p:spPr>
      </p:pic>
      <p:grpSp>
        <p:nvGrpSpPr>
          <p:cNvPr id="9" name="Group 8"/>
          <p:cNvGrpSpPr/>
          <p:nvPr/>
        </p:nvGrpSpPr>
        <p:grpSpPr>
          <a:xfrm>
            <a:off x="7010400" y="2679647"/>
            <a:ext cx="1908045" cy="1069443"/>
            <a:chOff x="7010400" y="2679647"/>
            <a:chExt cx="1908045" cy="1069443"/>
          </a:xfrm>
        </p:grpSpPr>
        <p:sp>
          <p:nvSpPr>
            <p:cNvPr id="10" name="TextBox 9">
              <a:extLst>
                <a:ext uri="{FF2B5EF4-FFF2-40B4-BE49-F238E27FC236}">
                  <a16:creationId xmlns:a16="http://schemas.microsoft.com/office/drawing/2014/main" id="{9D5A297F-B672-4061-B29B-3F258FDEA146}"/>
                </a:ext>
              </a:extLst>
            </p:cNvPr>
            <p:cNvSpPr txBox="1"/>
            <p:nvPr/>
          </p:nvSpPr>
          <p:spPr>
            <a:xfrm>
              <a:off x="7010400" y="2887316"/>
              <a:ext cx="7155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6365" t="-1852" r="15111"/>
            <a:stretch/>
          </p:blipFill>
          <p:spPr>
            <a:xfrm>
              <a:off x="7615669" y="2679647"/>
              <a:ext cx="1302776" cy="1069443"/>
            </a:xfrm>
            <a:prstGeom prst="rect">
              <a:avLst/>
            </a:prstGeom>
          </p:spPr>
        </p:pic>
      </p:grpSp>
      <p:grpSp>
        <p:nvGrpSpPr>
          <p:cNvPr id="11" name="Group 10"/>
          <p:cNvGrpSpPr/>
          <p:nvPr/>
        </p:nvGrpSpPr>
        <p:grpSpPr>
          <a:xfrm>
            <a:off x="7024272" y="4102980"/>
            <a:ext cx="3083874" cy="1308885"/>
            <a:chOff x="7024272" y="4102980"/>
            <a:chExt cx="3083874" cy="1308885"/>
          </a:xfrm>
        </p:grpSpPr>
        <p:sp>
          <p:nvSpPr>
            <p:cNvPr id="16" name="TextBox 15">
              <a:extLst>
                <a:ext uri="{FF2B5EF4-FFF2-40B4-BE49-F238E27FC236}">
                  <a16:creationId xmlns:a16="http://schemas.microsoft.com/office/drawing/2014/main" id="{4F8A1C9C-2815-458A-BC56-E5694270B7B9}"/>
                </a:ext>
              </a:extLst>
            </p:cNvPr>
            <p:cNvSpPr txBox="1"/>
            <p:nvPr/>
          </p:nvSpPr>
          <p:spPr>
            <a:xfrm>
              <a:off x="7024272" y="4465036"/>
              <a:ext cx="68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a:t>
              </a: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0254" y="4102980"/>
              <a:ext cx="2537892" cy="1308885"/>
            </a:xfrm>
            <a:prstGeom prst="rect">
              <a:avLst/>
            </a:prstGeom>
          </p:spPr>
        </p:pic>
      </p:grpSp>
      <p:pic>
        <p:nvPicPr>
          <p:cNvPr id="13" name="Sl20 đầy đủ">
            <a:hlinkClick r:id="" action="ppaction://media"/>
          </p:cNvPr>
          <p:cNvPicPr>
            <a:picLocks noChangeAspect="1"/>
          </p:cNvPicPr>
          <p:nvPr>
            <a:audioFile r:link="rId1"/>
            <p:extLst>
              <p:ext uri="{DAA4B4D4-6D71-4841-9C94-3DE7FCFB9230}">
                <p14:media xmlns:p14="http://schemas.microsoft.com/office/powerpoint/2010/main" r:embed="rId2">
                  <p14:trim end="10723"/>
                </p14:media>
              </p:ext>
            </p:extLst>
          </p:nvPr>
        </p:nvPicPr>
        <p:blipFill>
          <a:blip r:embed="rId12"/>
          <a:stretch>
            <a:fillRect/>
          </a:stretch>
        </p:blipFill>
        <p:spPr>
          <a:xfrm>
            <a:off x="-609600" y="685800"/>
            <a:ext cx="609600" cy="609600"/>
          </a:xfrm>
          <a:prstGeom prst="rect">
            <a:avLst/>
          </a:prstGeom>
        </p:spPr>
      </p:pic>
      <p:pic>
        <p:nvPicPr>
          <p:cNvPr id="15" name="Sl20 đầy đủ">
            <a:hlinkClick r:id="" action="ppaction://media"/>
          </p:cNvPr>
          <p:cNvPicPr>
            <a:picLocks noChangeAspect="1"/>
          </p:cNvPicPr>
          <p:nvPr>
            <a:audioFile r:link="rId1"/>
            <p:extLst>
              <p:ext uri="{DAA4B4D4-6D71-4841-9C94-3DE7FCFB9230}">
                <p14:media xmlns:p14="http://schemas.microsoft.com/office/powerpoint/2010/main" r:embed="rId2">
                  <p14:trim st="19389"/>
                </p14:media>
              </p:ext>
            </p:extLst>
          </p:nvPr>
        </p:nvPicPr>
        <p:blipFill>
          <a:blip r:embed="rId12"/>
          <a:stretch>
            <a:fillRect/>
          </a:stretch>
        </p:blipFill>
        <p:spPr>
          <a:xfrm>
            <a:off x="-685800" y="5983538"/>
            <a:ext cx="609600" cy="609600"/>
          </a:xfrm>
          <a:prstGeom prst="rect">
            <a:avLst/>
          </a:prstGeom>
        </p:spPr>
      </p:pic>
    </p:spTree>
    <p:extLst>
      <p:ext uri="{BB962C8B-B14F-4D97-AF65-F5344CB8AC3E}">
        <p14:creationId xmlns:p14="http://schemas.microsoft.com/office/powerpoint/2010/main" val="878703922"/>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77" fill="hold"/>
                                        <p:tgtEl>
                                          <p:spTgt spid="13"/>
                                        </p:tgtEl>
                                      </p:cBhvr>
                                    </p:cmd>
                                  </p:childTnLst>
                                </p:cTn>
                              </p:par>
                              <p:par>
                                <p:cTn id="7" presetID="42"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60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700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825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950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2075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20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par>
                          <p:cTn id="42" fill="hold">
                            <p:stCondLst>
                              <p:cond delay="22750"/>
                            </p:stCondLst>
                            <p:childTnLst>
                              <p:par>
                                <p:cTn id="43" presetID="1" presetClass="mediacall" presetSubtype="0" fill="hold" nodeType="afterEffect">
                                  <p:stCondLst>
                                    <p:cond delay="1000"/>
                                  </p:stCondLst>
                                  <p:childTnLst>
                                    <p:cmd type="call" cmd="playFrom(0.0)">
                                      <p:cBhvr>
                                        <p:cTn id="44" dur="6811" fill="hold"/>
                                        <p:tgtEl>
                                          <p:spTgt spid="15"/>
                                        </p:tgtEl>
                                      </p:cBhvr>
                                    </p:cmd>
                                  </p:childTnLst>
                                </p:cTn>
                              </p:par>
                              <p:par>
                                <p:cTn id="45" presetID="26" presetClass="emph" presetSubtype="0" fill="hold" nodeType="withEffect">
                                  <p:stCondLst>
                                    <p:cond delay="1000"/>
                                  </p:stCondLst>
                                  <p:childTnLst>
                                    <p:animEffect transition="out" filter="fade">
                                      <p:cBhvr>
                                        <p:cTn id="46" dur="1000" tmFilter="0, 0; .2, .5; .8, .5; 1, 0"/>
                                        <p:tgtEl>
                                          <p:spTgt spid="11"/>
                                        </p:tgtEl>
                                      </p:cBhvr>
                                    </p:animEffect>
                                    <p:animScale>
                                      <p:cBhvr>
                                        <p:cTn id="47" dur="500" autoRev="1" fill="hold"/>
                                        <p:tgtEl>
                                          <p:spTgt spid="11"/>
                                        </p:tgtEl>
                                      </p:cBhvr>
                                      <p:by x="105000" y="105000"/>
                                    </p:animScale>
                                  </p:childTnLst>
                                </p:cTn>
                              </p:par>
                              <p:par>
                                <p:cTn id="48" presetID="1" presetClass="exit" presetSubtype="0" fill="hold" nodeType="withEffect">
                                  <p:stCondLst>
                                    <p:cond delay="1000"/>
                                  </p:stCondLst>
                                  <p:childTnLst>
                                    <p:set>
                                      <p:cBhvr>
                                        <p:cTn id="49"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3"/>
                </p:tgtEl>
              </p:cMediaNode>
            </p:audio>
            <p:audio>
              <p:cMediaNode vol="80000">
                <p:cTn id="51"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7" grpId="0" animBg="1"/>
      <p:bldP spid="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2000"/>
          </a:stretch>
        </a:blipFill>
        <a:effectLst/>
      </p:bgPr>
    </p:bg>
    <p:spTree>
      <p:nvGrpSpPr>
        <p:cNvPr id="1" name=""/>
        <p:cNvGrpSpPr/>
        <p:nvPr/>
      </p:nvGrpSpPr>
      <p:grpSpPr>
        <a:xfrm>
          <a:off x="0" y="0"/>
          <a:ext cx="0" cy="0"/>
          <a:chOff x="0" y="0"/>
          <a:chExt cx="0" cy="0"/>
        </a:xfrm>
      </p:grpSpPr>
      <p:pic>
        <p:nvPicPr>
          <p:cNvPr id="4" name="Picture 8" descr="bells2med"/>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5641124"/>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8801100" y="5473311"/>
            <a:ext cx="11430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0</a:t>
            </a:r>
          </a:p>
        </p:txBody>
      </p:sp>
      <p:sp>
        <p:nvSpPr>
          <p:cNvPr id="6" name="Text Box 12"/>
          <p:cNvSpPr txBox="1">
            <a:spLocks noChangeArrowheads="1"/>
          </p:cNvSpPr>
          <p:nvPr/>
        </p:nvSpPr>
        <p:spPr bwMode="auto">
          <a:xfrm>
            <a:off x="8860089" y="5460467"/>
            <a:ext cx="1223962"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1</a:t>
            </a:r>
          </a:p>
        </p:txBody>
      </p:sp>
      <p:sp>
        <p:nvSpPr>
          <p:cNvPr id="7" name="Text Box 14"/>
          <p:cNvSpPr txBox="1">
            <a:spLocks noChangeArrowheads="1"/>
          </p:cNvSpPr>
          <p:nvPr/>
        </p:nvSpPr>
        <p:spPr bwMode="auto">
          <a:xfrm>
            <a:off x="8909372" y="5450943"/>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2</a:t>
            </a:r>
          </a:p>
        </p:txBody>
      </p:sp>
      <p:sp>
        <p:nvSpPr>
          <p:cNvPr id="8" name="Text Box 14"/>
          <p:cNvSpPr txBox="1">
            <a:spLocks noChangeArrowheads="1"/>
          </p:cNvSpPr>
          <p:nvPr/>
        </p:nvSpPr>
        <p:spPr bwMode="auto">
          <a:xfrm>
            <a:off x="8842965" y="5455705"/>
            <a:ext cx="1219200"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0" i="0" u="none" strike="noStrike" kern="0" cap="none" spc="0" normalizeH="0" baseline="0" noProof="0" dirty="0">
                <a:ln>
                  <a:noFill/>
                </a:ln>
                <a:solidFill>
                  <a:srgbClr val="FF0066"/>
                </a:solidFill>
                <a:effectLst/>
                <a:uLnTx/>
                <a:uFillTx/>
                <a:latin typeface=".VnTifani Heavy" panose="020B7200000000000000" pitchFamily="34" charset="0"/>
                <a:ea typeface="+mn-ea"/>
                <a:cs typeface="Arial" panose="020B0604020202020204" pitchFamily="34" charset="0"/>
              </a:rPr>
              <a:t>3</a:t>
            </a:r>
          </a:p>
        </p:txBody>
      </p:sp>
      <p:sp>
        <p:nvSpPr>
          <p:cNvPr id="2" name="TextBox 1">
            <a:extLst>
              <a:ext uri="{FF2B5EF4-FFF2-40B4-BE49-F238E27FC236}">
                <a16:creationId xmlns:a16="http://schemas.microsoft.com/office/drawing/2014/main" id="{FE40870A-BE30-4E1F-9DD0-6B1FAFB2BBB7}"/>
              </a:ext>
            </a:extLst>
          </p:cNvPr>
          <p:cNvSpPr txBox="1"/>
          <p:nvPr/>
        </p:nvSpPr>
        <p:spPr>
          <a:xfrm>
            <a:off x="1219200" y="2026571"/>
            <a:ext cx="102107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4: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Bé hãy tìm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thẻ</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chấm</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tròn</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để hiển thị số lượng đồng hồ</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9968" b="98071" l="0" r="47461"/>
                    </a14:imgEffect>
                  </a14:imgLayer>
                </a14:imgProps>
              </a:ext>
              <a:ext uri="{28A0092B-C50C-407E-A947-70E740481C1C}">
                <a14:useLocalDpi xmlns:a14="http://schemas.microsoft.com/office/drawing/2010/main" val="0"/>
              </a:ext>
            </a:extLst>
          </a:blip>
          <a:srcRect r="46875"/>
          <a:stretch/>
        </p:blipFill>
        <p:spPr>
          <a:xfrm>
            <a:off x="4114800" y="2288181"/>
            <a:ext cx="3004001" cy="2723349"/>
          </a:xfrm>
          <a:prstGeom prst="rect">
            <a:avLst/>
          </a:prstGeom>
        </p:spPr>
      </p:pic>
      <p:grpSp>
        <p:nvGrpSpPr>
          <p:cNvPr id="14" name="Group 13"/>
          <p:cNvGrpSpPr/>
          <p:nvPr/>
        </p:nvGrpSpPr>
        <p:grpSpPr>
          <a:xfrm>
            <a:off x="1219200" y="5242311"/>
            <a:ext cx="2133600" cy="1237013"/>
            <a:chOff x="7010400" y="2679647"/>
            <a:chExt cx="1908045" cy="1069443"/>
          </a:xfrm>
        </p:grpSpPr>
        <p:sp>
          <p:nvSpPr>
            <p:cNvPr id="17" name="TextBox 16">
              <a:extLst>
                <a:ext uri="{FF2B5EF4-FFF2-40B4-BE49-F238E27FC236}">
                  <a16:creationId xmlns:a16="http://schemas.microsoft.com/office/drawing/2014/main" id="{9D5A297F-B672-4061-B29B-3F258FDEA146}"/>
                </a:ext>
              </a:extLst>
            </p:cNvPr>
            <p:cNvSpPr txBox="1"/>
            <p:nvPr/>
          </p:nvSpPr>
          <p:spPr>
            <a:xfrm>
              <a:off x="7010400" y="2887316"/>
              <a:ext cx="7155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l="16365" t="-1852" r="15111"/>
            <a:stretch/>
          </p:blipFill>
          <p:spPr>
            <a:xfrm>
              <a:off x="7615669" y="2679647"/>
              <a:ext cx="1302776" cy="1069443"/>
            </a:xfrm>
            <a:prstGeom prst="rect">
              <a:avLst/>
            </a:prstGeom>
          </p:spPr>
        </p:pic>
      </p:grpSp>
      <p:grpSp>
        <p:nvGrpSpPr>
          <p:cNvPr id="20" name="Group 19"/>
          <p:cNvGrpSpPr/>
          <p:nvPr/>
        </p:nvGrpSpPr>
        <p:grpSpPr>
          <a:xfrm>
            <a:off x="4797744" y="5242311"/>
            <a:ext cx="3083874" cy="1308885"/>
            <a:chOff x="7024272" y="4102980"/>
            <a:chExt cx="3083874" cy="1308885"/>
          </a:xfrm>
        </p:grpSpPr>
        <p:sp>
          <p:nvSpPr>
            <p:cNvPr id="21" name="TextBox 20">
              <a:extLst>
                <a:ext uri="{FF2B5EF4-FFF2-40B4-BE49-F238E27FC236}">
                  <a16:creationId xmlns:a16="http://schemas.microsoft.com/office/drawing/2014/main" id="{4F8A1C9C-2815-458A-BC56-E5694270B7B9}"/>
                </a:ext>
              </a:extLst>
            </p:cNvPr>
            <p:cNvSpPr txBox="1"/>
            <p:nvPr/>
          </p:nvSpPr>
          <p:spPr>
            <a:xfrm>
              <a:off x="7024272" y="4465036"/>
              <a:ext cx="68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a:t>
              </a:r>
            </a:p>
          </p:txBody>
        </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70254" y="4102980"/>
              <a:ext cx="2537892" cy="1308885"/>
            </a:xfrm>
            <a:prstGeom prst="rect">
              <a:avLst/>
            </a:prstGeom>
          </p:spPr>
        </p:pic>
      </p:grpSp>
      <p:pic>
        <p:nvPicPr>
          <p:cNvPr id="9" name="Sl21 đầy đủ">
            <a:hlinkClick r:id="" action="ppaction://media"/>
          </p:cNvPr>
          <p:cNvPicPr>
            <a:picLocks noChangeAspect="1"/>
          </p:cNvPicPr>
          <p:nvPr>
            <a:audioFile r:link="rId1"/>
            <p:extLst>
              <p:ext uri="{DAA4B4D4-6D71-4841-9C94-3DE7FCFB9230}">
                <p14:media xmlns:p14="http://schemas.microsoft.com/office/powerpoint/2010/main" r:embed="rId2">
                  <p14:trim end="11134.1875"/>
                </p14:media>
              </p:ext>
            </p:extLst>
          </p:nvPr>
        </p:nvPicPr>
        <p:blipFill>
          <a:blip r:embed="rId12"/>
          <a:stretch>
            <a:fillRect/>
          </a:stretch>
        </p:blipFill>
        <p:spPr>
          <a:xfrm>
            <a:off x="-762000" y="304800"/>
            <a:ext cx="609600" cy="609600"/>
          </a:xfrm>
          <a:prstGeom prst="rect">
            <a:avLst/>
          </a:prstGeom>
        </p:spPr>
      </p:pic>
      <p:pic>
        <p:nvPicPr>
          <p:cNvPr id="10" name="Sl21 đầy đủ">
            <a:hlinkClick r:id="" action="ppaction://media"/>
          </p:cNvPr>
          <p:cNvPicPr>
            <a:picLocks noChangeAspect="1"/>
          </p:cNvPicPr>
          <p:nvPr>
            <a:audioFile r:link="rId1"/>
            <p:extLst>
              <p:ext uri="{DAA4B4D4-6D71-4841-9C94-3DE7FCFB9230}">
                <p14:media xmlns:p14="http://schemas.microsoft.com/office/powerpoint/2010/main" r:embed="rId2">
                  <p14:trim st="18433"/>
                </p14:media>
              </p:ext>
            </p:extLst>
          </p:nvPr>
        </p:nvPicPr>
        <p:blipFill>
          <a:blip r:embed="rId12"/>
          <a:stretch>
            <a:fillRect/>
          </a:stretch>
        </p:blipFill>
        <p:spPr>
          <a:xfrm>
            <a:off x="-1004166" y="5992666"/>
            <a:ext cx="609600" cy="609600"/>
          </a:xfrm>
          <a:prstGeom prst="rect">
            <a:avLst/>
          </a:prstGeom>
        </p:spPr>
      </p:pic>
    </p:spTree>
    <p:extLst>
      <p:ext uri="{BB962C8B-B14F-4D97-AF65-F5344CB8AC3E}">
        <p14:creationId xmlns:p14="http://schemas.microsoft.com/office/powerpoint/2010/main" val="2892143677"/>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10" fill="hold"/>
                                        <p:tgtEl>
                                          <p:spTgt spid="9"/>
                                        </p:tgtEl>
                                      </p:cBhvr>
                                    </p:cmd>
                                  </p:childTnLst>
                                </p:cTn>
                              </p:par>
                              <p:par>
                                <p:cTn id="7" presetID="42" presetClass="entr" presetSubtype="0" fill="hold" grpId="0" nodeType="withEffect">
                                  <p:stCondLst>
                                    <p:cond delay="125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2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 presetClass="exit" presetSubtype="16" fill="hold" grpId="0" nodeType="withEffect">
                                  <p:stCondLst>
                                    <p:cond delay="15000"/>
                                  </p:stCondLst>
                                  <p:childTnLst>
                                    <p:animEffect transition="out" filter="box(in)">
                                      <p:cBhvr>
                                        <p:cTn id="28" dur="1000"/>
                                        <p:tgtEl>
                                          <p:spTgt spid="8"/>
                                        </p:tgtEl>
                                      </p:cBhvr>
                                    </p:animEffect>
                                    <p:set>
                                      <p:cBhvr>
                                        <p:cTn id="29"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30" presetID="4" presetClass="exit" presetSubtype="16" fill="hold" grpId="0" nodeType="withEffect">
                                  <p:stCondLst>
                                    <p:cond delay="16000"/>
                                  </p:stCondLst>
                                  <p:childTnLst>
                                    <p:animEffect transition="out" filter="box(in)">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4" presetClass="exit" presetSubtype="16" fill="hold" grpId="0" nodeType="withEffect">
                                  <p:stCondLst>
                                    <p:cond delay="17000"/>
                                  </p:stCondLst>
                                  <p:childTnLst>
                                    <p:animEffect transition="out" filter="box(in)">
                                      <p:cBhvr>
                                        <p:cTn id="34" dur="1000"/>
                                        <p:tgtEl>
                                          <p:spTgt spid="6"/>
                                        </p:tgtEl>
                                      </p:cBhvr>
                                    </p:animEffect>
                                    <p:set>
                                      <p:cBhvr>
                                        <p:cTn id="35"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6" presetID="4" presetClass="exit" presetSubtype="16" fill="hold" grpId="0" nodeType="withEffect">
                                  <p:stCondLst>
                                    <p:cond delay="18000"/>
                                  </p:stCondLst>
                                  <p:childTnLst>
                                    <p:animEffect transition="out" filter="box(in)">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par>
                                <p:cTn id="39" presetID="8" presetClass="entr" presetSubtype="16" fill="hold" nodeType="withEffect">
                                  <p:stCondLst>
                                    <p:cond delay="19000"/>
                                  </p:stCondLst>
                                  <p:childTnLst>
                                    <p:set>
                                      <p:cBhvr>
                                        <p:cTn id="40" dur="1" fill="hold">
                                          <p:stCondLst>
                                            <p:cond delay="0"/>
                                          </p:stCondLst>
                                        </p:cTn>
                                        <p:tgtEl>
                                          <p:spTgt spid="4"/>
                                        </p:tgtEl>
                                        <p:attrNameLst>
                                          <p:attrName>style.visibility</p:attrName>
                                        </p:attrNameLst>
                                      </p:cBhvr>
                                      <p:to>
                                        <p:strVal val="visible"/>
                                      </p:to>
                                    </p:set>
                                    <p:animEffect transition="in" filter="diamond(in)">
                                      <p:cBhvr>
                                        <p:cTn id="41" dur="2000"/>
                                        <p:tgtEl>
                                          <p:spTgt spid="4"/>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childTnLst>
                          </p:cTn>
                        </p:par>
                        <p:par>
                          <p:cTn id="42" fill="hold">
                            <p:stCondLst>
                              <p:cond delay="21000"/>
                            </p:stCondLst>
                            <p:childTnLst>
                              <p:par>
                                <p:cTn id="43" presetID="1" presetClass="mediacall" presetSubtype="0" fill="hold" nodeType="afterEffect">
                                  <p:stCondLst>
                                    <p:cond delay="1000"/>
                                  </p:stCondLst>
                                  <p:childTnLst>
                                    <p:cmd type="call" cmd="playFrom(0.0)">
                                      <p:cBhvr>
                                        <p:cTn id="44" dur="7111" fill="hold"/>
                                        <p:tgtEl>
                                          <p:spTgt spid="10"/>
                                        </p:tgtEl>
                                      </p:cBhvr>
                                    </p:cmd>
                                  </p:childTnLst>
                                </p:cTn>
                              </p:par>
                              <p:par>
                                <p:cTn id="45" presetID="26" presetClass="emph" presetSubtype="0" fill="hold" nodeType="withEffect">
                                  <p:stCondLst>
                                    <p:cond delay="1000"/>
                                  </p:stCondLst>
                                  <p:childTnLst>
                                    <p:animEffect transition="out" filter="fade">
                                      <p:cBhvr>
                                        <p:cTn id="46" dur="500" tmFilter="0, 0; .2, .5; .8, .5; 1, 0"/>
                                        <p:tgtEl>
                                          <p:spTgt spid="14"/>
                                        </p:tgtEl>
                                      </p:cBhvr>
                                    </p:animEffect>
                                    <p:animScale>
                                      <p:cBhvr>
                                        <p:cTn id="47" dur="250" autoRev="1" fill="hold"/>
                                        <p:tgtEl>
                                          <p:spTgt spid="14"/>
                                        </p:tgtEl>
                                      </p:cBhvr>
                                      <p:by x="105000" y="105000"/>
                                    </p:animScale>
                                  </p:childTnLst>
                                </p:cTn>
                              </p:par>
                              <p:par>
                                <p:cTn id="48" presetID="1" presetClass="exit" presetSubtype="0" fill="hold" nodeType="withEffect">
                                  <p:stCondLst>
                                    <p:cond delay="1000"/>
                                  </p:stCondLst>
                                  <p:childTnLst>
                                    <p:set>
                                      <p:cBhvr>
                                        <p:cTn id="49"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9"/>
                </p:tgtEl>
              </p:cMediaNode>
            </p:audio>
            <p:audio>
              <p:cMediaNode vol="80000">
                <p:cTn id="51" fill="hold" display="0">
                  <p:stCondLst>
                    <p:cond delay="indefinite"/>
                  </p:stCondLst>
                  <p:endCondLst>
                    <p:cond evt="onStopAudio" delay="0">
                      <p:tgtEl>
                        <p:sldTgt/>
                      </p:tgtEl>
                    </p:cond>
                  </p:endCondLst>
                </p:cTn>
                <p:tgtEl>
                  <p:spTgt spid="10"/>
                </p:tgtEl>
              </p:cMediaNode>
            </p:audio>
          </p:childTnLst>
        </p:cTn>
      </p:par>
    </p:tnLst>
    <p:bldLst>
      <p:bldP spid="5" grpId="0" animBg="1"/>
      <p:bldP spid="6" grpId="0" animBg="1"/>
      <p:bldP spid="7" grpId="0" animBg="1"/>
      <p:bldP spid="8"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Sl21">
            <a:hlinkClick r:id="" action="ppaction://media"/>
            <a:extLst>
              <a:ext uri="{FF2B5EF4-FFF2-40B4-BE49-F238E27FC236}">
                <a16:creationId xmlns:a16="http://schemas.microsoft.com/office/drawing/2014/main" id="{B660C6F0-0793-49DF-B284-DC12ED82E0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4419600"/>
            <a:ext cx="396875" cy="487363"/>
          </a:xfrm>
          <a:prstGeom prst="rect">
            <a:avLst/>
          </a:prstGeom>
        </p:spPr>
      </p:pic>
    </p:spTree>
    <p:extLst>
      <p:ext uri="{BB962C8B-B14F-4D97-AF65-F5344CB8AC3E}">
        <p14:creationId xmlns:p14="http://schemas.microsoft.com/office/powerpoint/2010/main" val="10327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2362201"/>
            <a:ext cx="6629400" cy="3276599"/>
          </a:xfrm>
        </p:spPr>
        <p:txBody>
          <a:bodyPr>
            <a:normAutofit fontScale="92500" lnSpcReduction="20000"/>
          </a:bodyPr>
          <a:lstStyle/>
          <a:p>
            <a:pPr marL="0" indent="0" algn="ctr">
              <a:buNone/>
            </a:pPr>
            <a:r>
              <a:rPr lang="en-US" b="1" dirty="0">
                <a:solidFill>
                  <a:srgbClr val="000099"/>
                </a:solidFill>
                <a:latin typeface="Times New Roman" pitchFamily="18" charset="0"/>
                <a:cs typeface="Times New Roman" pitchFamily="18" charset="0"/>
              </a:rPr>
              <a:t>TRÒ CHƠI: AI NHANH NHẤT</a:t>
            </a:r>
          </a:p>
          <a:p>
            <a:pPr marL="0" indent="0">
              <a:buNone/>
            </a:pPr>
            <a:r>
              <a:rPr lang="en-US" b="1" dirty="0" err="1">
                <a:solidFill>
                  <a:srgbClr val="000099"/>
                </a:solidFill>
                <a:latin typeface="Times New Roman" pitchFamily="18" charset="0"/>
                <a:cs typeface="Times New Roman" pitchFamily="18" charset="0"/>
              </a:rPr>
              <a:t>Cách</a:t>
            </a:r>
            <a:r>
              <a:rPr lang="en-US" b="1" dirty="0">
                <a:solidFill>
                  <a:srgbClr val="000099"/>
                </a:solidFill>
                <a:latin typeface="Times New Roman" pitchFamily="18" charset="0"/>
                <a:cs typeface="Times New Roman" pitchFamily="18" charset="0"/>
              </a:rPr>
              <a:t> </a:t>
            </a:r>
            <a:r>
              <a:rPr lang="en-US" b="1" dirty="0" err="1">
                <a:solidFill>
                  <a:srgbClr val="000099"/>
                </a:solidFill>
                <a:latin typeface="Times New Roman" pitchFamily="18" charset="0"/>
                <a:cs typeface="Times New Roman" pitchFamily="18" charset="0"/>
              </a:rPr>
              <a:t>chơi</a:t>
            </a:r>
            <a:r>
              <a:rPr lang="en-US" b="1" dirty="0">
                <a:solidFill>
                  <a:srgbClr val="000099"/>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T</a:t>
            </a:r>
            <a:r>
              <a:rPr lang="vi-VN" b="1" dirty="0">
                <a:solidFill>
                  <a:srgbClr val="FF0000"/>
                </a:solidFill>
                <a:latin typeface="Times New Roman" pitchFamily="18" charset="0"/>
                <a:cs typeface="Times New Roman" pitchFamily="18" charset="0"/>
              </a:rPr>
              <a:t>rên màn hình sẽ xuất hiện các nhóm đồ dùng, đồ chơi có số lượng 1 hoặc nhiều. Các con hãy quan sát thật tinh, khi cô yêu cầu tìm nhóm có số lượng nào thì các con hãy gọi đúng tên nhóm đồ dùng đồ chơi có số lượng tương ứng nhé.</a:t>
            </a:r>
            <a:endParaRPr lang="en-US" b="1" dirty="0">
              <a:solidFill>
                <a:srgbClr val="FF0000"/>
              </a:solidFill>
              <a:latin typeface="Times New Roman" pitchFamily="18" charset="0"/>
              <a:cs typeface="Times New Roman" pitchFamily="18" charset="0"/>
            </a:endParaRPr>
          </a:p>
        </p:txBody>
      </p:sp>
      <p:pic>
        <p:nvPicPr>
          <p:cNvPr id="2" name="Sl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5791200"/>
            <a:ext cx="609600" cy="609600"/>
          </a:xfrm>
          <a:prstGeom prst="rect">
            <a:avLst/>
          </a:prstGeom>
        </p:spPr>
      </p:pic>
      <p:pic>
        <p:nvPicPr>
          <p:cNvPr id="4" name="SL 2 cu">
            <a:hlinkClick r:id="" action="ppaction://media"/>
          </p:cNvPr>
          <p:cNvPicPr>
            <a:picLocks noChangeAspect="1"/>
          </p:cNvPicPr>
          <p:nvPr>
            <a:audioFile r:link="rId3"/>
            <p:extLst>
              <p:ext uri="{DAA4B4D4-6D71-4841-9C94-3DE7FCFB9230}">
                <p14:media xmlns:p14="http://schemas.microsoft.com/office/powerpoint/2010/main" r:embed="rId4">
                  <p14:trim st="36194"/>
                </p14:media>
              </p:ext>
            </p:extLst>
          </p:nvPr>
        </p:nvPicPr>
        <p:blipFill>
          <a:blip r:embed="rId7"/>
          <a:stretch>
            <a:fillRect/>
          </a:stretch>
        </p:blipFill>
        <p:spPr>
          <a:xfrm>
            <a:off x="-914400" y="3792941"/>
            <a:ext cx="609600" cy="609600"/>
          </a:xfrm>
          <a:prstGeom prst="rect">
            <a:avLst/>
          </a:prstGeom>
        </p:spPr>
      </p:pic>
    </p:spTree>
    <p:extLst>
      <p:ext uri="{BB962C8B-B14F-4D97-AF65-F5344CB8AC3E}">
        <p14:creationId xmlns:p14="http://schemas.microsoft.com/office/powerpoint/2010/main" val="298134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79" fill="hold"/>
                                        <p:tgtEl>
                                          <p:spTgt spid="4"/>
                                        </p:tgtEl>
                                      </p:cBhvr>
                                    </p:cmd>
                                  </p:childTnLst>
                                </p:cTn>
                              </p:par>
                            </p:childTnLst>
                          </p:cTn>
                        </p:par>
                        <p:par>
                          <p:cTn id="7" fill="hold">
                            <p:stCondLst>
                              <p:cond delay="18279"/>
                            </p:stCondLst>
                            <p:childTnLst>
                              <p:par>
                                <p:cTn id="8" presetID="1" presetClass="mediacall" presetSubtype="0" fill="hold" nodeType="afterEffect">
                                  <p:stCondLst>
                                    <p:cond delay="1000"/>
                                  </p:stCondLst>
                                  <p:childTnLst>
                                    <p:cmd type="call" cmd="playFrom(0.0)">
                                      <p:cBhvr>
                                        <p:cTn id="9" dur="21381" fill="hold"/>
                                        <p:tgtEl>
                                          <p:spTgt spid="2"/>
                                        </p:tgtEl>
                                      </p:cBhvr>
                                    </p:cmd>
                                  </p:childTnLst>
                                </p:cTn>
                              </p:par>
                              <p:par>
                                <p:cTn id="10" presetID="1"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DH_Laptop\Desktop\Toán\1 cái mũ.jpg"/>
          <p:cNvPicPr>
            <a:picLocks noChangeAspect="1" noChangeArrowheads="1"/>
          </p:cNvPicPr>
          <p:nvPr/>
        </p:nvPicPr>
        <p:blipFill>
          <a:blip r:embed="rId4" cstate="print"/>
          <a:srcRect/>
          <a:stretch>
            <a:fillRect/>
          </a:stretch>
        </p:blipFill>
        <p:spPr bwMode="auto">
          <a:xfrm>
            <a:off x="4876800" y="4343400"/>
            <a:ext cx="2362200" cy="2362200"/>
          </a:xfrm>
          <a:prstGeom prst="rect">
            <a:avLst/>
          </a:prstGeom>
          <a:noFill/>
        </p:spPr>
      </p:pic>
      <p:pic>
        <p:nvPicPr>
          <p:cNvPr id="1028" name="Picture 4" descr="C:\Users\TDH_Laptop\Desktop\Toán\nhiều búp bê.jpg"/>
          <p:cNvPicPr>
            <a:picLocks noChangeAspect="1" noChangeArrowheads="1"/>
          </p:cNvPicPr>
          <p:nvPr/>
        </p:nvPicPr>
        <p:blipFill>
          <a:blip r:embed="rId5"/>
          <a:srcRect/>
          <a:stretch>
            <a:fillRect/>
          </a:stretch>
        </p:blipFill>
        <p:spPr bwMode="auto">
          <a:xfrm>
            <a:off x="4267201" y="609600"/>
            <a:ext cx="4114801" cy="2233532"/>
          </a:xfrm>
          <a:prstGeom prst="rect">
            <a:avLst/>
          </a:prstGeom>
          <a:noFill/>
        </p:spPr>
      </p:pic>
      <p:pic>
        <p:nvPicPr>
          <p:cNvPr id="1029" name="Picture 5" descr="C:\Users\TDH_Laptop\Desktop\Toán\nhiều cái áo.jpg"/>
          <p:cNvPicPr>
            <a:picLocks noChangeAspect="1" noChangeArrowheads="1"/>
          </p:cNvPicPr>
          <p:nvPr/>
        </p:nvPicPr>
        <p:blipFill>
          <a:blip r:embed="rId6" cstate="print"/>
          <a:srcRect/>
          <a:stretch>
            <a:fillRect/>
          </a:stretch>
        </p:blipFill>
        <p:spPr bwMode="auto">
          <a:xfrm>
            <a:off x="7543800" y="3810000"/>
            <a:ext cx="2895600" cy="2895600"/>
          </a:xfrm>
          <a:prstGeom prst="rect">
            <a:avLst/>
          </a:prstGeom>
          <a:noFill/>
        </p:spPr>
      </p:pic>
      <p:pic>
        <p:nvPicPr>
          <p:cNvPr id="1030" name="Picture 6" descr="C:\Users\TDH_Laptop\Desktop\Toán\nhiều quả bóng.jpg"/>
          <p:cNvPicPr>
            <a:picLocks noChangeAspect="1" noChangeArrowheads="1"/>
          </p:cNvPicPr>
          <p:nvPr/>
        </p:nvPicPr>
        <p:blipFill>
          <a:blip r:embed="rId7" cstate="print"/>
          <a:srcRect l="2941" t="8824" r="2941" b="8823"/>
          <a:stretch>
            <a:fillRect/>
          </a:stretch>
        </p:blipFill>
        <p:spPr bwMode="auto">
          <a:xfrm>
            <a:off x="1752600" y="4267200"/>
            <a:ext cx="2674374" cy="2438400"/>
          </a:xfrm>
          <a:prstGeom prst="rect">
            <a:avLst/>
          </a:prstGeom>
          <a:noFill/>
        </p:spPr>
      </p:pic>
      <p:pic>
        <p:nvPicPr>
          <p:cNvPr id="1032" name="Picture 8" descr="C:\Users\TDH_Laptop\Desktop\Toán\1 xe đạp.jpg"/>
          <p:cNvPicPr>
            <a:picLocks noChangeAspect="1" noChangeArrowheads="1"/>
          </p:cNvPicPr>
          <p:nvPr/>
        </p:nvPicPr>
        <p:blipFill>
          <a:blip r:embed="rId8"/>
          <a:srcRect/>
          <a:stretch>
            <a:fillRect/>
          </a:stretch>
        </p:blipFill>
        <p:spPr bwMode="auto">
          <a:xfrm>
            <a:off x="1524000" y="838200"/>
            <a:ext cx="2853986" cy="2209800"/>
          </a:xfrm>
          <a:prstGeom prst="rect">
            <a:avLst/>
          </a:prstGeom>
          <a:noFill/>
        </p:spPr>
      </p:pic>
      <p:pic>
        <p:nvPicPr>
          <p:cNvPr id="1033" name="Picture 9" descr="C:\Users\TDH_Laptop\Desktop\Toán\cái cốc.jpg"/>
          <p:cNvPicPr>
            <a:picLocks noChangeAspect="1" noChangeArrowheads="1"/>
          </p:cNvPicPr>
          <p:nvPr/>
        </p:nvPicPr>
        <p:blipFill>
          <a:blip r:embed="rId9"/>
          <a:srcRect/>
          <a:stretch>
            <a:fillRect/>
          </a:stretch>
        </p:blipFill>
        <p:spPr bwMode="auto">
          <a:xfrm>
            <a:off x="8305800" y="762000"/>
            <a:ext cx="2362200" cy="2362200"/>
          </a:xfrm>
          <a:prstGeom prst="rect">
            <a:avLst/>
          </a:prstGeom>
          <a:noFill/>
        </p:spPr>
      </p:pic>
      <p:sp>
        <p:nvSpPr>
          <p:cNvPr id="9" name="Rectangle 3"/>
          <p:cNvSpPr>
            <a:spLocks noChangeArrowheads="1"/>
          </p:cNvSpPr>
          <p:nvPr/>
        </p:nvSpPr>
        <p:spPr bwMode="auto">
          <a:xfrm>
            <a:off x="4419600" y="609600"/>
            <a:ext cx="37338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0" name="Rectangle 3"/>
          <p:cNvSpPr>
            <a:spLocks noChangeArrowheads="1"/>
          </p:cNvSpPr>
          <p:nvPr/>
        </p:nvSpPr>
        <p:spPr bwMode="auto">
          <a:xfrm>
            <a:off x="7467600" y="3733800"/>
            <a:ext cx="29718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1" name="Rectangle 3"/>
          <p:cNvSpPr>
            <a:spLocks noChangeArrowheads="1"/>
          </p:cNvSpPr>
          <p:nvPr/>
        </p:nvSpPr>
        <p:spPr bwMode="auto">
          <a:xfrm>
            <a:off x="8305800" y="609600"/>
            <a:ext cx="21336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2" name="Rectangle 3"/>
          <p:cNvSpPr>
            <a:spLocks noChangeArrowheads="1"/>
          </p:cNvSpPr>
          <p:nvPr/>
        </p:nvSpPr>
        <p:spPr bwMode="auto">
          <a:xfrm>
            <a:off x="4800600" y="3733800"/>
            <a:ext cx="25146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3" name="Rectangle 3"/>
          <p:cNvSpPr>
            <a:spLocks noChangeArrowheads="1"/>
          </p:cNvSpPr>
          <p:nvPr/>
        </p:nvSpPr>
        <p:spPr bwMode="auto">
          <a:xfrm>
            <a:off x="1905000" y="609600"/>
            <a:ext cx="22860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4" name="Rectangle 3"/>
          <p:cNvSpPr>
            <a:spLocks noChangeArrowheads="1"/>
          </p:cNvSpPr>
          <p:nvPr/>
        </p:nvSpPr>
        <p:spPr bwMode="auto">
          <a:xfrm>
            <a:off x="1828800" y="3733800"/>
            <a:ext cx="27432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pic>
        <p:nvPicPr>
          <p:cNvPr id="2" name="Sl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6800" y="5558619"/>
            <a:ext cx="609600" cy="609600"/>
          </a:xfrm>
          <a:prstGeom prst="rect">
            <a:avLst/>
          </a:prstGeom>
        </p:spPr>
      </p:pic>
    </p:spTree>
    <p:extLst>
      <p:ext uri="{BB962C8B-B14F-4D97-AF65-F5344CB8AC3E}">
        <p14:creationId xmlns:p14="http://schemas.microsoft.com/office/powerpoint/2010/main" val="496977952"/>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3780" fill="hold"/>
                                        <p:tgtEl>
                                          <p:spTgt spid="2"/>
                                        </p:tgtEl>
                                      </p:cBhvr>
                                    </p:cmd>
                                  </p:childTnLst>
                                </p:cTn>
                              </p:par>
                              <p:par>
                                <p:cTn id="7" presetID="42" presetClass="entr" presetSubtype="0" fill="hold" nodeType="withEffect">
                                  <p:stCondLst>
                                    <p:cond delay="1000"/>
                                  </p:stCondLst>
                                  <p:childTnLst>
                                    <p:set>
                                      <p:cBhvr>
                                        <p:cTn id="8" dur="1" fill="hold">
                                          <p:stCondLst>
                                            <p:cond delay="0"/>
                                          </p:stCondLst>
                                        </p:cTn>
                                        <p:tgtEl>
                                          <p:spTgt spid="1027"/>
                                        </p:tgtEl>
                                        <p:attrNameLst>
                                          <p:attrName>style.visibility</p:attrName>
                                        </p:attrNameLst>
                                      </p:cBhvr>
                                      <p:to>
                                        <p:strVal val="visible"/>
                                      </p:to>
                                    </p:set>
                                    <p:animEffect transition="in" filter="fade">
                                      <p:cBhvr>
                                        <p:cTn id="9" dur="1000"/>
                                        <p:tgtEl>
                                          <p:spTgt spid="1027"/>
                                        </p:tgtEl>
                                      </p:cBhvr>
                                    </p:animEffect>
                                    <p:anim calcmode="lin" valueType="num">
                                      <p:cBhvr>
                                        <p:cTn id="10" dur="1000" fill="hold"/>
                                        <p:tgtEl>
                                          <p:spTgt spid="1027"/>
                                        </p:tgtEl>
                                        <p:attrNameLst>
                                          <p:attrName>ppt_x</p:attrName>
                                        </p:attrNameLst>
                                      </p:cBhvr>
                                      <p:tavLst>
                                        <p:tav tm="0">
                                          <p:val>
                                            <p:strVal val="#ppt_x"/>
                                          </p:val>
                                        </p:tav>
                                        <p:tav tm="100000">
                                          <p:val>
                                            <p:strVal val="#ppt_x"/>
                                          </p:val>
                                        </p:tav>
                                      </p:tavLst>
                                    </p:anim>
                                    <p:anim calcmode="lin" valueType="num">
                                      <p:cBhvr>
                                        <p:cTn id="11" dur="1000" fill="hold"/>
                                        <p:tgtEl>
                                          <p:spTgt spid="1027"/>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1000"/>
                                  </p:stCondLst>
                                  <p:childTnLst>
                                    <p:set>
                                      <p:cBhvr>
                                        <p:cTn id="13" dur="1" fill="hold">
                                          <p:stCondLst>
                                            <p:cond delay="0"/>
                                          </p:stCondLst>
                                        </p:cTn>
                                        <p:tgtEl>
                                          <p:spTgt spid="1029"/>
                                        </p:tgtEl>
                                        <p:attrNameLst>
                                          <p:attrName>style.visibility</p:attrName>
                                        </p:attrNameLst>
                                      </p:cBhvr>
                                      <p:to>
                                        <p:strVal val="visible"/>
                                      </p:to>
                                    </p:set>
                                    <p:animEffect transition="in" filter="fade">
                                      <p:cBhvr>
                                        <p:cTn id="14" dur="1000"/>
                                        <p:tgtEl>
                                          <p:spTgt spid="1029"/>
                                        </p:tgtEl>
                                      </p:cBhvr>
                                    </p:animEffect>
                                    <p:anim calcmode="lin" valueType="num">
                                      <p:cBhvr>
                                        <p:cTn id="15" dur="1000" fill="hold"/>
                                        <p:tgtEl>
                                          <p:spTgt spid="1029"/>
                                        </p:tgtEl>
                                        <p:attrNameLst>
                                          <p:attrName>ppt_x</p:attrName>
                                        </p:attrNameLst>
                                      </p:cBhvr>
                                      <p:tavLst>
                                        <p:tav tm="0">
                                          <p:val>
                                            <p:strVal val="#ppt_x"/>
                                          </p:val>
                                        </p:tav>
                                        <p:tav tm="100000">
                                          <p:val>
                                            <p:strVal val="#ppt_x"/>
                                          </p:val>
                                        </p:tav>
                                      </p:tavLst>
                                    </p:anim>
                                    <p:anim calcmode="lin" valueType="num">
                                      <p:cBhvr>
                                        <p:cTn id="16" dur="1000" fill="hold"/>
                                        <p:tgtEl>
                                          <p:spTgt spid="102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100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1000"/>
                                        <p:tgtEl>
                                          <p:spTgt spid="1030"/>
                                        </p:tgtEl>
                                      </p:cBhvr>
                                    </p:animEffect>
                                    <p:anim calcmode="lin" valueType="num">
                                      <p:cBhvr>
                                        <p:cTn id="20" dur="1000" fill="hold"/>
                                        <p:tgtEl>
                                          <p:spTgt spid="1030"/>
                                        </p:tgtEl>
                                        <p:attrNameLst>
                                          <p:attrName>ppt_x</p:attrName>
                                        </p:attrNameLst>
                                      </p:cBhvr>
                                      <p:tavLst>
                                        <p:tav tm="0">
                                          <p:val>
                                            <p:strVal val="#ppt_x"/>
                                          </p:val>
                                        </p:tav>
                                        <p:tav tm="100000">
                                          <p:val>
                                            <p:strVal val="#ppt_x"/>
                                          </p:val>
                                        </p:tav>
                                      </p:tavLst>
                                    </p:anim>
                                    <p:anim calcmode="lin" valueType="num">
                                      <p:cBhvr>
                                        <p:cTn id="21" dur="1000" fill="hold"/>
                                        <p:tgtEl>
                                          <p:spTgt spid="10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000"/>
                                  </p:stCondLst>
                                  <p:childTnLst>
                                    <p:set>
                                      <p:cBhvr>
                                        <p:cTn id="23" dur="1" fill="hold">
                                          <p:stCondLst>
                                            <p:cond delay="0"/>
                                          </p:stCondLst>
                                        </p:cTn>
                                        <p:tgtEl>
                                          <p:spTgt spid="1032"/>
                                        </p:tgtEl>
                                        <p:attrNameLst>
                                          <p:attrName>style.visibility</p:attrName>
                                        </p:attrNameLst>
                                      </p:cBhvr>
                                      <p:to>
                                        <p:strVal val="visible"/>
                                      </p:to>
                                    </p:set>
                                    <p:animEffect transition="in" filter="fade">
                                      <p:cBhvr>
                                        <p:cTn id="24" dur="1000"/>
                                        <p:tgtEl>
                                          <p:spTgt spid="1032"/>
                                        </p:tgtEl>
                                      </p:cBhvr>
                                    </p:animEffect>
                                    <p:anim calcmode="lin" valueType="num">
                                      <p:cBhvr>
                                        <p:cTn id="25" dur="1000" fill="hold"/>
                                        <p:tgtEl>
                                          <p:spTgt spid="1032"/>
                                        </p:tgtEl>
                                        <p:attrNameLst>
                                          <p:attrName>ppt_x</p:attrName>
                                        </p:attrNameLst>
                                      </p:cBhvr>
                                      <p:tavLst>
                                        <p:tav tm="0">
                                          <p:val>
                                            <p:strVal val="#ppt_x"/>
                                          </p:val>
                                        </p:tav>
                                        <p:tav tm="100000">
                                          <p:val>
                                            <p:strVal val="#ppt_x"/>
                                          </p:val>
                                        </p:tav>
                                      </p:tavLst>
                                    </p:anim>
                                    <p:anim calcmode="lin" valueType="num">
                                      <p:cBhvr>
                                        <p:cTn id="26" dur="1000" fill="hold"/>
                                        <p:tgtEl>
                                          <p:spTgt spid="10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00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anim calcmode="lin" valueType="num">
                                      <p:cBhvr>
                                        <p:cTn id="30" dur="1000" fill="hold"/>
                                        <p:tgtEl>
                                          <p:spTgt spid="1028"/>
                                        </p:tgtEl>
                                        <p:attrNameLst>
                                          <p:attrName>ppt_x</p:attrName>
                                        </p:attrNameLst>
                                      </p:cBhvr>
                                      <p:tavLst>
                                        <p:tav tm="0">
                                          <p:val>
                                            <p:strVal val="#ppt_x"/>
                                          </p:val>
                                        </p:tav>
                                        <p:tav tm="100000">
                                          <p:val>
                                            <p:strVal val="#ppt_x"/>
                                          </p:val>
                                        </p:tav>
                                      </p:tavLst>
                                    </p:anim>
                                    <p:anim calcmode="lin" valueType="num">
                                      <p:cBhvr>
                                        <p:cTn id="31" dur="1000" fill="hold"/>
                                        <p:tgtEl>
                                          <p:spTgt spid="102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000"/>
                                  </p:stCondLst>
                                  <p:childTnLst>
                                    <p:set>
                                      <p:cBhvr>
                                        <p:cTn id="33" dur="1" fill="hold">
                                          <p:stCondLst>
                                            <p:cond delay="0"/>
                                          </p:stCondLst>
                                        </p:cTn>
                                        <p:tgtEl>
                                          <p:spTgt spid="1033"/>
                                        </p:tgtEl>
                                        <p:attrNameLst>
                                          <p:attrName>style.visibility</p:attrName>
                                        </p:attrNameLst>
                                      </p:cBhvr>
                                      <p:to>
                                        <p:strVal val="visible"/>
                                      </p:to>
                                    </p:set>
                                    <p:animEffect transition="in" filter="fade">
                                      <p:cBhvr>
                                        <p:cTn id="34" dur="1000"/>
                                        <p:tgtEl>
                                          <p:spTgt spid="1033"/>
                                        </p:tgtEl>
                                      </p:cBhvr>
                                    </p:animEffect>
                                    <p:anim calcmode="lin" valueType="num">
                                      <p:cBhvr>
                                        <p:cTn id="35" dur="1000" fill="hold"/>
                                        <p:tgtEl>
                                          <p:spTgt spid="1033"/>
                                        </p:tgtEl>
                                        <p:attrNameLst>
                                          <p:attrName>ppt_x</p:attrName>
                                        </p:attrNameLst>
                                      </p:cBhvr>
                                      <p:tavLst>
                                        <p:tav tm="0">
                                          <p:val>
                                            <p:strVal val="#ppt_x"/>
                                          </p:val>
                                        </p:tav>
                                        <p:tav tm="100000">
                                          <p:val>
                                            <p:strVal val="#ppt_x"/>
                                          </p:val>
                                        </p:tav>
                                      </p:tavLst>
                                    </p:anim>
                                    <p:anim calcmode="lin" valueType="num">
                                      <p:cBhvr>
                                        <p:cTn id="36" dur="1000" fill="hold"/>
                                        <p:tgtEl>
                                          <p:spTgt spid="1033"/>
                                        </p:tgtEl>
                                        <p:attrNameLst>
                                          <p:attrName>ppt_y</p:attrName>
                                        </p:attrNameLst>
                                      </p:cBhvr>
                                      <p:tavLst>
                                        <p:tav tm="0">
                                          <p:val>
                                            <p:strVal val="#ppt_y+.1"/>
                                          </p:val>
                                        </p:tav>
                                        <p:tav tm="100000">
                                          <p:val>
                                            <p:strVal val="#ppt_y"/>
                                          </p:val>
                                        </p:tav>
                                      </p:tavLst>
                                    </p:anim>
                                  </p:childTnLst>
                                </p:cTn>
                              </p:par>
                              <p:par>
                                <p:cTn id="37" presetID="10" presetClass="exit" presetSubtype="0" fill="hold" nodeType="withEffect">
                                  <p:stCondLst>
                                    <p:cond delay="9000"/>
                                  </p:stCondLst>
                                  <p:childTnLst>
                                    <p:animEffect transition="out" filter="fade">
                                      <p:cBhvr>
                                        <p:cTn id="38" dur="500"/>
                                        <p:tgtEl>
                                          <p:spTgt spid="1027"/>
                                        </p:tgtEl>
                                      </p:cBhvr>
                                    </p:animEffect>
                                    <p:set>
                                      <p:cBhvr>
                                        <p:cTn id="39" dur="1" fill="hold">
                                          <p:stCondLst>
                                            <p:cond delay="499"/>
                                          </p:stCondLst>
                                        </p:cTn>
                                        <p:tgtEl>
                                          <p:spTgt spid="1027"/>
                                        </p:tgtEl>
                                        <p:attrNameLst>
                                          <p:attrName>style.visibility</p:attrName>
                                        </p:attrNameLst>
                                      </p:cBhvr>
                                      <p:to>
                                        <p:strVal val="hidden"/>
                                      </p:to>
                                    </p:set>
                                  </p:childTnLst>
                                </p:cTn>
                              </p:par>
                              <p:par>
                                <p:cTn id="40" presetID="10" presetClass="exit" presetSubtype="0" fill="hold" nodeType="withEffect">
                                  <p:stCondLst>
                                    <p:cond delay="9000"/>
                                  </p:stCondLst>
                                  <p:childTnLst>
                                    <p:animEffect transition="out" filter="fade">
                                      <p:cBhvr>
                                        <p:cTn id="41" dur="500"/>
                                        <p:tgtEl>
                                          <p:spTgt spid="1032"/>
                                        </p:tgtEl>
                                      </p:cBhvr>
                                    </p:animEffect>
                                    <p:set>
                                      <p:cBhvr>
                                        <p:cTn id="42" dur="1" fill="hold">
                                          <p:stCondLst>
                                            <p:cond delay="499"/>
                                          </p:stCondLst>
                                        </p:cTn>
                                        <p:tgtEl>
                                          <p:spTgt spid="1032"/>
                                        </p:tgtEl>
                                        <p:attrNameLst>
                                          <p:attrName>style.visibility</p:attrName>
                                        </p:attrNameLst>
                                      </p:cBhvr>
                                      <p:to>
                                        <p:strVal val="hidden"/>
                                      </p:to>
                                    </p:set>
                                  </p:childTnLst>
                                </p:cTn>
                              </p:par>
                              <p:par>
                                <p:cTn id="43" presetID="10" presetClass="exit" presetSubtype="0" fill="hold" nodeType="withEffect">
                                  <p:stCondLst>
                                    <p:cond delay="9000"/>
                                  </p:stCondLst>
                                  <p:childTnLst>
                                    <p:animEffect transition="out" filter="fade">
                                      <p:cBhvr>
                                        <p:cTn id="44" dur="500"/>
                                        <p:tgtEl>
                                          <p:spTgt spid="1033"/>
                                        </p:tgtEl>
                                      </p:cBhvr>
                                    </p:animEffect>
                                    <p:set>
                                      <p:cBhvr>
                                        <p:cTn id="45" dur="1" fill="hold">
                                          <p:stCondLst>
                                            <p:cond delay="4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DH_Laptop\Desktop\Toán\1 cái mũ.jpg"/>
          <p:cNvPicPr>
            <a:picLocks noChangeAspect="1" noChangeArrowheads="1"/>
          </p:cNvPicPr>
          <p:nvPr/>
        </p:nvPicPr>
        <p:blipFill>
          <a:blip r:embed="rId4" cstate="print"/>
          <a:srcRect/>
          <a:stretch>
            <a:fillRect/>
          </a:stretch>
        </p:blipFill>
        <p:spPr bwMode="auto">
          <a:xfrm>
            <a:off x="4876800" y="4267200"/>
            <a:ext cx="2362200" cy="2362200"/>
          </a:xfrm>
          <a:prstGeom prst="rect">
            <a:avLst/>
          </a:prstGeom>
          <a:noFill/>
        </p:spPr>
      </p:pic>
      <p:pic>
        <p:nvPicPr>
          <p:cNvPr id="1028" name="Picture 4" descr="C:\Users\TDH_Laptop\Desktop\Toán\nhiều búp bê.jpg"/>
          <p:cNvPicPr>
            <a:picLocks noChangeAspect="1" noChangeArrowheads="1"/>
          </p:cNvPicPr>
          <p:nvPr/>
        </p:nvPicPr>
        <p:blipFill>
          <a:blip r:embed="rId5"/>
          <a:srcRect/>
          <a:stretch>
            <a:fillRect/>
          </a:stretch>
        </p:blipFill>
        <p:spPr bwMode="auto">
          <a:xfrm>
            <a:off x="4267201" y="685800"/>
            <a:ext cx="4114801" cy="2157332"/>
          </a:xfrm>
          <a:prstGeom prst="rect">
            <a:avLst/>
          </a:prstGeom>
          <a:noFill/>
        </p:spPr>
      </p:pic>
      <p:pic>
        <p:nvPicPr>
          <p:cNvPr id="1029" name="Picture 5" descr="C:\Users\TDH_Laptop\Desktop\Toán\nhiều cái áo.jpg"/>
          <p:cNvPicPr>
            <a:picLocks noChangeAspect="1" noChangeArrowheads="1"/>
          </p:cNvPicPr>
          <p:nvPr/>
        </p:nvPicPr>
        <p:blipFill>
          <a:blip r:embed="rId6" cstate="print"/>
          <a:srcRect/>
          <a:stretch>
            <a:fillRect/>
          </a:stretch>
        </p:blipFill>
        <p:spPr bwMode="auto">
          <a:xfrm>
            <a:off x="7543800" y="3810000"/>
            <a:ext cx="2895600" cy="2895600"/>
          </a:xfrm>
          <a:prstGeom prst="rect">
            <a:avLst/>
          </a:prstGeom>
          <a:noFill/>
        </p:spPr>
      </p:pic>
      <p:pic>
        <p:nvPicPr>
          <p:cNvPr id="1030" name="Picture 6" descr="C:\Users\TDH_Laptop\Desktop\Toán\nhiều quả bóng.jpg"/>
          <p:cNvPicPr>
            <a:picLocks noChangeAspect="1" noChangeArrowheads="1"/>
          </p:cNvPicPr>
          <p:nvPr/>
        </p:nvPicPr>
        <p:blipFill>
          <a:blip r:embed="rId7" cstate="print"/>
          <a:srcRect l="2941" t="8824" r="2941" b="8823"/>
          <a:stretch>
            <a:fillRect/>
          </a:stretch>
        </p:blipFill>
        <p:spPr bwMode="auto">
          <a:xfrm>
            <a:off x="1752600" y="4267200"/>
            <a:ext cx="2674374" cy="2438400"/>
          </a:xfrm>
          <a:prstGeom prst="rect">
            <a:avLst/>
          </a:prstGeom>
          <a:noFill/>
        </p:spPr>
      </p:pic>
      <p:pic>
        <p:nvPicPr>
          <p:cNvPr id="1032" name="Picture 8" descr="C:\Users\TDH_Laptop\Desktop\Toán\1 xe đạp.jpg"/>
          <p:cNvPicPr>
            <a:picLocks noChangeAspect="1" noChangeArrowheads="1"/>
          </p:cNvPicPr>
          <p:nvPr/>
        </p:nvPicPr>
        <p:blipFill>
          <a:blip r:embed="rId8"/>
          <a:srcRect/>
          <a:stretch>
            <a:fillRect/>
          </a:stretch>
        </p:blipFill>
        <p:spPr bwMode="auto">
          <a:xfrm>
            <a:off x="1524000" y="838200"/>
            <a:ext cx="2853986" cy="2209800"/>
          </a:xfrm>
          <a:prstGeom prst="rect">
            <a:avLst/>
          </a:prstGeom>
          <a:noFill/>
        </p:spPr>
      </p:pic>
      <p:pic>
        <p:nvPicPr>
          <p:cNvPr id="1033" name="Picture 9" descr="C:\Users\TDH_Laptop\Desktop\Toán\cái cốc.jpg"/>
          <p:cNvPicPr>
            <a:picLocks noChangeAspect="1" noChangeArrowheads="1"/>
          </p:cNvPicPr>
          <p:nvPr/>
        </p:nvPicPr>
        <p:blipFill>
          <a:blip r:embed="rId9"/>
          <a:srcRect/>
          <a:stretch>
            <a:fillRect/>
          </a:stretch>
        </p:blipFill>
        <p:spPr bwMode="auto">
          <a:xfrm>
            <a:off x="8305800" y="685800"/>
            <a:ext cx="2362200" cy="2362200"/>
          </a:xfrm>
          <a:prstGeom prst="rect">
            <a:avLst/>
          </a:prstGeom>
          <a:noFill/>
        </p:spPr>
      </p:pic>
      <p:sp>
        <p:nvSpPr>
          <p:cNvPr id="9" name="Rectangle 3"/>
          <p:cNvSpPr>
            <a:spLocks noChangeArrowheads="1"/>
          </p:cNvSpPr>
          <p:nvPr/>
        </p:nvSpPr>
        <p:spPr bwMode="auto">
          <a:xfrm>
            <a:off x="4419600" y="609600"/>
            <a:ext cx="37338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0" name="Rectangle 3"/>
          <p:cNvSpPr>
            <a:spLocks noChangeArrowheads="1"/>
          </p:cNvSpPr>
          <p:nvPr/>
        </p:nvSpPr>
        <p:spPr bwMode="auto">
          <a:xfrm>
            <a:off x="7467600" y="3733800"/>
            <a:ext cx="32004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1" name="Rectangle 3"/>
          <p:cNvSpPr>
            <a:spLocks noChangeArrowheads="1"/>
          </p:cNvSpPr>
          <p:nvPr/>
        </p:nvSpPr>
        <p:spPr bwMode="auto">
          <a:xfrm>
            <a:off x="8305800" y="609600"/>
            <a:ext cx="23622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2" name="Rectangle 3"/>
          <p:cNvSpPr>
            <a:spLocks noChangeArrowheads="1"/>
          </p:cNvSpPr>
          <p:nvPr/>
        </p:nvSpPr>
        <p:spPr bwMode="auto">
          <a:xfrm>
            <a:off x="4800600" y="3733800"/>
            <a:ext cx="25146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3" name="Rectangle 3"/>
          <p:cNvSpPr>
            <a:spLocks noChangeArrowheads="1"/>
          </p:cNvSpPr>
          <p:nvPr/>
        </p:nvSpPr>
        <p:spPr bwMode="auto">
          <a:xfrm>
            <a:off x="1905000" y="609600"/>
            <a:ext cx="2286000" cy="2590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14" name="Rectangle 3"/>
          <p:cNvSpPr>
            <a:spLocks noChangeArrowheads="1"/>
          </p:cNvSpPr>
          <p:nvPr/>
        </p:nvSpPr>
        <p:spPr bwMode="auto">
          <a:xfrm>
            <a:off x="1828800" y="3733800"/>
            <a:ext cx="2743200" cy="2971800"/>
          </a:xfrm>
          <a:prstGeom prst="rect">
            <a:avLst/>
          </a:prstGeom>
          <a:noFill/>
          <a:ln w="9525">
            <a:solidFill>
              <a:srgbClr val="800080"/>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vi-VN" sz="1800" b="0" i="0"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pic>
        <p:nvPicPr>
          <p:cNvPr id="2" name="Sl5">
            <a:hlinkClick r:id="" action="ppaction://media"/>
            <a:extLst>
              <a:ext uri="{FF2B5EF4-FFF2-40B4-BE49-F238E27FC236}">
                <a16:creationId xmlns:a16="http://schemas.microsoft.com/office/drawing/2014/main" id="{9E8E3AF8-C7A4-4456-A13E-35E24A4FA3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0594" y="2133601"/>
            <a:ext cx="487363" cy="487363"/>
          </a:xfrm>
          <a:prstGeom prst="rect">
            <a:avLst/>
          </a:prstGeom>
        </p:spPr>
      </p:pic>
    </p:spTree>
    <p:extLst>
      <p:ext uri="{BB962C8B-B14F-4D97-AF65-F5344CB8AC3E}">
        <p14:creationId xmlns:p14="http://schemas.microsoft.com/office/powerpoint/2010/main" val="2290380525"/>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1000"/>
                                        <p:tgtEl>
                                          <p:spTgt spid="1033"/>
                                        </p:tgtEl>
                                      </p:cBhvr>
                                    </p:animEffect>
                                    <p:anim calcmode="lin" valueType="num">
                                      <p:cBhvr>
                                        <p:cTn id="13" dur="1000" fill="hold"/>
                                        <p:tgtEl>
                                          <p:spTgt spid="1033"/>
                                        </p:tgtEl>
                                        <p:attrNameLst>
                                          <p:attrName>ppt_x</p:attrName>
                                        </p:attrNameLst>
                                      </p:cBhvr>
                                      <p:tavLst>
                                        <p:tav tm="0">
                                          <p:val>
                                            <p:strVal val="#ppt_x"/>
                                          </p:val>
                                        </p:tav>
                                        <p:tav tm="100000">
                                          <p:val>
                                            <p:strVal val="#ppt_x"/>
                                          </p:val>
                                        </p:tav>
                                      </p:tavLst>
                                    </p:anim>
                                    <p:anim calcmode="lin" valueType="num">
                                      <p:cBhvr>
                                        <p:cTn id="14" dur="1000" fill="hold"/>
                                        <p:tgtEl>
                                          <p:spTgt spid="10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1000"/>
                                        <p:tgtEl>
                                          <p:spTgt spid="1029"/>
                                        </p:tgtEl>
                                      </p:cBhvr>
                                    </p:animEffect>
                                    <p:anim calcmode="lin" valueType="num">
                                      <p:cBhvr>
                                        <p:cTn id="18" dur="1000" fill="hold"/>
                                        <p:tgtEl>
                                          <p:spTgt spid="1029"/>
                                        </p:tgtEl>
                                        <p:attrNameLst>
                                          <p:attrName>ppt_x</p:attrName>
                                        </p:attrNameLst>
                                      </p:cBhvr>
                                      <p:tavLst>
                                        <p:tav tm="0">
                                          <p:val>
                                            <p:strVal val="#ppt_x"/>
                                          </p:val>
                                        </p:tav>
                                        <p:tav tm="100000">
                                          <p:val>
                                            <p:strVal val="#ppt_x"/>
                                          </p:val>
                                        </p:tav>
                                      </p:tavLst>
                                    </p:anim>
                                    <p:anim calcmode="lin" valueType="num">
                                      <p:cBhvr>
                                        <p:cTn id="19" dur="1000" fill="hold"/>
                                        <p:tgtEl>
                                          <p:spTgt spid="10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1000"/>
                                        <p:tgtEl>
                                          <p:spTgt spid="1027"/>
                                        </p:tgtEl>
                                      </p:cBhvr>
                                    </p:animEffect>
                                    <p:anim calcmode="lin" valueType="num">
                                      <p:cBhvr>
                                        <p:cTn id="23" dur="1000" fill="hold"/>
                                        <p:tgtEl>
                                          <p:spTgt spid="1027"/>
                                        </p:tgtEl>
                                        <p:attrNameLst>
                                          <p:attrName>ppt_x</p:attrName>
                                        </p:attrNameLst>
                                      </p:cBhvr>
                                      <p:tavLst>
                                        <p:tav tm="0">
                                          <p:val>
                                            <p:strVal val="#ppt_x"/>
                                          </p:val>
                                        </p:tav>
                                        <p:tav tm="100000">
                                          <p:val>
                                            <p:strVal val="#ppt_x"/>
                                          </p:val>
                                        </p:tav>
                                      </p:tavLst>
                                    </p:anim>
                                    <p:anim calcmode="lin" valueType="num">
                                      <p:cBhvr>
                                        <p:cTn id="24" dur="1000" fill="hold"/>
                                        <p:tgtEl>
                                          <p:spTgt spid="10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1000"/>
                                        <p:tgtEl>
                                          <p:spTgt spid="1030"/>
                                        </p:tgtEl>
                                      </p:cBhvr>
                                    </p:animEffect>
                                    <p:anim calcmode="lin" valueType="num">
                                      <p:cBhvr>
                                        <p:cTn id="28" dur="1000" fill="hold"/>
                                        <p:tgtEl>
                                          <p:spTgt spid="1030"/>
                                        </p:tgtEl>
                                        <p:attrNameLst>
                                          <p:attrName>ppt_x</p:attrName>
                                        </p:attrNameLst>
                                      </p:cBhvr>
                                      <p:tavLst>
                                        <p:tav tm="0">
                                          <p:val>
                                            <p:strVal val="#ppt_x"/>
                                          </p:val>
                                        </p:tav>
                                        <p:tav tm="100000">
                                          <p:val>
                                            <p:strVal val="#ppt_x"/>
                                          </p:val>
                                        </p:tav>
                                      </p:tavLst>
                                    </p:anim>
                                    <p:anim calcmode="lin" valueType="num">
                                      <p:cBhvr>
                                        <p:cTn id="29" dur="1000" fill="hold"/>
                                        <p:tgtEl>
                                          <p:spTgt spid="10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1000"/>
                                        <p:tgtEl>
                                          <p:spTgt spid="1032"/>
                                        </p:tgtEl>
                                      </p:cBhvr>
                                    </p:animEffect>
                                    <p:anim calcmode="lin" valueType="num">
                                      <p:cBhvr>
                                        <p:cTn id="33" dur="1000" fill="hold"/>
                                        <p:tgtEl>
                                          <p:spTgt spid="1032"/>
                                        </p:tgtEl>
                                        <p:attrNameLst>
                                          <p:attrName>ppt_x</p:attrName>
                                        </p:attrNameLst>
                                      </p:cBhvr>
                                      <p:tavLst>
                                        <p:tav tm="0">
                                          <p:val>
                                            <p:strVal val="#ppt_x"/>
                                          </p:val>
                                        </p:tav>
                                        <p:tav tm="100000">
                                          <p:val>
                                            <p:strVal val="#ppt_x"/>
                                          </p:val>
                                        </p:tav>
                                      </p:tavLst>
                                    </p:anim>
                                    <p:anim calcmode="lin" valueType="num">
                                      <p:cBhvr>
                                        <p:cTn id="34" dur="1000" fill="hold"/>
                                        <p:tgtEl>
                                          <p:spTgt spid="1032"/>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1250"/>
                                  </p:stCondLst>
                                  <p:childTnLst>
                                    <p:cmd type="call" cmd="playFrom(0.0)">
                                      <p:cBhvr>
                                        <p:cTn id="36" dur="14033" fill="hold"/>
                                        <p:tgtEl>
                                          <p:spTgt spid="2"/>
                                        </p:tgtEl>
                                      </p:cBhvr>
                                    </p:cmd>
                                  </p:childTnLst>
                                </p:cTn>
                              </p:par>
                              <p:par>
                                <p:cTn id="37" presetID="10" presetClass="exit" presetSubtype="0" fill="hold" nodeType="withEffect">
                                  <p:stCondLst>
                                    <p:cond delay="8250"/>
                                  </p:stCondLst>
                                  <p:childTnLst>
                                    <p:animEffect transition="out" filter="fade">
                                      <p:cBhvr>
                                        <p:cTn id="38" dur="500"/>
                                        <p:tgtEl>
                                          <p:spTgt spid="1028"/>
                                        </p:tgtEl>
                                      </p:cBhvr>
                                    </p:animEffect>
                                    <p:set>
                                      <p:cBhvr>
                                        <p:cTn id="39" dur="1" fill="hold">
                                          <p:stCondLst>
                                            <p:cond delay="499"/>
                                          </p:stCondLst>
                                        </p:cTn>
                                        <p:tgtEl>
                                          <p:spTgt spid="1028"/>
                                        </p:tgtEl>
                                        <p:attrNameLst>
                                          <p:attrName>style.visibility</p:attrName>
                                        </p:attrNameLst>
                                      </p:cBhvr>
                                      <p:to>
                                        <p:strVal val="hidden"/>
                                      </p:to>
                                    </p:set>
                                  </p:childTnLst>
                                </p:cTn>
                              </p:par>
                              <p:par>
                                <p:cTn id="40" presetID="10" presetClass="exit" presetSubtype="0" fill="hold" nodeType="withEffect">
                                  <p:stCondLst>
                                    <p:cond delay="8250"/>
                                  </p:stCondLst>
                                  <p:childTnLst>
                                    <p:animEffect transition="out" filter="fade">
                                      <p:cBhvr>
                                        <p:cTn id="41" dur="500"/>
                                        <p:tgtEl>
                                          <p:spTgt spid="1029"/>
                                        </p:tgtEl>
                                      </p:cBhvr>
                                    </p:animEffect>
                                    <p:set>
                                      <p:cBhvr>
                                        <p:cTn id="42" dur="1" fill="hold">
                                          <p:stCondLst>
                                            <p:cond delay="499"/>
                                          </p:stCondLst>
                                        </p:cTn>
                                        <p:tgtEl>
                                          <p:spTgt spid="1029"/>
                                        </p:tgtEl>
                                        <p:attrNameLst>
                                          <p:attrName>style.visibility</p:attrName>
                                        </p:attrNameLst>
                                      </p:cBhvr>
                                      <p:to>
                                        <p:strVal val="hidden"/>
                                      </p:to>
                                    </p:set>
                                  </p:childTnLst>
                                </p:cTn>
                              </p:par>
                              <p:par>
                                <p:cTn id="43" presetID="10" presetClass="exit" presetSubtype="0" fill="hold" nodeType="withEffect">
                                  <p:stCondLst>
                                    <p:cond delay="8250"/>
                                  </p:stCondLst>
                                  <p:childTnLst>
                                    <p:animEffect transition="out" filter="fade">
                                      <p:cBhvr>
                                        <p:cTn id="44" dur="500"/>
                                        <p:tgtEl>
                                          <p:spTgt spid="1030"/>
                                        </p:tgtEl>
                                      </p:cBhvr>
                                    </p:animEffect>
                                    <p:set>
                                      <p:cBhvr>
                                        <p:cTn id="45"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1905000"/>
            <a:ext cx="8458200" cy="1676400"/>
          </a:xfrm>
        </p:spPr>
        <p:txBody>
          <a:bodyPr>
            <a:noAutofit/>
          </a:bodyPr>
          <a:lstStyle/>
          <a:p>
            <a:r>
              <a:rPr lang="en-US" b="1" dirty="0" err="1">
                <a:ln w="11430"/>
                <a:solidFill>
                  <a:srgbClr val="002060"/>
                </a:solidFill>
                <a:latin typeface="Times New Roman" pitchFamily="18" charset="0"/>
                <a:cs typeface="Times New Roman" pitchFamily="18" charset="0"/>
              </a:rPr>
              <a:t>Đếm</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số</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lượng</a:t>
            </a:r>
            <a:r>
              <a:rPr lang="en-US" b="1" dirty="0">
                <a:ln w="11430"/>
                <a:solidFill>
                  <a:srgbClr val="002060"/>
                </a:solidFill>
                <a:latin typeface="Times New Roman" pitchFamily="18" charset="0"/>
                <a:cs typeface="Times New Roman" pitchFamily="18" charset="0"/>
              </a:rPr>
              <a:t> 1, 2 </a:t>
            </a:r>
            <a:r>
              <a:rPr lang="en-US" b="1" dirty="0" err="1">
                <a:ln w="11430"/>
                <a:solidFill>
                  <a:srgbClr val="002060"/>
                </a:solidFill>
                <a:latin typeface="Times New Roman" pitchFamily="18" charset="0"/>
                <a:cs typeface="Times New Roman" pitchFamily="18" charset="0"/>
              </a:rPr>
              <a:t>trên</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đối</a:t>
            </a:r>
            <a:r>
              <a:rPr lang="en-US" b="1" dirty="0">
                <a:ln w="11430"/>
                <a:solidFill>
                  <a:srgbClr val="002060"/>
                </a:solidFill>
                <a:latin typeface="Times New Roman" pitchFamily="18" charset="0"/>
                <a:cs typeface="Times New Roman" pitchFamily="18" charset="0"/>
              </a:rPr>
              <a:t> </a:t>
            </a:r>
            <a:r>
              <a:rPr lang="en-US" b="1" dirty="0" err="1">
                <a:ln w="11430"/>
                <a:solidFill>
                  <a:srgbClr val="002060"/>
                </a:solidFill>
                <a:latin typeface="Times New Roman" pitchFamily="18" charset="0"/>
                <a:cs typeface="Times New Roman" pitchFamily="18" charset="0"/>
              </a:rPr>
              <a:t>tượng</a:t>
            </a:r>
            <a:endParaRPr lang="en-US" dirty="0">
              <a:solidFill>
                <a:srgbClr val="002060"/>
              </a:solidFill>
            </a:endParaRPr>
          </a:p>
        </p:txBody>
      </p:sp>
      <p:pic>
        <p:nvPicPr>
          <p:cNvPr id="3" name="Sl6">
            <a:hlinkClick r:id="" action="ppaction://media"/>
            <a:extLst>
              <a:ext uri="{FF2B5EF4-FFF2-40B4-BE49-F238E27FC236}">
                <a16:creationId xmlns:a16="http://schemas.microsoft.com/office/drawing/2014/main" id="{883ED9A8-D571-4949-968B-F7686F3512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3094038"/>
            <a:ext cx="487363" cy="487363"/>
          </a:xfrm>
          <a:prstGeom prst="rect">
            <a:avLst/>
          </a:prstGeom>
        </p:spPr>
      </p:pic>
    </p:spTree>
    <p:extLst>
      <p:ext uri="{BB962C8B-B14F-4D97-AF65-F5344CB8AC3E}">
        <p14:creationId xmlns:p14="http://schemas.microsoft.com/office/powerpoint/2010/main" val="231214025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ô tô.jpg"/>
          <p:cNvPicPr>
            <a:picLocks noGrp="1" noChangeAspect="1"/>
          </p:cNvPicPr>
          <p:nvPr>
            <p:ph idx="1"/>
          </p:nvPr>
        </p:nvPicPr>
        <p:blipFill rotWithShape="1">
          <a:blip r:embed="rId5">
            <a:extLst>
              <a:ext uri="{BEBA8EAE-BF5A-486C-A8C5-ECC9F3942E4B}">
                <a14:imgProps xmlns:a14="http://schemas.microsoft.com/office/drawing/2010/main">
                  <a14:imgLayer r:embed="rId6">
                    <a14:imgEffect>
                      <a14:backgroundRemoval t="9890" b="89810" l="500" r="98601"/>
                    </a14:imgEffect>
                  </a14:imgLayer>
                </a14:imgProps>
              </a:ext>
            </a:extLst>
          </a:blip>
          <a:srcRect t="20141" b="13684"/>
          <a:stretch/>
        </p:blipFill>
        <p:spPr>
          <a:xfrm>
            <a:off x="1676400" y="1676401"/>
            <a:ext cx="3886200" cy="3505200"/>
          </a:xfr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239001" y="2667000"/>
            <a:ext cx="2227811" cy="1828800"/>
          </a:xfrm>
          <a:prstGeom prst="rect">
            <a:avLst/>
          </a:prstGeom>
        </p:spPr>
      </p:pic>
      <p:pic>
        <p:nvPicPr>
          <p:cNvPr id="2" name="Sl7">
            <a:hlinkClick r:id="" action="ppaction://media"/>
            <a:extLst>
              <a:ext uri="{FF2B5EF4-FFF2-40B4-BE49-F238E27FC236}">
                <a16:creationId xmlns:a16="http://schemas.microsoft.com/office/drawing/2014/main" id="{DE843912-D314-461C-BA0D-9CB97EBE02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 y="2423319"/>
            <a:ext cx="487363" cy="487363"/>
          </a:xfrm>
          <a:prstGeom prst="rect">
            <a:avLst/>
          </a:prstGeom>
        </p:spPr>
      </p:pic>
    </p:spTree>
    <p:extLst>
      <p:ext uri="{BB962C8B-B14F-4D97-AF65-F5344CB8AC3E}">
        <p14:creationId xmlns:p14="http://schemas.microsoft.com/office/powerpoint/2010/main" val="3215971623"/>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62" fill="hold"/>
                                        <p:tgtEl>
                                          <p:spTgt spid="2"/>
                                        </p:tgtEl>
                                      </p:cBhvr>
                                    </p:cmd>
                                  </p:childTnLst>
                                </p:cTn>
                              </p:par>
                              <p:par>
                                <p:cTn id="7" presetID="42" presetClass="entr" presetSubtype="0" fill="hold" nodeType="withEffect">
                                  <p:stCondLst>
                                    <p:cond delay="1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26" presetClass="emph" presetSubtype="0" fill="hold" nodeType="withEffect">
                                  <p:stCondLst>
                                    <p:cond delay="1800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par>
                                <p:cTn id="15" presetID="26" presetClass="emph" presetSubtype="0" fill="hold" nodeType="withEffect">
                                  <p:stCondLst>
                                    <p:cond delay="2450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par>
                                <p:cTn id="18" presetID="26" presetClass="emph" presetSubtype="0" fill="hold" nodeType="withEffect">
                                  <p:stCondLst>
                                    <p:cond delay="3350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par>
                                <p:cTn id="21" presetID="42" presetClass="entr" presetSubtype="0" fill="hold" nodeType="withEffect">
                                  <p:stCondLst>
                                    <p:cond delay="43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quả bóng.jpg"/>
          <p:cNvPicPr>
            <a:picLocks noGrp="1" noChangeAspect="1"/>
          </p:cNvPicPr>
          <p:nvPr>
            <p:ph idx="1"/>
          </p:nvPr>
        </p:nvPicPr>
        <p:blipFill rotWithShape="1">
          <a:blip r:embed="rId5">
            <a:extLst>
              <a:ext uri="{BEBA8EAE-BF5A-486C-A8C5-ECC9F3942E4B}">
                <a14:imgProps xmlns:a14="http://schemas.microsoft.com/office/drawing/2010/main">
                  <a14:imgLayer r:embed="rId6">
                    <a14:imgEffect>
                      <a14:backgroundRemoval t="10000" b="92700" l="10000" r="90000"/>
                    </a14:imgEffect>
                  </a14:imgLayer>
                </a14:imgProps>
              </a:ext>
            </a:extLst>
          </a:blip>
          <a:srcRect l="5691" r="3252"/>
          <a:stretch/>
        </p:blipFill>
        <p:spPr>
          <a:xfrm>
            <a:off x="2209800" y="1524000"/>
            <a:ext cx="3429000" cy="3352800"/>
          </a:xfr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6365" t="-1852" r="15111"/>
          <a:stretch/>
        </p:blipFill>
        <p:spPr>
          <a:xfrm>
            <a:off x="7239001" y="2590800"/>
            <a:ext cx="2227811" cy="1828800"/>
          </a:xfrm>
          <a:prstGeom prst="rect">
            <a:avLst/>
          </a:prstGeom>
        </p:spPr>
      </p:pic>
      <p:pic>
        <p:nvPicPr>
          <p:cNvPr id="2" name="Sl8">
            <a:hlinkClick r:id="" action="ppaction://media"/>
            <a:extLst>
              <a:ext uri="{FF2B5EF4-FFF2-40B4-BE49-F238E27FC236}">
                <a16:creationId xmlns:a16="http://schemas.microsoft.com/office/drawing/2014/main" id="{67AD03A5-1057-4924-840C-C50FBBF6C1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0" y="2074863"/>
            <a:ext cx="487363" cy="487363"/>
          </a:xfrm>
          <a:prstGeom prst="rect">
            <a:avLst/>
          </a:prstGeom>
        </p:spPr>
      </p:pic>
    </p:spTree>
    <p:extLst>
      <p:ext uri="{BB962C8B-B14F-4D97-AF65-F5344CB8AC3E}">
        <p14:creationId xmlns:p14="http://schemas.microsoft.com/office/powerpoint/2010/main" val="64331385"/>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000"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par>
                                <p:cTn id="12" presetID="26" presetClass="emph" presetSubtype="0" fill="hold" nodeType="withEffect">
                                  <p:stCondLst>
                                    <p:cond delay="1450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par>
                                <p:cTn id="15" presetID="26" presetClass="emph" presetSubtype="0" fill="hold" nodeType="withEffect">
                                  <p:stCondLst>
                                    <p:cond delay="2250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par>
                                <p:cTn id="18" presetID="42" presetClass="entr" presetSubtype="0" fill="hold" nodeType="withEffect">
                                  <p:stCondLst>
                                    <p:cond delay="31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6365" t="-1852" r="15111"/>
          <a:stretch/>
        </p:blipFill>
        <p:spPr>
          <a:xfrm>
            <a:off x="7239001" y="2590800"/>
            <a:ext cx="2227811" cy="1828800"/>
          </a:xfrm>
          <a:prstGeom prst="rect">
            <a:avLst/>
          </a:prstGeom>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5469" b="96094" l="48708" r="89463">
                        <a14:backgroundMark x1="59841" y1="38867" x2="63419" y2="36914"/>
                        <a14:backgroundMark x1="83499" y1="37305" x2="78330" y2="34180"/>
                        <a14:backgroundMark x1="72366" y1="89063" x2="72962" y2="77148"/>
                      </a14:backgroundRemoval>
                    </a14:imgEffect>
                  </a14:imgLayer>
                </a14:imgProps>
              </a:ext>
            </a:extLst>
          </a:blip>
          <a:srcRect l="49304" t="3125"/>
          <a:stretch/>
        </p:blipFill>
        <p:spPr>
          <a:xfrm>
            <a:off x="1981200" y="990600"/>
            <a:ext cx="2886075" cy="4724400"/>
          </a:xfrm>
          <a:prstGeom prst="rect">
            <a:avLst/>
          </a:prstGeom>
        </p:spPr>
      </p:pic>
      <p:pic>
        <p:nvPicPr>
          <p:cNvPr id="6" name="Sl9 m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4400" y="6096000"/>
            <a:ext cx="609600" cy="609600"/>
          </a:xfrm>
          <a:prstGeom prst="rect">
            <a:avLst/>
          </a:prstGeom>
        </p:spPr>
      </p:pic>
    </p:spTree>
    <p:extLst>
      <p:ext uri="{BB962C8B-B14F-4D97-AF65-F5344CB8AC3E}">
        <p14:creationId xmlns:p14="http://schemas.microsoft.com/office/powerpoint/2010/main" val="2164774040"/>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34173" fill="hold"/>
                                        <p:tgtEl>
                                          <p:spTgt spid="6"/>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6" presetClass="emph" presetSubtype="0" fill="hold" nodeType="withEffect">
                                  <p:stCondLst>
                                    <p:cond delay="1100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par>
                                <p:cTn id="13" presetID="26" presetClass="emph" presetSubtype="0" fill="hold" nodeType="withEffect">
                                  <p:stCondLst>
                                    <p:cond delay="1800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par>
                                <p:cTn id="16" presetID="26" presetClass="emph" presetSubtype="0" fill="hold" nodeType="withEffect">
                                  <p:stCondLst>
                                    <p:cond delay="2500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nodeType="withEffect">
                                  <p:stCondLst>
                                    <p:cond delay="320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1171</TotalTime>
  <Words>323</Words>
  <Application>Microsoft Office PowerPoint</Application>
  <PresentationFormat>Widescreen</PresentationFormat>
  <Paragraphs>140</Paragraphs>
  <Slides>22</Slides>
  <Notes>0</Notes>
  <HiddenSlides>0</HiddenSlides>
  <MMClips>25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.VnTifani Heavy</vt:lpstr>
      <vt:lpstr>Arial</vt:lpstr>
      <vt:lpstr>Calibri</vt:lpstr>
      <vt:lpstr>Times New Roman</vt:lpstr>
      <vt:lpstr>Office Theme</vt:lpstr>
      <vt:lpstr>1_Office Theme</vt:lpstr>
      <vt:lpstr>PowerPoint Presentation</vt:lpstr>
      <vt:lpstr>MỤC ĐÍCH – YÊU CẦU</vt:lpstr>
      <vt:lpstr>PowerPoint Presentation</vt:lpstr>
      <vt:lpstr>PowerPoint Presentation</vt:lpstr>
      <vt:lpstr>PowerPoint Presentation</vt:lpstr>
      <vt:lpstr>Đếm số lượng 1, 2 trên đối tượng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TDH_Laptop</dc:creator>
  <cp:lastModifiedBy>Techsi.vn</cp:lastModifiedBy>
  <cp:revision>183</cp:revision>
  <dcterms:created xsi:type="dcterms:W3CDTF">2021-10-29T06:48:11Z</dcterms:created>
  <dcterms:modified xsi:type="dcterms:W3CDTF">2025-10-16T07:59:59Z</dcterms:modified>
</cp:coreProperties>
</file>