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56" r:id="rId2"/>
    <p:sldId id="257" r:id="rId3"/>
    <p:sldId id="258" r:id="rId4"/>
    <p:sldId id="259" r:id="rId5"/>
    <p:sldId id="260" r:id="rId6"/>
    <p:sldId id="267" r:id="rId7"/>
    <p:sldId id="261" r:id="rId8"/>
    <p:sldId id="269" r:id="rId9"/>
    <p:sldId id="262" r:id="rId10"/>
    <p:sldId id="270" r:id="rId11"/>
    <p:sldId id="266" r:id="rId12"/>
    <p:sldId id="265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AC1DB"/>
    <a:srgbClr val="B2A2C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6" d="100"/>
          <a:sy n="86" d="100"/>
        </p:scale>
        <p:origin x="708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C585864-AC11-4EB2-93EC-89F709A00551}" type="datetimeFigureOut">
              <a:rPr lang="en-US" smtClean="0"/>
              <a:t>4/15/2025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FD77C20-8034-4B30-8901-E4CEBBB7C2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18925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D77C20-8034-4B30-8901-E4CEBBB7C29A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87354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342DD9-81B1-4547-983F-F1935C18711F}" type="datetimeFigureOut">
              <a:rPr lang="en-US" smtClean="0"/>
              <a:t>4/15/2025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D25F58-7726-476D-8308-04EDF62954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77183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342DD9-81B1-4547-983F-F1935C18711F}" type="datetimeFigureOut">
              <a:rPr lang="en-US" smtClean="0"/>
              <a:t>4/15/2025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D25F58-7726-476D-8308-04EDF62954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53978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342DD9-81B1-4547-983F-F1935C18711F}" type="datetimeFigureOut">
              <a:rPr lang="en-US" smtClean="0"/>
              <a:t>4/15/2025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D25F58-7726-476D-8308-04EDF62954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3743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342DD9-81B1-4547-983F-F1935C18711F}" type="datetimeFigureOut">
              <a:rPr lang="en-US" smtClean="0"/>
              <a:t>4/15/2025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D25F58-7726-476D-8308-04EDF62954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08524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342DD9-81B1-4547-983F-F1935C18711F}" type="datetimeFigureOut">
              <a:rPr lang="en-US" smtClean="0"/>
              <a:t>4/15/2025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D25F58-7726-476D-8308-04EDF62954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90158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342DD9-81B1-4547-983F-F1935C18711F}" type="datetimeFigureOut">
              <a:rPr lang="en-US" smtClean="0"/>
              <a:t>4/15/2025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D25F58-7726-476D-8308-04EDF62954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45449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342DD9-81B1-4547-983F-F1935C18711F}" type="datetimeFigureOut">
              <a:rPr lang="en-US" smtClean="0"/>
              <a:t>4/15/2025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D25F58-7726-476D-8308-04EDF62954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81374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342DD9-81B1-4547-983F-F1935C18711F}" type="datetimeFigureOut">
              <a:rPr lang="en-US" smtClean="0"/>
              <a:t>4/15/2025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D25F58-7726-476D-8308-04EDF62954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58642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342DD9-81B1-4547-983F-F1935C18711F}" type="datetimeFigureOut">
              <a:rPr lang="en-US" smtClean="0"/>
              <a:t>4/15/2025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D25F58-7726-476D-8308-04EDF62954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59533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342DD9-81B1-4547-983F-F1935C18711F}" type="datetimeFigureOut">
              <a:rPr lang="en-US" smtClean="0"/>
              <a:t>4/15/2025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D25F58-7726-476D-8308-04EDF62954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55335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342DD9-81B1-4547-983F-F1935C18711F}" type="datetimeFigureOut">
              <a:rPr lang="en-US" smtClean="0"/>
              <a:t>4/15/2025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D25F58-7726-476D-8308-04EDF62954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10722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2000" t="-2000" r="-1000" b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342DD9-81B1-4547-983F-F1935C18711F}" type="datetimeFigureOut">
              <a:rPr lang="en-US" smtClean="0"/>
              <a:t>4/15/2025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D25F58-7726-476D-8308-04EDF62954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06542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6"/>
          <p:cNvSpPr txBox="1"/>
          <p:nvPr/>
        </p:nvSpPr>
        <p:spPr>
          <a:xfrm>
            <a:off x="4384620" y="491517"/>
            <a:ext cx="3338351" cy="646331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vi-VN" sz="1800" b="1" dirty="0">
                <a:latin typeface="Times New Roman" panose="02020603050405020304" charset="0"/>
                <a:cs typeface="Times New Roman" panose="02020603050405020304" charset="0"/>
              </a:rPr>
              <a:t>UBND Quận Long Biên</a:t>
            </a:r>
          </a:p>
          <a:p>
            <a:pPr marL="0" lvl="0" indent="0"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vi-VN" sz="1800" b="1" dirty="0">
                <a:latin typeface="Times New Roman" panose="02020603050405020304" charset="0"/>
                <a:cs typeface="Times New Roman" panose="02020603050405020304" charset="0"/>
              </a:rPr>
              <a:t>Trường Mầm non </a:t>
            </a:r>
            <a:r>
              <a:rPr lang="en-US" altLang="vi-VN" sz="1800" b="1" dirty="0" err="1" smtClean="0">
                <a:latin typeface="Times New Roman" panose="02020603050405020304" charset="0"/>
                <a:cs typeface="Times New Roman" panose="02020603050405020304" charset="0"/>
              </a:rPr>
              <a:t>Hoa</a:t>
            </a:r>
            <a:r>
              <a:rPr lang="en-US" altLang="vi-VN" sz="1800" b="1" dirty="0" smtClean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vi-VN" sz="1800" b="1" dirty="0" err="1" smtClean="0">
                <a:latin typeface="Times New Roman" panose="02020603050405020304" charset="0"/>
                <a:cs typeface="Times New Roman" panose="02020603050405020304" charset="0"/>
              </a:rPr>
              <a:t>Anh</a:t>
            </a:r>
            <a:r>
              <a:rPr lang="en-US" altLang="vi-VN" sz="1800" b="1" dirty="0" smtClean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vi-VN" sz="1800" b="1" dirty="0" err="1" smtClean="0">
                <a:latin typeface="Times New Roman" panose="02020603050405020304" charset="0"/>
                <a:cs typeface="Times New Roman" panose="02020603050405020304" charset="0"/>
              </a:rPr>
              <a:t>Đào</a:t>
            </a:r>
            <a:endParaRPr lang="en-US" altLang="vi-VN" sz="1800" b="1" dirty="0">
              <a:latin typeface="Times New Roman" panose="02020603050405020304" charset="0"/>
              <a:ea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367202" y="1551595"/>
            <a:ext cx="7265002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400" b="1" dirty="0" smtClean="0">
                <a:ln w="0"/>
                <a:solidFill>
                  <a:srgbClr val="675185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charset="0"/>
                <a:cs typeface="Times New Roman" panose="02020603050405020304" charset="0"/>
              </a:rPr>
              <a:t>PHÁT TRIỂN NHẬN THỨC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553955" y="3412086"/>
            <a:ext cx="92606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 smtClean="0">
                <a:solidFill>
                  <a:srgbClr val="846BA5"/>
                </a:solidFill>
                <a:latin typeface="Times New Roman" panose="02020603050405020304" charset="0"/>
                <a:cs typeface="Times New Roman" panose="02020603050405020304" charset="0"/>
              </a:rPr>
              <a:t>Đề</a:t>
            </a:r>
            <a:r>
              <a:rPr lang="en-US" sz="2800" b="1" dirty="0" smtClean="0">
                <a:solidFill>
                  <a:srgbClr val="846BA5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800" b="1" dirty="0" err="1" smtClean="0">
                <a:solidFill>
                  <a:srgbClr val="846BA5"/>
                </a:solidFill>
                <a:latin typeface="Times New Roman" panose="02020603050405020304" charset="0"/>
                <a:cs typeface="Times New Roman" panose="02020603050405020304" charset="0"/>
              </a:rPr>
              <a:t>tài</a:t>
            </a:r>
            <a:r>
              <a:rPr lang="en-US" sz="2800" b="1" dirty="0" smtClean="0">
                <a:solidFill>
                  <a:srgbClr val="846BA5"/>
                </a:solidFill>
                <a:latin typeface="Times New Roman" panose="02020603050405020304" charset="0"/>
                <a:cs typeface="Times New Roman" panose="02020603050405020304" charset="0"/>
              </a:rPr>
              <a:t>: </a:t>
            </a:r>
            <a:r>
              <a:rPr lang="vi-VN" sz="2800" b="1" dirty="0" smtClean="0">
                <a:solidFill>
                  <a:srgbClr val="846BA5"/>
                </a:solidFill>
                <a:latin typeface="Times New Roman" panose="02020603050405020304" charset="0"/>
                <a:cs typeface="Times New Roman" panose="02020603050405020304" charset="0"/>
              </a:rPr>
              <a:t>Tìm hiểu ngày tết Hàn thực</a:t>
            </a:r>
            <a:endParaRPr lang="en-US" dirty="0">
              <a:solidFill>
                <a:srgbClr val="846BA5"/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477267" y="4168425"/>
            <a:ext cx="4371988" cy="5799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spcBef>
                <a:spcPts val="300"/>
              </a:spcBef>
              <a:spcAft>
                <a:spcPts val="300"/>
              </a:spcAft>
            </a:pPr>
            <a:r>
              <a:rPr lang="en-US" sz="2400" dirty="0" err="1" smtClean="0">
                <a:solidFill>
                  <a:srgbClr val="846BA5"/>
                </a:solidFill>
                <a:latin typeface="Times New Roman" panose="02020603050405020304" charset="0"/>
                <a:cs typeface="Times New Roman" panose="02020603050405020304" charset="0"/>
              </a:rPr>
              <a:t>Lứa</a:t>
            </a:r>
            <a:r>
              <a:rPr lang="en-US" sz="2400" dirty="0" smtClean="0">
                <a:solidFill>
                  <a:srgbClr val="846BA5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400" dirty="0" err="1" smtClean="0">
                <a:solidFill>
                  <a:srgbClr val="846BA5"/>
                </a:solidFill>
                <a:latin typeface="Times New Roman" panose="02020603050405020304" charset="0"/>
                <a:cs typeface="Times New Roman" panose="02020603050405020304" charset="0"/>
              </a:rPr>
              <a:t>tuổi</a:t>
            </a:r>
            <a:r>
              <a:rPr lang="en-US" sz="2400" dirty="0" smtClean="0">
                <a:solidFill>
                  <a:srgbClr val="846BA5"/>
                </a:solidFill>
                <a:latin typeface="Times New Roman" panose="02020603050405020304" charset="0"/>
                <a:cs typeface="Times New Roman" panose="02020603050405020304" charset="0"/>
              </a:rPr>
              <a:t>: </a:t>
            </a:r>
            <a:r>
              <a:rPr lang="en-US" sz="2400" dirty="0" err="1" smtClean="0">
                <a:solidFill>
                  <a:srgbClr val="846BA5"/>
                </a:solidFill>
                <a:latin typeface="Times New Roman" panose="02020603050405020304" charset="0"/>
                <a:cs typeface="Times New Roman" panose="02020603050405020304" charset="0"/>
              </a:rPr>
              <a:t>Mẫu</a:t>
            </a:r>
            <a:r>
              <a:rPr lang="en-US" sz="2400" dirty="0" smtClean="0">
                <a:solidFill>
                  <a:srgbClr val="846BA5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400" dirty="0" err="1" smtClean="0">
                <a:solidFill>
                  <a:srgbClr val="846BA5"/>
                </a:solidFill>
                <a:latin typeface="Times New Roman" panose="02020603050405020304" charset="0"/>
                <a:cs typeface="Times New Roman" panose="02020603050405020304" charset="0"/>
              </a:rPr>
              <a:t>Giáo</a:t>
            </a:r>
            <a:r>
              <a:rPr lang="en-US" sz="2400" dirty="0" smtClean="0">
                <a:solidFill>
                  <a:srgbClr val="846BA5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400" dirty="0" err="1" smtClean="0">
                <a:solidFill>
                  <a:srgbClr val="846BA5"/>
                </a:solidFill>
                <a:latin typeface="Times New Roman" panose="02020603050405020304" charset="0"/>
                <a:cs typeface="Times New Roman" panose="02020603050405020304" charset="0"/>
              </a:rPr>
              <a:t>bé</a:t>
            </a:r>
            <a:endParaRPr lang="en-US" sz="2400" dirty="0" smtClean="0">
              <a:solidFill>
                <a:srgbClr val="846BA5"/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854799" y="6013086"/>
            <a:ext cx="211664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err="1" smtClean="0">
                <a:solidFill>
                  <a:schemeClr val="tx2">
                    <a:lumMod val="50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Năm</a:t>
            </a:r>
            <a:r>
              <a:rPr lang="en-US" sz="1600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1600" dirty="0" err="1" smtClean="0">
                <a:solidFill>
                  <a:schemeClr val="tx2">
                    <a:lumMod val="50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học</a:t>
            </a:r>
            <a:r>
              <a:rPr lang="en-US" sz="1600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: </a:t>
            </a:r>
            <a:r>
              <a:rPr lang="en-US" sz="1600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2024 </a:t>
            </a:r>
            <a:r>
              <a:rPr lang="en-US" sz="1600" smtClean="0">
                <a:solidFill>
                  <a:schemeClr val="tx2">
                    <a:lumMod val="50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- </a:t>
            </a:r>
            <a:r>
              <a:rPr lang="en-US" sz="1600" smtClean="0">
                <a:solidFill>
                  <a:schemeClr val="tx2">
                    <a:lumMod val="50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2025</a:t>
            </a:r>
            <a:endParaRPr lang="en-US" sz="1600" dirty="0">
              <a:solidFill>
                <a:schemeClr val="tx2">
                  <a:lumMod val="50000"/>
                </a:schemeClr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086138" y="2431044"/>
            <a:ext cx="576311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600" b="1" dirty="0" err="1">
                <a:ln w="0"/>
                <a:solidFill>
                  <a:srgbClr val="846BA5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charset="0"/>
                <a:cs typeface="Times New Roman" panose="02020603050405020304" charset="0"/>
              </a:rPr>
              <a:t>Hoạt</a:t>
            </a:r>
            <a:r>
              <a:rPr lang="en-US" sz="3600" b="1" dirty="0">
                <a:ln w="0"/>
                <a:solidFill>
                  <a:srgbClr val="846BA5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3600" b="1" dirty="0" err="1">
                <a:ln w="0"/>
                <a:solidFill>
                  <a:srgbClr val="846BA5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charset="0"/>
                <a:cs typeface="Times New Roman" panose="02020603050405020304" charset="0"/>
              </a:rPr>
              <a:t>động</a:t>
            </a:r>
            <a:r>
              <a:rPr lang="en-US" sz="3600" b="1" dirty="0">
                <a:ln w="0"/>
                <a:solidFill>
                  <a:srgbClr val="846BA5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3600" b="1" dirty="0" err="1">
                <a:ln w="0"/>
                <a:solidFill>
                  <a:srgbClr val="846BA5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charset="0"/>
                <a:cs typeface="Times New Roman" panose="02020603050405020304" charset="0"/>
              </a:rPr>
              <a:t>Khám</a:t>
            </a:r>
            <a:r>
              <a:rPr lang="en-US" sz="3600" b="1" dirty="0">
                <a:ln w="0"/>
                <a:solidFill>
                  <a:srgbClr val="846BA5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3600" b="1" dirty="0" err="1">
                <a:ln w="0"/>
                <a:solidFill>
                  <a:srgbClr val="846BA5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charset="0"/>
                <a:cs typeface="Times New Roman" panose="02020603050405020304" charset="0"/>
              </a:rPr>
              <a:t>phá</a:t>
            </a:r>
            <a:r>
              <a:rPr lang="en-US" sz="3600" b="1" dirty="0">
                <a:ln w="0"/>
                <a:solidFill>
                  <a:srgbClr val="846BA5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3600" b="1" dirty="0" err="1" smtClean="0">
                <a:ln w="0"/>
                <a:solidFill>
                  <a:srgbClr val="846BA5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charset="0"/>
                <a:cs typeface="Times New Roman" panose="02020603050405020304" charset="0"/>
              </a:rPr>
              <a:t>xã</a:t>
            </a:r>
            <a:r>
              <a:rPr lang="en-US" sz="3600" b="1" dirty="0" smtClean="0">
                <a:ln w="0"/>
                <a:solidFill>
                  <a:srgbClr val="846BA5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3600" b="1" dirty="0" err="1" smtClean="0">
                <a:ln w="0"/>
                <a:solidFill>
                  <a:srgbClr val="846BA5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charset="0"/>
                <a:cs typeface="Times New Roman" panose="02020603050405020304" charset="0"/>
              </a:rPr>
              <a:t>hội</a:t>
            </a:r>
            <a:endParaRPr lang="en-US" sz="3600" b="1" dirty="0">
              <a:ln w="0"/>
              <a:solidFill>
                <a:srgbClr val="846BA5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imes New Roman" panose="02020603050405020304" charset="0"/>
              <a:cs typeface="Times New Roman" panose="0202060305040502030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829424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1796716" y="144379"/>
            <a:ext cx="10042358" cy="1010653"/>
            <a:chOff x="2695074" y="224589"/>
            <a:chExt cx="6384757" cy="1010653"/>
          </a:xfrm>
        </p:grpSpPr>
        <p:sp>
          <p:nvSpPr>
            <p:cNvPr id="5" name="Rounded Rectangle 4"/>
            <p:cNvSpPr/>
            <p:nvPr/>
          </p:nvSpPr>
          <p:spPr>
            <a:xfrm>
              <a:off x="2695074" y="224589"/>
              <a:ext cx="5374105" cy="1010653"/>
            </a:xfrm>
            <a:prstGeom prst="roundRect">
              <a:avLst/>
            </a:prstGeom>
            <a:solidFill>
              <a:srgbClr val="CAC1DB"/>
            </a:solidFill>
            <a:ln w="28575">
              <a:solidFill>
                <a:srgbClr val="B2A2C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2839453" y="304799"/>
              <a:ext cx="6240378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Câu 4: Nhân bánh chay được làm từ gì?</a:t>
              </a:r>
              <a:endParaRPr lang="en-US" sz="40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8" name="Rounded Rectangle 7"/>
          <p:cNvSpPr/>
          <p:nvPr/>
        </p:nvSpPr>
        <p:spPr>
          <a:xfrm>
            <a:off x="5654842" y="3129616"/>
            <a:ext cx="5003687" cy="994609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B2A2C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2: Nhân được làm từ đường</a:t>
            </a:r>
            <a:endParaRPr lang="en-US" sz="280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5654842" y="1668223"/>
            <a:ext cx="5003687" cy="994609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B2A2C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sz="280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Nhân được làm từ đậu xanh</a:t>
            </a:r>
            <a:endParaRPr lang="en-US" sz="280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5654842" y="4558925"/>
            <a:ext cx="5003687" cy="994609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B2A2C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2: Nhân được làm từ rau</a:t>
            </a:r>
            <a:endParaRPr lang="en-US" sz="280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2433" y="1754432"/>
            <a:ext cx="4182282" cy="350737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6766307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xit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22" presetClass="exit" presetSubtype="8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8" grpId="1" animBg="1"/>
      <p:bldP spid="10" grpId="0" animBg="1"/>
      <p:bldP spid="11" grpId="0" animBg="1"/>
      <p:bldP spid="11" grpId="1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Group 21"/>
          <p:cNvGrpSpPr/>
          <p:nvPr/>
        </p:nvGrpSpPr>
        <p:grpSpPr>
          <a:xfrm>
            <a:off x="180166" y="2253249"/>
            <a:ext cx="3001905" cy="4411579"/>
            <a:chOff x="6165666" y="1636294"/>
            <a:chExt cx="3001905" cy="4411579"/>
          </a:xfrm>
        </p:grpSpPr>
        <p:sp>
          <p:nvSpPr>
            <p:cNvPr id="16" name="Rounded Rectangle 15"/>
            <p:cNvSpPr/>
            <p:nvPr/>
          </p:nvSpPr>
          <p:spPr>
            <a:xfrm>
              <a:off x="6165666" y="1636294"/>
              <a:ext cx="2860841" cy="4411579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B2A2C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6315557" y="4381961"/>
              <a:ext cx="2852014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 sz="240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Thả luộc trong nồi nước sôi, khi bánh nổi lên mặt nước vớt ra vừa chín tới</a:t>
              </a:r>
            </a:p>
          </p:txBody>
        </p:sp>
        <p:pic>
          <p:nvPicPr>
            <p:cNvPr id="4104" name="Picture 8" descr="Tết Hàn Thực - Tết Bánh Trôi Bánh Chay Năm 2020 Nhằm Ngày 26.3 | Ahalong.Com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21389" y="2390374"/>
              <a:ext cx="2740950" cy="1831641"/>
            </a:xfrm>
            <a:prstGeom prst="roundRect">
              <a:avLst>
                <a:gd name="adj" fmla="val 16667"/>
              </a:avLst>
            </a:prstGeom>
            <a:ln>
              <a:noFill/>
            </a:ln>
            <a:effectLst>
              <a:outerShdw blurRad="76200" dist="38100" dir="78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bevelT w="381000" h="114300" prst="relaxedInset"/>
              <a:contourClr>
                <a:srgbClr val="969696"/>
              </a:contourClr>
            </a:sp3d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5" name="Group 24"/>
          <p:cNvGrpSpPr/>
          <p:nvPr/>
        </p:nvGrpSpPr>
        <p:grpSpPr>
          <a:xfrm>
            <a:off x="3147314" y="2253249"/>
            <a:ext cx="2923007" cy="4411579"/>
            <a:chOff x="9164463" y="1636294"/>
            <a:chExt cx="2923007" cy="4411579"/>
          </a:xfrm>
        </p:grpSpPr>
        <p:sp>
          <p:nvSpPr>
            <p:cNvPr id="17" name="Rounded Rectangle 16"/>
            <p:cNvSpPr/>
            <p:nvPr/>
          </p:nvSpPr>
          <p:spPr>
            <a:xfrm>
              <a:off x="9164463" y="1636294"/>
              <a:ext cx="2860841" cy="4411579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B2A2C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4102" name="Picture 6" descr="{keywords}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291500" y="2473484"/>
              <a:ext cx="2625421" cy="1748531"/>
            </a:xfrm>
            <a:prstGeom prst="roundRect">
              <a:avLst>
                <a:gd name="adj" fmla="val 16667"/>
              </a:avLst>
            </a:prstGeom>
            <a:ln>
              <a:noFill/>
            </a:ln>
            <a:effectLst>
              <a:outerShdw blurRad="76200" dist="38100" dir="78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bevelT w="381000" h="114300" prst="relaxedInset"/>
              <a:contourClr>
                <a:srgbClr val="969696"/>
              </a:contourClr>
            </a:sp3d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4" name="TextBox 23"/>
            <p:cNvSpPr txBox="1"/>
            <p:nvPr/>
          </p:nvSpPr>
          <p:spPr>
            <a:xfrm>
              <a:off x="9448410" y="4459040"/>
              <a:ext cx="263906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Rắc vừng lên bánh</a:t>
              </a:r>
              <a:endParaRPr lang="en-US" sz="24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3400927" y="82243"/>
            <a:ext cx="6368715" cy="1010653"/>
            <a:chOff x="2695074" y="224589"/>
            <a:chExt cx="6384757" cy="1010653"/>
          </a:xfrm>
        </p:grpSpPr>
        <p:sp>
          <p:nvSpPr>
            <p:cNvPr id="5" name="Rounded Rectangle 4"/>
            <p:cNvSpPr/>
            <p:nvPr/>
          </p:nvSpPr>
          <p:spPr>
            <a:xfrm>
              <a:off x="2695074" y="224589"/>
              <a:ext cx="5374105" cy="1010653"/>
            </a:xfrm>
            <a:prstGeom prst="roundRect">
              <a:avLst/>
            </a:prstGeom>
            <a:solidFill>
              <a:srgbClr val="CAC1DB"/>
            </a:solidFill>
            <a:ln w="28575">
              <a:solidFill>
                <a:srgbClr val="B2A2C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2839453" y="304799"/>
              <a:ext cx="6240378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Quy trình làm bánh trôi</a:t>
              </a:r>
              <a:endParaRPr lang="en-US" sz="40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9228297" y="2253249"/>
            <a:ext cx="2860841" cy="4411579"/>
            <a:chOff x="192505" y="1636294"/>
            <a:chExt cx="2860841" cy="4411579"/>
          </a:xfrm>
        </p:grpSpPr>
        <p:sp>
          <p:nvSpPr>
            <p:cNvPr id="7" name="Rounded Rectangle 6"/>
            <p:cNvSpPr/>
            <p:nvPr/>
          </p:nvSpPr>
          <p:spPr>
            <a:xfrm>
              <a:off x="192505" y="1636294"/>
              <a:ext cx="2860841" cy="4411579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B2A2C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4098" name="Picture 2" descr="{keywords}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6084" y="2404929"/>
              <a:ext cx="2673682" cy="1780673"/>
            </a:xfrm>
            <a:prstGeom prst="roundRect">
              <a:avLst>
                <a:gd name="adj" fmla="val 16667"/>
              </a:avLst>
            </a:prstGeom>
            <a:ln>
              <a:noFill/>
            </a:ln>
            <a:effectLst>
              <a:outerShdw blurRad="76200" dist="38100" dir="78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bevelT w="381000" h="114300" prst="relaxedInset"/>
              <a:contourClr>
                <a:srgbClr val="969696"/>
              </a:contourClr>
            </a:sp3d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8" name="TextBox 7"/>
            <p:cNvSpPr txBox="1"/>
            <p:nvPr/>
          </p:nvSpPr>
          <p:spPr>
            <a:xfrm>
              <a:off x="357557" y="4381961"/>
              <a:ext cx="2639060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Chia bột thành từng khúc đều nhau có chiều dài khoảng 1 đốt ngón tay</a:t>
              </a:r>
              <a:endParaRPr lang="en-US" sz="24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6180939" y="2269437"/>
            <a:ext cx="2865651" cy="4411579"/>
            <a:chOff x="3161669" y="1636294"/>
            <a:chExt cx="2865651" cy="4411579"/>
          </a:xfrm>
        </p:grpSpPr>
        <p:sp>
          <p:nvSpPr>
            <p:cNvPr id="15" name="Rounded Rectangle 14"/>
            <p:cNvSpPr/>
            <p:nvPr/>
          </p:nvSpPr>
          <p:spPr>
            <a:xfrm>
              <a:off x="3161669" y="1636294"/>
              <a:ext cx="2860841" cy="4411579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B2A2C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4100" name="Picture 4" descr="{keywords}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39954" y="2420971"/>
              <a:ext cx="2704270" cy="1801044"/>
            </a:xfrm>
            <a:prstGeom prst="roundRect">
              <a:avLst>
                <a:gd name="adj" fmla="val 16667"/>
              </a:avLst>
            </a:prstGeom>
            <a:ln>
              <a:noFill/>
            </a:ln>
            <a:effectLst>
              <a:outerShdw blurRad="76200" dist="38100" dir="78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bevelT w="381000" h="114300" prst="relaxedInset"/>
              <a:contourClr>
                <a:srgbClr val="969696"/>
              </a:contourClr>
            </a:sp3d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3" name="TextBox 12"/>
            <p:cNvSpPr txBox="1"/>
            <p:nvPr/>
          </p:nvSpPr>
          <p:spPr>
            <a:xfrm>
              <a:off x="3388260" y="4448595"/>
              <a:ext cx="2639060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Ấn dẹt, để viên đường vào giữa và vê tròn</a:t>
              </a:r>
              <a:endParaRPr lang="en-US" sz="24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18" name="TextBox 17"/>
          <p:cNvSpPr txBox="1"/>
          <p:nvPr/>
        </p:nvSpPr>
        <p:spPr>
          <a:xfrm>
            <a:off x="785019" y="1387715"/>
            <a:ext cx="1564601" cy="461665"/>
          </a:xfrm>
          <a:prstGeom prst="rect">
            <a:avLst/>
          </a:prstGeom>
          <a:solidFill>
            <a:srgbClr val="CAC1DB"/>
          </a:solidFill>
        </p:spPr>
        <p:txBody>
          <a:bodyPr wrap="square" rtlCol="0">
            <a:spAutoFit/>
          </a:bodyPr>
          <a:lstStyle/>
          <a:p>
            <a:r>
              <a:rPr lang="en-US" sz="24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BƯỚC 1: </a:t>
            </a:r>
            <a:endParaRPr lang="en-US" sz="24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3893481" y="1387715"/>
            <a:ext cx="1564601" cy="461665"/>
          </a:xfrm>
          <a:prstGeom prst="rect">
            <a:avLst/>
          </a:prstGeom>
          <a:solidFill>
            <a:srgbClr val="CAC1DB"/>
          </a:solidFill>
          <a:ln>
            <a:solidFill>
              <a:srgbClr val="CAC1DB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BƯỚC 2: </a:t>
            </a:r>
            <a:endParaRPr lang="en-US" sz="24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9829047" y="1450334"/>
            <a:ext cx="1564601" cy="461665"/>
          </a:xfrm>
          <a:prstGeom prst="rect">
            <a:avLst/>
          </a:prstGeom>
          <a:solidFill>
            <a:srgbClr val="CAC1DB"/>
          </a:solidFill>
        </p:spPr>
        <p:txBody>
          <a:bodyPr wrap="square" rtlCol="0">
            <a:spAutoFit/>
          </a:bodyPr>
          <a:lstStyle/>
          <a:p>
            <a:r>
              <a:rPr lang="en-US" sz="24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BƯỚC 3: </a:t>
            </a:r>
            <a:endParaRPr lang="en-US" sz="24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6927717" y="1450334"/>
            <a:ext cx="1564601" cy="461665"/>
          </a:xfrm>
          <a:prstGeom prst="rect">
            <a:avLst/>
          </a:prstGeom>
          <a:solidFill>
            <a:srgbClr val="CAC1DB"/>
          </a:solidFill>
        </p:spPr>
        <p:txBody>
          <a:bodyPr wrap="square" rtlCol="0">
            <a:spAutoFit/>
          </a:bodyPr>
          <a:lstStyle/>
          <a:p>
            <a:r>
              <a:rPr lang="en-US" sz="24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BƯỚC 4: </a:t>
            </a:r>
            <a:endParaRPr lang="en-US" sz="24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23008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375E-6 3.7037E-7 L 0.74127 0.14583 " pathEditMode="relative" rAng="0" ptsTypes="AA">
                                      <p:cBhvr>
                                        <p:cTn id="27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7057" y="729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54167E-6 3.7037E-7 L 0.23594 0.15579 " pathEditMode="relative" rAng="0" ptsTypes="AA">
                                      <p:cBhvr>
                                        <p:cTn id="31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797" y="777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1.11111E-6 L -0.49427 0.14583 " pathEditMode="relative" rAng="0" ptsTypes="AA">
                                      <p:cBhvr>
                                        <p:cTn id="35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4714" y="729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1.11111E-6 L -0.50469 0.14653 " pathEditMode="relative" rAng="0" ptsTypes="AA">
                                      <p:cBhvr>
                                        <p:cTn id="39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234" y="731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9" grpId="0" animBg="1"/>
      <p:bldP spid="20" grpId="0" animBg="1"/>
      <p:bldP spid="21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94070" y="1224565"/>
            <a:ext cx="1022685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b="1" smtClean="0">
                <a:solidFill>
                  <a:srgbClr val="8F77AD"/>
                </a:solidFill>
                <a:latin typeface="Merriweather" panose="00000500000000000000" pitchFamily="2" charset="0"/>
                <a:cs typeface="milk tea Med" pitchFamily="2" charset="-34"/>
              </a:rPr>
              <a:t>Kết thúc bài học</a:t>
            </a:r>
          </a:p>
        </p:txBody>
      </p:sp>
      <p:sp>
        <p:nvSpPr>
          <p:cNvPr id="5" name="Rectangle 4"/>
          <p:cNvSpPr/>
          <p:nvPr/>
        </p:nvSpPr>
        <p:spPr>
          <a:xfrm>
            <a:off x="20388" y="3244334"/>
            <a:ext cx="11958723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6000" b="1">
                <a:solidFill>
                  <a:srgbClr val="8F77AD"/>
                </a:solidFill>
                <a:latin typeface="Merriweather" panose="00000500000000000000" pitchFamily="2" charset="0"/>
                <a:cs typeface="milk tea Med" pitchFamily="2" charset="-34"/>
              </a:rPr>
              <a:t>Hẹn gặp lại vào các giờ học sau</a:t>
            </a:r>
            <a:endParaRPr lang="en-US" sz="6000" b="1" dirty="0">
              <a:solidFill>
                <a:srgbClr val="8F77AD"/>
              </a:solidFill>
              <a:latin typeface="Merriweather" panose="00000500000000000000" pitchFamily="2" charset="0"/>
              <a:cs typeface="milk tea Med" pitchFamily="2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4222654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403280" y="176197"/>
            <a:ext cx="11006248" cy="3112914"/>
          </a:xfrm>
          <a:prstGeom prst="roundRect">
            <a:avLst/>
          </a:prstGeom>
          <a:noFill/>
          <a:ln w="571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 descr="https://mmbonappetit.com/wp-content/uploads/2022/04/IMG_7515-1-scaled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348" y="244435"/>
            <a:ext cx="3573162" cy="242461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0348" y="3631359"/>
            <a:ext cx="3573162" cy="237260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6" name="Rounded Rectangle 5"/>
          <p:cNvSpPr/>
          <p:nvPr/>
        </p:nvSpPr>
        <p:spPr>
          <a:xfrm>
            <a:off x="403280" y="3506249"/>
            <a:ext cx="11006248" cy="3112914"/>
          </a:xfrm>
          <a:prstGeom prst="roundRect">
            <a:avLst/>
          </a:prstGeom>
          <a:noFill/>
          <a:ln w="571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1173594" y="2633846"/>
            <a:ext cx="218111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Bánh Trôi</a:t>
            </a:r>
            <a:endParaRPr lang="en-US" sz="3600" b="1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091706" y="5957268"/>
            <a:ext cx="240322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Bánh Chay</a:t>
            </a:r>
            <a:endParaRPr lang="en-US" sz="3600" b="1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666507" y="393826"/>
            <a:ext cx="644814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Có </a:t>
            </a:r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dạng viên </a:t>
            </a:r>
            <a:r>
              <a:rPr lang="en-US" sz="2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tròn, có vỏ bên ngoài màu trắng</a:t>
            </a:r>
          </a:p>
          <a:p>
            <a:r>
              <a:rPr lang="en-US" sz="2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Có nhân ngọt từ đường mật</a:t>
            </a:r>
          </a:p>
          <a:p>
            <a:r>
              <a:rPr lang="en-US" sz="2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Được làm từ bột gạo nếp</a:t>
            </a:r>
          </a:p>
          <a:p>
            <a:r>
              <a:rPr lang="en-US" sz="2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T</a:t>
            </a:r>
            <a:r>
              <a:rPr lang="vi-VN" sz="2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hả luộc trong nồi nước sôi, khi bánh nổi lên mặt nước vớt ra vừa chín tới</a:t>
            </a:r>
            <a:endParaRPr lang="en-US" sz="240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Khi ăn rắc thêm chút vừng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666507" y="3628342"/>
            <a:ext cx="6448142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Được </a:t>
            </a:r>
            <a:r>
              <a:rPr lang="vi-VN" sz="2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nặn</a:t>
            </a:r>
            <a:r>
              <a:rPr lang="en-US" sz="2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thành hình</a:t>
            </a:r>
            <a:r>
              <a:rPr lang="vi-VN" sz="2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tròn dẹt</a:t>
            </a:r>
            <a:endParaRPr lang="en-US" sz="240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Có nhân làm từ đậu xanh</a:t>
            </a:r>
          </a:p>
          <a:p>
            <a:r>
              <a:rPr lang="en-US" sz="2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Được làm từ bột gạo nếp</a:t>
            </a:r>
          </a:p>
          <a:p>
            <a:r>
              <a:rPr lang="en-US" sz="2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T</a:t>
            </a:r>
            <a:r>
              <a:rPr lang="vi-VN" sz="2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hả luộc trong nồi nước sôi, khi bánh nổi lên mặt nước vớt ra</a:t>
            </a:r>
            <a:endParaRPr lang="en-US" sz="240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K</a:t>
            </a:r>
            <a:r>
              <a:rPr lang="vi-VN" sz="2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hi ăn đặt lên bát nhỏ, đổ nước đường lên trên, rắc thêm chút hạt vừng rang</a:t>
            </a:r>
            <a:endParaRPr lang="en-US" sz="240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038053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5" grpId="0"/>
      <p:bldP spid="8" grpId="0"/>
      <p:bldP spid="7" grpId="0"/>
      <p:bldP spid="1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8486d3381d.vws.vegacdn.vn/UploadFolderNew/SGDLongBien/2023/Image/mnlongbiena/Thu_muc_chung/9fdb6f4e1c1fc3419a0e_24042023.jpg?w=90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067" y="421375"/>
            <a:ext cx="5862045" cy="439653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Têt hàn thuc, une belle tradition vietnamienn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2433" y="2209230"/>
            <a:ext cx="5862045" cy="439653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201003" y="4954137"/>
            <a:ext cx="337099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Nặn bánh trôi</a:t>
            </a:r>
            <a:endParaRPr lang="en-US" sz="4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427956" y="1257869"/>
            <a:ext cx="337099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Cúng gia tiên</a:t>
            </a:r>
            <a:endParaRPr lang="en-US" sz="4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854412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891523" y="645861"/>
            <a:ext cx="5915467" cy="55659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fontAlgn="base">
              <a:lnSpc>
                <a:spcPct val="150000"/>
              </a:lnSpc>
            </a:pPr>
            <a:r>
              <a:rPr lang="vi-VN" sz="2400">
                <a:solidFill>
                  <a:srgbClr val="000000"/>
                </a:solidFill>
                <a:latin typeface="+mj-lt"/>
              </a:rPr>
              <a:t>Vào ngày 3/3 Âm lịch, các gia đình làm bánh trôi, bánh chay cúng ông bà, tổ tiên và không kiêng đốt lửa. Ở nhiều nơi, dân ta cũng làm bánh trôi bánh chay cúng thần hoàng. Những món ăn được nấu trong dịp này làm ra đều được cúng gia tiên với ý nghĩa con cháu một lòng hướng về tổ tiên, nguồn cội.</a:t>
            </a:r>
            <a:endParaRPr lang="vi-VN" sz="2400" b="0" i="0" smtClean="0">
              <a:solidFill>
                <a:srgbClr val="000000"/>
              </a:solidFill>
              <a:effectLst/>
              <a:latin typeface="+mj-lt"/>
            </a:endParaRPr>
          </a:p>
          <a:p>
            <a:pPr algn="just" fontAlgn="base">
              <a:lnSpc>
                <a:spcPct val="150000"/>
              </a:lnSpc>
            </a:pPr>
            <a:r>
              <a:rPr lang="vi-VN" sz="2400">
                <a:solidFill>
                  <a:srgbClr val="000000"/>
                </a:solidFill>
                <a:latin typeface="+mj-lt"/>
              </a:rPr>
              <a:t>Đặc biệt, trong dịp này người đi xa quê sẽ đoàn tụ cùng gia đình, cùng đi tảo mộ người đã khuất và sum họp bên bữa cơm gia đình.</a:t>
            </a:r>
            <a:endParaRPr lang="vi-VN" sz="2400" b="0" i="0">
              <a:solidFill>
                <a:srgbClr val="000000"/>
              </a:solidFill>
              <a:effectLst/>
              <a:latin typeface="+mj-lt"/>
            </a:endParaRPr>
          </a:p>
        </p:txBody>
      </p:sp>
      <p:pic>
        <p:nvPicPr>
          <p:cNvPr id="3076" name="Picture 4" descr="Tết Hàn Thực 2023 là ngày nào? Ý nghĩa Tết Hàn Thực?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6825" y="1191293"/>
            <a:ext cx="5312193" cy="409330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27083636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s://mmbonappetit.com/wp-content/uploads/2022/04/IMG_7515-1-scaled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305" y="308241"/>
            <a:ext cx="4198325" cy="284882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ounded Rectangle 2"/>
          <p:cNvSpPr/>
          <p:nvPr/>
        </p:nvSpPr>
        <p:spPr>
          <a:xfrm>
            <a:off x="403280" y="176197"/>
            <a:ext cx="11006248" cy="3112914"/>
          </a:xfrm>
          <a:prstGeom prst="roundRect">
            <a:avLst/>
          </a:prstGeom>
          <a:noFill/>
          <a:ln w="571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5035764" y="947824"/>
            <a:ext cx="644814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Có </a:t>
            </a:r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dạng viên </a:t>
            </a:r>
            <a:r>
              <a:rPr lang="en-US" sz="2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tròn, có vỏ bên ngoài màu trắng</a:t>
            </a:r>
          </a:p>
          <a:p>
            <a:r>
              <a:rPr lang="en-US" sz="2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Có nhân ngọt từ đường mật</a:t>
            </a:r>
          </a:p>
          <a:p>
            <a:r>
              <a:rPr lang="en-US" sz="2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Được làm từ bột gạo nếp</a:t>
            </a:r>
          </a:p>
          <a:p>
            <a:r>
              <a:rPr lang="en-US" sz="2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Khi ăn có vị ngọt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0348" y="3631359"/>
            <a:ext cx="4182282" cy="277706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6" name="Rounded Rectangle 5"/>
          <p:cNvSpPr/>
          <p:nvPr/>
        </p:nvSpPr>
        <p:spPr>
          <a:xfrm>
            <a:off x="403280" y="3506249"/>
            <a:ext cx="11006248" cy="3112914"/>
          </a:xfrm>
          <a:prstGeom prst="roundRect">
            <a:avLst/>
          </a:prstGeom>
          <a:noFill/>
          <a:ln w="571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5188454" y="4235060"/>
            <a:ext cx="644814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Có dạng hình tròn dẹt, vỏ bên ngoài màu trắng</a:t>
            </a:r>
          </a:p>
          <a:p>
            <a:r>
              <a:rPr lang="en-US" sz="2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Có nhân làm từ đậu xanh</a:t>
            </a:r>
          </a:p>
          <a:p>
            <a:r>
              <a:rPr lang="en-US" sz="2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Được làm từ bột gạo nếp</a:t>
            </a:r>
          </a:p>
          <a:p>
            <a:r>
              <a:rPr lang="en-US" sz="2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Khi ăn có vị bùi từ nhân đậu xanh, vị ngọt từ nước đường</a:t>
            </a:r>
          </a:p>
        </p:txBody>
      </p:sp>
    </p:spTree>
    <p:extLst>
      <p:ext uri="{BB962C8B-B14F-4D97-AF65-F5344CB8AC3E}">
        <p14:creationId xmlns:p14="http://schemas.microsoft.com/office/powerpoint/2010/main" val="40734839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  <p:bldP spid="6" grpId="0" animBg="1"/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125566" y="2251259"/>
            <a:ext cx="7579908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500" b="1" smtClean="0">
                <a:solidFill>
                  <a:srgbClr val="8F77AD"/>
                </a:solidFill>
                <a:effectLst/>
                <a:latin typeface="Merriweather" panose="00000500000000000000" pitchFamily="2" charset="0"/>
                <a:cs typeface="milk tea Med" pitchFamily="2" charset="-34"/>
              </a:rPr>
              <a:t>TRÒ CHƠI</a:t>
            </a:r>
            <a:endParaRPr lang="en-US" sz="11500" b="1" dirty="0">
              <a:solidFill>
                <a:srgbClr val="8F77AD"/>
              </a:solidFill>
              <a:effectLst/>
              <a:latin typeface="Merriweather" panose="00000500000000000000" pitchFamily="2" charset="0"/>
              <a:cs typeface="milk tea Med" pitchFamily="2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1071126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2053390" y="80211"/>
            <a:ext cx="9144000" cy="1010653"/>
            <a:chOff x="2695074" y="224589"/>
            <a:chExt cx="6384757" cy="1010653"/>
          </a:xfrm>
        </p:grpSpPr>
        <p:sp>
          <p:nvSpPr>
            <p:cNvPr id="3" name="Rounded Rectangle 2"/>
            <p:cNvSpPr/>
            <p:nvPr/>
          </p:nvSpPr>
          <p:spPr>
            <a:xfrm>
              <a:off x="2695074" y="224589"/>
              <a:ext cx="5374105" cy="1010653"/>
            </a:xfrm>
            <a:prstGeom prst="roundRect">
              <a:avLst/>
            </a:prstGeom>
            <a:solidFill>
              <a:srgbClr val="CAC1DB"/>
            </a:solidFill>
            <a:ln w="28575">
              <a:solidFill>
                <a:srgbClr val="B2A2C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2839453" y="304799"/>
              <a:ext cx="6240378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Câu 1: Bánh trôi có đặc điểm gì?</a:t>
              </a:r>
              <a:endParaRPr lang="en-US" sz="40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5" name="Picture 2" descr="https://mmbonappetit.com/wp-content/uploads/2022/04/IMG_7515-1-scaled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7842" y="1960577"/>
            <a:ext cx="4198325" cy="336540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ounded Rectangle 7"/>
          <p:cNvSpPr/>
          <p:nvPr/>
        </p:nvSpPr>
        <p:spPr>
          <a:xfrm>
            <a:off x="5245768" y="1764633"/>
            <a:ext cx="6288505" cy="994609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B2A2C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1: Có dạng hình tròn, vỏ ngoài màu trắng</a:t>
            </a:r>
            <a:endParaRPr lang="en-US" sz="280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5245767" y="4575956"/>
            <a:ext cx="6288505" cy="994609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B2A2C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sz="280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Có hình tròn dẹt, vỏ ngoài màu trắng</a:t>
            </a:r>
            <a:endParaRPr lang="en-US" sz="280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5245767" y="3158263"/>
            <a:ext cx="6288505" cy="994609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B2A2C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2: Có dạng hình tròn, vỏ ngoài màu vàng</a:t>
            </a:r>
            <a:endParaRPr lang="en-US" sz="280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671909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xit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2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22" presetClass="exit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2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9" grpId="1" animBg="1"/>
      <p:bldP spid="10" grpId="0" animBg="1"/>
      <p:bldP spid="10" grpId="1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1796716" y="144379"/>
            <a:ext cx="10042358" cy="1010653"/>
            <a:chOff x="2695074" y="224589"/>
            <a:chExt cx="6384757" cy="1010653"/>
          </a:xfrm>
        </p:grpSpPr>
        <p:sp>
          <p:nvSpPr>
            <p:cNvPr id="5" name="Rounded Rectangle 4"/>
            <p:cNvSpPr/>
            <p:nvPr/>
          </p:nvSpPr>
          <p:spPr>
            <a:xfrm>
              <a:off x="2695074" y="224589"/>
              <a:ext cx="5374105" cy="1010653"/>
            </a:xfrm>
            <a:prstGeom prst="roundRect">
              <a:avLst/>
            </a:prstGeom>
            <a:solidFill>
              <a:srgbClr val="CAC1DB"/>
            </a:solidFill>
            <a:ln w="28575">
              <a:solidFill>
                <a:srgbClr val="B2A2C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2839453" y="304799"/>
              <a:ext cx="6240378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Câu 2: Nhân bánh trôi được làm từ gì?</a:t>
              </a:r>
              <a:endParaRPr lang="en-US" sz="40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7" name="Picture 2" descr="https://mmbonappetit.com/wp-content/uploads/2022/04/IMG_7515-1-scaled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800" y="2027324"/>
            <a:ext cx="4198325" cy="336540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ounded Rectangle 7"/>
          <p:cNvSpPr/>
          <p:nvPr/>
        </p:nvSpPr>
        <p:spPr>
          <a:xfrm>
            <a:off x="5654842" y="3129616"/>
            <a:ext cx="5003687" cy="994609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B2A2C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2: Nhân được làm từ đường mật</a:t>
            </a:r>
            <a:endParaRPr lang="en-US" sz="280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5654842" y="1668223"/>
            <a:ext cx="5003687" cy="994609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B2A2C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sz="280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Nhân được làm từ thịt</a:t>
            </a:r>
            <a:endParaRPr lang="en-US" sz="280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5654842" y="4558925"/>
            <a:ext cx="5003687" cy="994609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B2A2C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2: Nhân được làm từ rau</a:t>
            </a:r>
            <a:endParaRPr lang="en-US" sz="280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792813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xit" presetSubtype="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2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22" presetClass="exit" presetSubtype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0" grpId="0" animBg="1"/>
      <p:bldP spid="10" grpId="1" animBg="1"/>
      <p:bldP spid="11" grpId="0" animBg="1"/>
      <p:bldP spid="11" grpId="1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2053390" y="80211"/>
            <a:ext cx="9144000" cy="1010653"/>
            <a:chOff x="2695074" y="224589"/>
            <a:chExt cx="6384757" cy="1010653"/>
          </a:xfrm>
        </p:grpSpPr>
        <p:sp>
          <p:nvSpPr>
            <p:cNvPr id="6" name="Rounded Rectangle 5"/>
            <p:cNvSpPr/>
            <p:nvPr/>
          </p:nvSpPr>
          <p:spPr>
            <a:xfrm>
              <a:off x="2695074" y="224589"/>
              <a:ext cx="5374105" cy="1010653"/>
            </a:xfrm>
            <a:prstGeom prst="roundRect">
              <a:avLst/>
            </a:prstGeom>
            <a:solidFill>
              <a:srgbClr val="CAC1DB"/>
            </a:solidFill>
            <a:ln w="28575">
              <a:solidFill>
                <a:srgbClr val="B2A2C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2839453" y="304799"/>
              <a:ext cx="6240378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Câu 3: Bánh chay có đặc điểm gì?</a:t>
              </a:r>
              <a:endParaRPr lang="en-US" sz="40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2433" y="1722348"/>
            <a:ext cx="4182282" cy="350737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13" name="Rounded Rectangle 12"/>
          <p:cNvSpPr/>
          <p:nvPr/>
        </p:nvSpPr>
        <p:spPr>
          <a:xfrm>
            <a:off x="5245768" y="1764633"/>
            <a:ext cx="6288505" cy="994609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B2A2C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1: Có dạng hình tròn, vỏ ngoài màu vàng</a:t>
            </a:r>
            <a:endParaRPr lang="en-US" sz="280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5245767" y="4575956"/>
            <a:ext cx="6288505" cy="994609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B2A2C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sz="280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Có dạng hình tròn dẹt, vỏ ngoài màu trắng</a:t>
            </a:r>
            <a:endParaRPr lang="en-US" sz="280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Rounded Rectangle 14"/>
          <p:cNvSpPr/>
          <p:nvPr/>
        </p:nvSpPr>
        <p:spPr>
          <a:xfrm>
            <a:off x="5245767" y="3158263"/>
            <a:ext cx="6288505" cy="994609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B2A2C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2: Có dạng hình tròn dẹt, vỏ ngoài màu vàng</a:t>
            </a:r>
            <a:endParaRPr lang="en-US" sz="280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10238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xit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2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22" presetClass="exit" presetSubtype="8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2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3" grpId="1" animBg="1"/>
      <p:bldP spid="14" grpId="0" animBg="1"/>
      <p:bldP spid="15" grpId="0" animBg="1"/>
      <p:bldP spid="15" grpId="1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121</TotalTime>
  <Words>577</Words>
  <Application>Microsoft Office PowerPoint</Application>
  <PresentationFormat>Widescreen</PresentationFormat>
  <Paragraphs>60</Paragraphs>
  <Slides>12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9" baseType="lpstr">
      <vt:lpstr>Arial</vt:lpstr>
      <vt:lpstr>Calibri</vt:lpstr>
      <vt:lpstr>Calibri Light</vt:lpstr>
      <vt:lpstr>Merriweather</vt:lpstr>
      <vt:lpstr>milk tea Med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NMT</dc:creator>
  <cp:lastModifiedBy>Techsi.vn</cp:lastModifiedBy>
  <cp:revision>14</cp:revision>
  <dcterms:created xsi:type="dcterms:W3CDTF">2024-04-01T08:16:48Z</dcterms:created>
  <dcterms:modified xsi:type="dcterms:W3CDTF">2025-04-15T06:07:58Z</dcterms:modified>
</cp:coreProperties>
</file>