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0" r:id="rId2"/>
    <p:sldId id="282" r:id="rId3"/>
    <p:sldId id="272" r:id="rId4"/>
    <p:sldId id="275" r:id="rId5"/>
    <p:sldId id="276" r:id="rId6"/>
    <p:sldId id="277" r:id="rId7"/>
    <p:sldId id="278" r:id="rId8"/>
    <p:sldId id="283" r:id="rId9"/>
    <p:sldId id="284"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DB2E"/>
    <a:srgbClr val="BDCD23"/>
    <a:srgbClr val="A0D32D"/>
    <a:srgbClr val="5597AB"/>
    <a:srgbClr val="55AB5D"/>
    <a:srgbClr val="9AC737"/>
    <a:srgbClr val="E91593"/>
    <a:srgbClr val="EA1694"/>
    <a:srgbClr val="C87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710422"/>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171362771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297127"/>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408152508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062213"/>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423338338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vi-VN">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366988673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vi-VN">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811108611"/>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vi-VN">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6220938"/>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22549042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437217"/>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800139-EBBD-4552-B027-FA3A56A7BCC2}" type="datetimeFigureOut">
              <a:rPr lang="vi-VN" smtClean="0">
                <a:solidFill>
                  <a:prstClr val="black">
                    <a:lumMod val="95000"/>
                    <a:lumOff val="5000"/>
                  </a:prstClr>
                </a:solidFill>
              </a:rPr>
              <a:pPr/>
              <a:t>15/04/2025</a:t>
            </a:fld>
            <a:endParaRPr lang="vi-VN">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vi-VN">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5524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push dir="u"/>
  </p:transition>
  <p:timing>
    <p:tnLst>
      <p:par>
        <p:cTn id="1" dur="indefinite" restart="never" nodeType="tmRoot"/>
      </p:par>
    </p:tnLst>
  </p:timing>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858000"/>
          </a:xfrm>
        </p:spPr>
        <p:txBody>
          <a:bodyPr>
            <a:normAutofit/>
          </a:bodyPr>
          <a:lstStyle/>
          <a:p>
            <a:pPr algn="ctr">
              <a:lnSpc>
                <a:spcPct val="130000"/>
              </a:lnSpc>
              <a:spcBef>
                <a:spcPts val="0"/>
              </a:spcBef>
            </a:pPr>
            <a:r>
              <a:rPr lang="en-US" sz="2000" b="1" dirty="0"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n-US" sz="2000" b="1" dirty="0"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n-US" sz="2000" b="1" dirty="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n-US" sz="2000" b="1" dirty="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n-US" sz="2000" b="1"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n-US" sz="2000" b="1"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n-US" sz="2000" b="1"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n-US" sz="2000" b="1"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n-US" sz="2800" b="1"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LĨNH </a:t>
            </a:r>
            <a:r>
              <a:rPr lang="en-US" sz="2800" b="1" dirty="0" smtClean="0">
                <a:ln w="13462">
                  <a:noFill/>
                  <a:prstDash val="solid"/>
                </a:ln>
                <a:solidFill>
                  <a:srgbClr val="0070C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VỰC PHÁT TRIỂN NHẬN THỨC</a:t>
            </a:r>
            <a:r>
              <a:rPr lang="en-US" sz="2000" b="1" dirty="0">
                <a:ln w="13462">
                  <a:noFill/>
                  <a:prstDash val="solid"/>
                </a:ln>
                <a:solidFill>
                  <a:srgbClr val="0070C0"/>
                </a:solidFill>
                <a:effectLst>
                  <a:outerShdw dist="38100" dir="2700000" algn="bl" rotWithShape="0">
                    <a:schemeClr val="accent5"/>
                  </a:outerShdw>
                </a:effectLst>
              </a:rPr>
              <a:t/>
            </a:r>
            <a:br>
              <a:rPr lang="en-US" sz="2000" b="1" dirty="0">
                <a:ln w="13462">
                  <a:noFill/>
                  <a:prstDash val="solid"/>
                </a:ln>
                <a:solidFill>
                  <a:srgbClr val="0070C0"/>
                </a:solidFill>
                <a:effectLst>
                  <a:outerShdw dist="38100" dir="2700000" algn="bl" rotWithShape="0">
                    <a:schemeClr val="accent5"/>
                  </a:outerShdw>
                </a:effectLst>
              </a:rPr>
            </a:br>
            <a:r>
              <a:rPr lang="en-US" sz="2000" b="1" dirty="0" smtClean="0">
                <a:ln w="13462">
                  <a:noFill/>
                  <a:prstDash val="solid"/>
                </a:ln>
                <a:solidFill>
                  <a:srgbClr val="0070C0"/>
                </a:solidFill>
                <a:effectLst>
                  <a:outerShdw dist="38100" dir="2700000" algn="bl" rotWithShape="0">
                    <a:schemeClr val="accent5"/>
                  </a:outerShdw>
                </a:effectLst>
              </a:rPr>
              <a:t>	</a:t>
            </a:r>
            <a:br>
              <a:rPr lang="en-US" sz="2000" b="1" dirty="0" smtClean="0">
                <a:ln w="13462">
                  <a:noFill/>
                  <a:prstDash val="solid"/>
                </a:ln>
                <a:solidFill>
                  <a:srgbClr val="0070C0"/>
                </a:solidFill>
                <a:effectLst>
                  <a:outerShdw dist="38100" dir="2700000" algn="bl" rotWithShape="0">
                    <a:schemeClr val="accent5"/>
                  </a:outerShdw>
                </a:effectLst>
              </a:rPr>
            </a:br>
            <a:r>
              <a:rPr lang="en-US" sz="2000" b="1" dirty="0" err="1" smtClean="0">
                <a:solidFill>
                  <a:srgbClr val="0070C0"/>
                </a:solidFill>
                <a:latin typeface="Times New Roman" pitchFamily="18" charset="0"/>
                <a:cs typeface="Times New Roman" pitchFamily="18" charset="0"/>
              </a:rPr>
              <a:t>Đề</a:t>
            </a:r>
            <a:r>
              <a:rPr lang="en-US" sz="2000" b="1" dirty="0" smtClean="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tài</a:t>
            </a:r>
            <a:r>
              <a:rPr lang="en-US" sz="2000" b="1" dirty="0">
                <a:solidFill>
                  <a:srgbClr val="0070C0"/>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
            </a:r>
            <a:br>
              <a:rPr lang="en-US" sz="2000" b="1" dirty="0" smtClean="0">
                <a:solidFill>
                  <a:srgbClr val="0070C0"/>
                </a:solidFill>
                <a:latin typeface="Times New Roman" pitchFamily="18" charset="0"/>
                <a:cs typeface="Times New Roman" pitchFamily="18" charset="0"/>
              </a:rPr>
            </a:br>
            <a:r>
              <a:rPr lang="pt-BR" sz="2000" b="1" dirty="0" smtClean="0">
                <a:solidFill>
                  <a:srgbClr val="FF0000"/>
                </a:solidFill>
                <a:latin typeface="Times New Roman" panose="02020603050405020304" pitchFamily="18" charset="0"/>
                <a:cs typeface="Times New Roman" panose="02020603050405020304" pitchFamily="18" charset="0"/>
              </a:rPr>
              <a:t>MỘT </a:t>
            </a:r>
            <a:r>
              <a:rPr lang="pt-BR" sz="2000" b="1" dirty="0">
                <a:solidFill>
                  <a:srgbClr val="FF0000"/>
                </a:solidFill>
                <a:latin typeface="Times New Roman" panose="02020603050405020304" pitchFamily="18" charset="0"/>
                <a:cs typeface="Times New Roman" panose="02020603050405020304" pitchFamily="18" charset="0"/>
              </a:rPr>
              <a:t>SỐ BIỆN PHÁP </a:t>
            </a:r>
            <a:r>
              <a:rPr lang="pt-BR" sz="2000" b="1" dirty="0" smtClean="0">
                <a:solidFill>
                  <a:srgbClr val="FF0000"/>
                </a:solidFill>
                <a:latin typeface="Times New Roman" panose="02020603050405020304" pitchFamily="18" charset="0"/>
                <a:cs typeface="Times New Roman" panose="02020603050405020304" pitchFamily="18" charset="0"/>
              </a:rPr>
              <a:t>GIÁO </a:t>
            </a:r>
            <a:r>
              <a:rPr lang="pt-BR" sz="2000" b="1" dirty="0">
                <a:solidFill>
                  <a:srgbClr val="FF0000"/>
                </a:solidFill>
                <a:latin typeface="Times New Roman" panose="02020603050405020304" pitchFamily="18" charset="0"/>
                <a:cs typeface="Times New Roman" panose="02020603050405020304" pitchFamily="18" charset="0"/>
              </a:rPr>
              <a:t>DỤC KỸ NĂNG SỐNG CHO TRẺ MẪU GIÁO </a:t>
            </a:r>
            <a:r>
              <a:rPr lang="pt-BR" sz="2000" b="1" dirty="0" smtClean="0">
                <a:solidFill>
                  <a:srgbClr val="FF0000"/>
                </a:solidFill>
                <a:latin typeface="Times New Roman" panose="02020603050405020304" pitchFamily="18" charset="0"/>
                <a:cs typeface="Times New Roman" panose="02020603050405020304" pitchFamily="18" charset="0"/>
              </a:rPr>
              <a:t>5-6 TUỔI</a:t>
            </a:r>
            <a:r>
              <a:rPr lang="en-US" sz="2000" b="1" dirty="0" smtClean="0">
                <a:solidFill>
                  <a:srgbClr val="0070C0"/>
                </a:solidFill>
                <a:latin typeface="Times New Roman" pitchFamily="18" charset="0"/>
                <a:cs typeface="Times New Roman" pitchFamily="18" charset="0"/>
              </a:rPr>
              <a:t/>
            </a:r>
            <a:br>
              <a:rPr lang="en-US" sz="2000" b="1" dirty="0" smtClean="0">
                <a:solidFill>
                  <a:srgbClr val="0070C0"/>
                </a:solidFill>
                <a:latin typeface="Times New Roman" pitchFamily="18" charset="0"/>
                <a:cs typeface="Times New Roman" pitchFamily="18" charset="0"/>
              </a:rPr>
            </a:br>
            <a:r>
              <a:rPr lang="en-US" sz="2000" b="1" dirty="0" err="1" smtClean="0">
                <a:solidFill>
                  <a:srgbClr val="0070C0"/>
                </a:solidFill>
                <a:latin typeface="Times New Roman" pitchFamily="18" charset="0"/>
                <a:cs typeface="Times New Roman" pitchFamily="18" charset="0"/>
              </a:rPr>
              <a:t>Lứa</a:t>
            </a:r>
            <a:r>
              <a:rPr lang="en-US" sz="2000" b="1" dirty="0" smtClean="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tuổi</a:t>
            </a:r>
            <a:r>
              <a:rPr lang="en-US" sz="2000" b="1" dirty="0">
                <a:solidFill>
                  <a:srgbClr val="0070C0"/>
                </a:solidFill>
                <a:latin typeface="Times New Roman" pitchFamily="18" charset="0"/>
                <a:cs typeface="Times New Roman" pitchFamily="18" charset="0"/>
              </a:rPr>
              <a:t>: 5-6 </a:t>
            </a:r>
            <a:r>
              <a:rPr lang="en-US" sz="2000" b="1" dirty="0" err="1" smtClean="0">
                <a:solidFill>
                  <a:srgbClr val="0070C0"/>
                </a:solidFill>
                <a:latin typeface="Times New Roman" pitchFamily="18" charset="0"/>
                <a:cs typeface="Times New Roman" pitchFamily="18" charset="0"/>
              </a:rPr>
              <a:t>tuổi</a:t>
            </a:r>
            <a:r>
              <a:rPr lang="en-US" sz="2000" b="1" dirty="0" smtClean="0">
                <a:solidFill>
                  <a:srgbClr val="0070C0"/>
                </a:solidFill>
                <a:latin typeface="Times New Roman" pitchFamily="18" charset="0"/>
                <a:cs typeface="Times New Roman" pitchFamily="18" charset="0"/>
              </a:rPr>
              <a:t/>
            </a:r>
            <a:br>
              <a:rPr lang="en-US" sz="2000" b="1" dirty="0" smtClean="0">
                <a:solidFill>
                  <a:srgbClr val="0070C0"/>
                </a:solidFill>
                <a:latin typeface="Times New Roman" pitchFamily="18" charset="0"/>
                <a:cs typeface="Times New Roman" pitchFamily="18" charset="0"/>
              </a:rPr>
            </a:b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dạy</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Nguyễn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Thị</a:t>
            </a:r>
            <a:r>
              <a:rPr lang="en-US" sz="2000" b="1" dirty="0">
                <a:solidFill>
                  <a:srgbClr val="0070C0"/>
                </a:solidFill>
                <a:latin typeface="Times New Roman" pitchFamily="18" charset="0"/>
                <a:cs typeface="Times New Roman" pitchFamily="18" charset="0"/>
              </a:rPr>
              <a:t> Thu </a:t>
            </a:r>
            <a:r>
              <a:rPr lang="en-US" sz="2000" b="1" dirty="0" err="1">
                <a:solidFill>
                  <a:srgbClr val="0070C0"/>
                </a:solidFill>
                <a:latin typeface="Times New Roman" pitchFamily="18" charset="0"/>
                <a:cs typeface="Times New Roman" pitchFamily="18" charset="0"/>
              </a:rPr>
              <a:t>Trang</a:t>
            </a:r>
            <a:r>
              <a:rPr lang="en-US" sz="2000" b="1" dirty="0">
                <a:solidFill>
                  <a:srgbClr val="0070C0"/>
                </a:solidFill>
                <a:latin typeface="Times New Roman" pitchFamily="18" charset="0"/>
                <a:cs typeface="Times New Roman" pitchFamily="18" charset="0"/>
              </a:rPr>
              <a:t/>
            </a:r>
            <a:br>
              <a:rPr lang="en-US" sz="2000" b="1" dirty="0">
                <a:solidFill>
                  <a:srgbClr val="0070C0"/>
                </a:solidFill>
                <a:latin typeface="Times New Roman" pitchFamily="18" charset="0"/>
                <a:cs typeface="Times New Roman" pitchFamily="18" charset="0"/>
              </a:rPr>
            </a:br>
            <a:endParaRPr lang="vi-VN" sz="2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38224" y="321221"/>
            <a:ext cx="1051560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CC"/>
                </a:solidFill>
                <a:latin typeface="Times New Roman" pitchFamily="18" charset="0"/>
                <a:cs typeface="Times New Roman" pitchFamily="18" charset="0"/>
              </a:rPr>
              <a:t>UBND QUẬN LONG BIÊN</a:t>
            </a:r>
          </a:p>
          <a:p>
            <a:pPr algn="ctr"/>
            <a:r>
              <a:rPr lang="vi-VN" sz="2400" b="1" dirty="0">
                <a:solidFill>
                  <a:srgbClr val="0000CC"/>
                </a:solidFill>
                <a:latin typeface="Times New Roman" pitchFamily="18" charset="0"/>
                <a:cs typeface="Times New Roman" pitchFamily="18" charset="0"/>
              </a:rPr>
              <a:t>T</a:t>
            </a:r>
            <a:r>
              <a:rPr lang="en-US" sz="2400" b="1" dirty="0">
                <a:solidFill>
                  <a:srgbClr val="0000CC"/>
                </a:solidFill>
                <a:latin typeface="Times New Roman" pitchFamily="18" charset="0"/>
                <a:cs typeface="Times New Roman" pitchFamily="18" charset="0"/>
              </a:rPr>
              <a:t>RƯỜNG MN HOA ANH ĐÀO</a:t>
            </a:r>
            <a:endParaRPr lang="en-US" sz="2400" b="1" dirty="0">
              <a:solidFill>
                <a:srgbClr val="0000CC"/>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5048" y="975912"/>
            <a:ext cx="1681951" cy="1684821"/>
          </a:xfrm>
          <a:prstGeom prst="rect">
            <a:avLst/>
          </a:prstGeom>
        </p:spPr>
      </p:pic>
    </p:spTree>
    <p:extLst>
      <p:ext uri="{BB962C8B-B14F-4D97-AF65-F5344CB8AC3E}">
        <p14:creationId xmlns:p14="http://schemas.microsoft.com/office/powerpoint/2010/main" val="35075069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866900" y="352425"/>
            <a:ext cx="8229600"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Kết quả</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Down Arrow 2"/>
          <p:cNvSpPr/>
          <p:nvPr/>
        </p:nvSpPr>
        <p:spPr>
          <a:xfrm>
            <a:off x="3108901" y="1581150"/>
            <a:ext cx="1390650" cy="978408"/>
          </a:xfrm>
          <a:prstGeom prst="downArrow">
            <a:avLst/>
          </a:prstGeom>
          <a:solidFill>
            <a:srgbClr val="25D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1237" y="2905125"/>
            <a:ext cx="3286125"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Trẻ</a:t>
            </a:r>
            <a:r>
              <a:rPr lang="en-US" sz="2800" dirty="0">
                <a:solidFill>
                  <a:srgbClr val="FF0000"/>
                </a:solidFill>
                <a:latin typeface="Times New Roman" panose="02020603050405020304" pitchFamily="18" charset="0"/>
                <a:cs typeface="Times New Roman" panose="02020603050405020304" pitchFamily="18" charset="0"/>
              </a:rPr>
              <a:t> bước đầu</a:t>
            </a:r>
            <a:r>
              <a:rPr lang="vi-VN" sz="2800" dirty="0">
                <a:solidFill>
                  <a:srgbClr val="FF0000"/>
                </a:solidFill>
                <a:latin typeface="Times New Roman" panose="02020603050405020304" pitchFamily="18" charset="0"/>
                <a:cs typeface="Times New Roman" panose="02020603050405020304" pitchFamily="18" charset="0"/>
              </a:rPr>
              <a:t> đã </a:t>
            </a:r>
            <a:r>
              <a:rPr lang="en-US" sz="2800" dirty="0">
                <a:solidFill>
                  <a:srgbClr val="FF0000"/>
                </a:solidFill>
                <a:latin typeface="Times New Roman" panose="02020603050405020304" pitchFamily="18" charset="0"/>
                <a:cs typeface="Times New Roman" panose="02020603050405020304" pitchFamily="18" charset="0"/>
              </a:rPr>
              <a:t>hình thành </a:t>
            </a:r>
            <a:r>
              <a:rPr lang="vi-VN" sz="2800" dirty="0">
                <a:solidFill>
                  <a:srgbClr val="FF0000"/>
                </a:solidFill>
                <a:latin typeface="Times New Roman" panose="02020603050405020304" pitchFamily="18" charset="0"/>
                <a:cs typeface="Times New Roman" panose="02020603050405020304" pitchFamily="18" charset="0"/>
              </a:rPr>
              <a:t>kỹ </a:t>
            </a:r>
            <a:r>
              <a:rPr lang="en-US" sz="2800" dirty="0">
                <a:solidFill>
                  <a:srgbClr val="FF0000"/>
                </a:solidFill>
                <a:latin typeface="Times New Roman" panose="02020603050405020304" pitchFamily="18" charset="0"/>
                <a:cs typeface="Times New Roman" panose="02020603050405020304" pitchFamily="18" charset="0"/>
              </a:rPr>
              <a:t>sống</a:t>
            </a:r>
            <a:r>
              <a:rPr lang="vi-VN" sz="2800" dirty="0">
                <a:solidFill>
                  <a:srgbClr val="FF0000"/>
                </a:solidFill>
                <a:latin typeface="Times New Roman" panose="02020603050405020304" pitchFamily="18" charset="0"/>
                <a:cs typeface="Times New Roman" panose="02020603050405020304" pitchFamily="18" charset="0"/>
              </a:rPr>
              <a:t> như: biết </a:t>
            </a:r>
            <a:r>
              <a:rPr lang="en-US" sz="2800" dirty="0">
                <a:solidFill>
                  <a:srgbClr val="FF0000"/>
                </a:solidFill>
                <a:latin typeface="Times New Roman" panose="02020603050405020304" pitchFamily="18" charset="0"/>
                <a:cs typeface="Times New Roman" panose="02020603050405020304" pitchFamily="18" charset="0"/>
              </a:rPr>
              <a:t>giúp đỡ người khác, biết được các hành vi ứng xử trong xã hội, biết cái đúng, cái sai.....</a:t>
            </a:r>
          </a:p>
        </p:txBody>
      </p:sp>
      <p:sp>
        <p:nvSpPr>
          <p:cNvPr id="5" name="Down Arrow 4"/>
          <p:cNvSpPr/>
          <p:nvPr/>
        </p:nvSpPr>
        <p:spPr>
          <a:xfrm>
            <a:off x="8617237" y="1581150"/>
            <a:ext cx="1266825" cy="9784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0" y="2905124"/>
            <a:ext cx="3248025" cy="33432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FF0000"/>
                </a:solidFill>
                <a:latin typeface="Times New Roman" panose="02020603050405020304" pitchFamily="18" charset="0"/>
                <a:cs typeface="Times New Roman" panose="02020603050405020304" pitchFamily="18" charset="0"/>
              </a:rPr>
              <a:t>+ 100% trẻ </a:t>
            </a:r>
            <a:r>
              <a:rPr lang="vi-VN" sz="2800" dirty="0">
                <a:solidFill>
                  <a:srgbClr val="FF0000"/>
                </a:solidFill>
                <a:latin typeface="Times New Roman" panose="02020603050405020304" pitchFamily="18" charset="0"/>
                <a:cs typeface="Times New Roman" panose="02020603050405020304" pitchFamily="18" charset="0"/>
              </a:rPr>
              <a:t>mạnh dạn, tự tin hơn trong các hoạt động </a:t>
            </a:r>
            <a:r>
              <a:rPr lang="en-US" sz="2800" dirty="0">
                <a:solidFill>
                  <a:srgbClr val="FF0000"/>
                </a:solidFill>
                <a:latin typeface="Times New Roman" panose="02020603050405020304" pitchFamily="18" charset="0"/>
                <a:cs typeface="Times New Roman" panose="02020603050405020304" pitchFamily="18" charset="0"/>
              </a:rPr>
              <a:t>rèn luyện kỹ năng sống.</a:t>
            </a:r>
          </a:p>
        </p:txBody>
      </p:sp>
    </p:spTree>
    <p:extLst>
      <p:ext uri="{BB962C8B-B14F-4D97-AF65-F5344CB8AC3E}">
        <p14:creationId xmlns:p14="http://schemas.microsoft.com/office/powerpoint/2010/main" val="3442594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heel(1)">
                                      <p:cBhvr>
                                        <p:cTn id="3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838576" y="323850"/>
            <a:ext cx="4686300" cy="981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Bài học kinh nghiệm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09625" y="1943100"/>
            <a:ext cx="11058525" cy="43910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G</a:t>
            </a:r>
            <a:r>
              <a:rPr lang="vi-VN" sz="2800" dirty="0">
                <a:solidFill>
                  <a:srgbClr val="FF0000"/>
                </a:solidFill>
                <a:latin typeface="Times New Roman" panose="02020603050405020304" pitchFamily="18" charset="0"/>
                <a:cs typeface="Times New Roman" panose="02020603050405020304" pitchFamily="18" charset="0"/>
              </a:rPr>
              <a:t>iáo viên cần nắm được đặc điểm tâm sinh lý của trẻ từ đó có những biện pháp tác động phù hợp.</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Luôn trao đổi, học hỏi bạn bè đồng nghiệp về kinh nghiệm chăm sóc giáo dục trẻ.</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Giáo dục trẻ ở mọi lúc mọi nơi đặc biệt quan tâm tới những trẻ </a:t>
            </a:r>
            <a:r>
              <a:rPr lang="en-US" sz="2800" dirty="0">
                <a:solidFill>
                  <a:srgbClr val="FF0000"/>
                </a:solidFill>
                <a:latin typeface="Times New Roman" panose="02020603050405020304" pitchFamily="18" charset="0"/>
                <a:cs typeface="Times New Roman" panose="02020603050405020304" pitchFamily="18" charset="0"/>
              </a:rPr>
              <a:t>nhận thức còn chậm</a:t>
            </a:r>
            <a:r>
              <a:rPr lang="vi-VN" sz="2800" dirty="0">
                <a:solidFill>
                  <a:srgbClr val="FF0000"/>
                </a:solidFill>
                <a:latin typeface="Times New Roman" panose="02020603050405020304" pitchFamily="18" charset="0"/>
                <a:cs typeface="Times New Roman" panose="02020603050405020304" pitchFamily="18" charset="0"/>
              </a:rPr>
              <a:t>, trẻ nhút nhát, trẻ cá  biệt....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Thường xuyên trao đổi với phụ huynh về tình hình của trẻ trên lớp để tìm ra nguyên nhân và cách dạy trẻ tốt nhất.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Tạo cơ hội cho trẻ được làm những công việc vừa sức của mình ở mọi lúc mọi nơi phù hợp với khả năng của trẻ.</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59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06445" y="2967335"/>
            <a:ext cx="9179116" cy="923330"/>
          </a:xfrm>
          <a:prstGeom prst="rect">
            <a:avLst/>
          </a:prstGeom>
          <a:noFill/>
        </p:spPr>
        <p:txBody>
          <a:bodyPr wrap="none" lIns="91440" tIns="45720" rIns="91440" bIns="45720">
            <a:prstTxWarp prst="textCanUp">
              <a:avLst/>
            </a:prstTxWarp>
            <a:spAutoFit/>
          </a:bodyPr>
          <a:lstStyle/>
          <a:p>
            <a:pPr algn="ctr"/>
            <a:r>
              <a:rPr lang="en-US" sz="5400" b="1" dirty="0" smtClean="0">
                <a:ln w="12700">
                  <a:solidFill>
                    <a:schemeClr val="accent1"/>
                  </a:solidFill>
                  <a:prstDash val="solid"/>
                </a:ln>
                <a:solidFill>
                  <a:srgbClr val="FF0000"/>
                </a:solidFill>
                <a:effectLst>
                  <a:outerShdw dist="38100" dir="2640000" algn="bl" rotWithShape="0">
                    <a:schemeClr val="accent1"/>
                  </a:outerShdw>
                </a:effectLst>
              </a:rPr>
              <a:t>XIN CHÂN THÀNH CẢM ƠN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1578622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26" name="Picture 2" descr="NÉT ĐẸP CỦA M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119" y="221672"/>
            <a:ext cx="6964680" cy="32613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53739" y="4202545"/>
            <a:ext cx="5206769" cy="979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B050"/>
                </a:solidFill>
                <a:latin typeface="Times New Roman" panose="02020603050405020304" pitchFamily="18" charset="0"/>
                <a:cs typeface="Times New Roman" panose="02020603050405020304" pitchFamily="18" charset="0"/>
              </a:rPr>
              <a:t>“Uốn cây từ thủa còn non</a:t>
            </a:r>
          </a:p>
          <a:p>
            <a:pPr algn="ctr"/>
            <a:r>
              <a:rPr lang="en-US" sz="2000" dirty="0" smtClean="0">
                <a:solidFill>
                  <a:srgbClr val="00B050"/>
                </a:solidFill>
                <a:latin typeface="Times New Roman" panose="02020603050405020304" pitchFamily="18" charset="0"/>
                <a:cs typeface="Times New Roman" panose="02020603050405020304" pitchFamily="18" charset="0"/>
              </a:rPr>
              <a:t>Dạy con từ thủa con còn ngây thơ”</a:t>
            </a:r>
            <a:endParaRPr lang="en-US"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30173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Down Arrow 3"/>
          <p:cNvSpPr/>
          <p:nvPr/>
        </p:nvSpPr>
        <p:spPr>
          <a:xfrm>
            <a:off x="1695449" y="209550"/>
            <a:ext cx="2343151" cy="13906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Thuận lợi</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457198" y="1857375"/>
            <a:ext cx="5029202" cy="49168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latin typeface="Times New Roman" panose="02020603050405020304" pitchFamily="18" charset="0"/>
                <a:cs typeface="Times New Roman" panose="02020603050405020304" pitchFamily="18" charset="0"/>
              </a:rPr>
              <a:t>Đối với nhà trường:  Thường xuyên tổ chức bồi dưỡng cho giáo viên về chuyên môn nghiệp vụ, luôn tạo mọi điều kiện tốt nhất để giáo viên có thể phát huy hết khả năng của mình trong công tác nuôi dưỡng chăm sóc giáo dục trẻ, đầu tư cơ sở vật chất đầy đủ cho các tiết học đặc biệt là các tiết học giáo dục kỹ năng sống cho trẻ.</a:t>
            </a:r>
          </a:p>
          <a:p>
            <a:r>
              <a:rPr lang="nl-NL" sz="2000" dirty="0">
                <a:solidFill>
                  <a:srgbClr val="FF0000"/>
                </a:solidFill>
                <a:latin typeface="Times New Roman" panose="02020603050405020304" pitchFamily="18" charset="0"/>
                <a:cs typeface="Times New Roman" panose="02020603050405020304" pitchFamily="18" charset="0"/>
              </a:rPr>
              <a:t>Đối với trẻ: Trẻ rất hiếu động, thích khám phá thế giới xung quanh, tích cực tham gia các hoạt động trong ngày do cô tổ chức. </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Đối với giáo viên:  Nhiệt tình, tâm huyết với nghề, có trình độ chuyên môn vững vàng.</a:t>
            </a:r>
            <a:r>
              <a:rPr lang="nl-NL" sz="2000" dirty="0">
                <a:solidFill>
                  <a:srgbClr val="FF0000"/>
                </a:solidFill>
                <a:latin typeface="Times New Roman" panose="02020603050405020304" pitchFamily="18" charset="0"/>
                <a:cs typeface="Times New Roman" panose="02020603050405020304" pitchFamily="18" charset="0"/>
              </a:rPr>
              <a:t>Năng động và sáng tạo trong giảng dạy.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Down Arrow 5"/>
          <p:cNvSpPr/>
          <p:nvPr/>
        </p:nvSpPr>
        <p:spPr>
          <a:xfrm>
            <a:off x="8109527" y="209550"/>
            <a:ext cx="2445616" cy="1397577"/>
          </a:xfrm>
          <a:prstGeom prst="downArrow">
            <a:avLst>
              <a:gd name="adj1" fmla="val 50000"/>
              <a:gd name="adj2" fmla="val 41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Khó</a:t>
            </a:r>
            <a:r>
              <a:rPr lang="en-US" sz="20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khăn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918036" y="1933575"/>
            <a:ext cx="4769139" cy="48406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latin typeface="Times New Roman" panose="02020603050405020304" pitchFamily="18" charset="0"/>
                <a:cs typeface="Times New Roman" panose="02020603050405020304" pitchFamily="18" charset="0"/>
              </a:rPr>
              <a:t>Giáo viên còn ít kinh nghiệm, kỹ năng về </a:t>
            </a:r>
            <a:r>
              <a:rPr lang="pt-BR" sz="2000" dirty="0">
                <a:solidFill>
                  <a:srgbClr val="FF0000"/>
                </a:solidFill>
                <a:latin typeface="Times New Roman" panose="02020603050405020304" pitchFamily="18" charset="0"/>
                <a:cs typeface="Times New Roman" panose="02020603050405020304" pitchFamily="18" charset="0"/>
              </a:rPr>
              <a:t>giáo dục kỹ năng sống cho trẻ.</a:t>
            </a:r>
            <a:r>
              <a:rPr lang="nl-NL" sz="2000" dirty="0">
                <a:solidFill>
                  <a:srgbClr val="FF0000"/>
                </a:solidFill>
                <a:latin typeface="Times New Roman" panose="02020603050405020304" pitchFamily="18" charset="0"/>
                <a:cs typeface="Times New Roman" panose="02020603050405020304" pitchFamily="18" charset="0"/>
              </a:rPr>
              <a:t> Mặt khác do bị áp lực với phụ huynh về chất lượng giảng dạy nên đang còn xem nhẹ việc giáo dục kỹ năng sống cho trẻ.</a:t>
            </a:r>
            <a:endParaRPr lang="en-US" sz="2000" dirty="0">
              <a:solidFill>
                <a:srgbClr val="FF0000"/>
              </a:solidFill>
              <a:latin typeface="Times New Roman" panose="02020603050405020304" pitchFamily="18" charset="0"/>
              <a:cs typeface="Times New Roman" panose="02020603050405020304" pitchFamily="18" charset="0"/>
            </a:endParaRPr>
          </a:p>
          <a:p>
            <a:r>
              <a:rPr lang="pt-BR" sz="2000" dirty="0">
                <a:solidFill>
                  <a:srgbClr val="FF0000"/>
                </a:solidFill>
                <a:latin typeface="Times New Roman" panose="02020603050405020304" pitchFamily="18" charset="0"/>
                <a:cs typeface="Times New Roman" panose="02020603050405020304" pitchFamily="18" charset="0"/>
              </a:rPr>
              <a:t>Trẻ nhận thức chưa đồng đều, có trẻ nhận thức còn chậm, t</a:t>
            </a:r>
            <a:r>
              <a:rPr lang="nl-NL" sz="2000" dirty="0">
                <a:solidFill>
                  <a:srgbClr val="FF0000"/>
                </a:solidFill>
                <a:latin typeface="Times New Roman" panose="02020603050405020304" pitchFamily="18" charset="0"/>
                <a:cs typeface="Times New Roman" panose="02020603050405020304" pitchFamily="18" charset="0"/>
              </a:rPr>
              <a:t>rẻ chưa hứng thú tham gia vào các hoạt động, khám phá và trải nghiệm. </a:t>
            </a:r>
            <a:endParaRPr lang="en-US" sz="2000" dirty="0">
              <a:solidFill>
                <a:srgbClr val="FF0000"/>
              </a:solidFill>
              <a:latin typeface="Times New Roman" panose="02020603050405020304" pitchFamily="18" charset="0"/>
              <a:cs typeface="Times New Roman" panose="02020603050405020304" pitchFamily="18" charset="0"/>
            </a:endParaRPr>
          </a:p>
          <a:p>
            <a:r>
              <a:rPr lang="nl-NL" sz="2000" dirty="0">
                <a:solidFill>
                  <a:srgbClr val="FF0000"/>
                </a:solidFill>
                <a:latin typeface="Times New Roman" panose="02020603050405020304" pitchFamily="18" charset="0"/>
                <a:cs typeface="Times New Roman" panose="02020603050405020304" pitchFamily="18" charset="0"/>
              </a:rPr>
              <a:t>Nhận thức của các bậc phụ huynh về việc giáo dục kỹ năng sống cho trẻ còn hạn chế, phụ huynh chưa thực sự quan tâm đến hoạt động của con mình, chưa quan tâm đến việc dạy trẻ các kỹ năng sống cần thiết.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650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640" y="-60960"/>
            <a:ext cx="12298680" cy="1190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1. Xác </a:t>
            </a:r>
            <a:r>
              <a:rPr lang="nl-NL" sz="3200" b="1" i="1" dirty="0" smtClean="0">
                <a:solidFill>
                  <a:srgbClr val="FF0000"/>
                </a:solidFill>
                <a:latin typeface="Times New Roman" panose="02020603050405020304" pitchFamily="18" charset="0"/>
                <a:cs typeface="Times New Roman" panose="02020603050405020304" pitchFamily="18" charset="0"/>
              </a:rPr>
              <a:t>định </a:t>
            </a:r>
            <a:r>
              <a:rPr lang="nl-NL" sz="3200" b="1" i="1" dirty="0">
                <a:solidFill>
                  <a:srgbClr val="FF0000"/>
                </a:solidFill>
                <a:latin typeface="Times New Roman" panose="02020603050405020304" pitchFamily="18" charset="0"/>
                <a:cs typeface="Times New Roman" panose="02020603050405020304" pitchFamily="18" charset="0"/>
              </a:rPr>
              <a:t>mục tiêu</a:t>
            </a:r>
            <a:r>
              <a:rPr lang="en-US" sz="3200" b="1" i="1" dirty="0">
                <a:solidFill>
                  <a:srgbClr val="FF0000"/>
                </a:solidFill>
                <a:latin typeface="Times New Roman" panose="02020603050405020304" pitchFamily="18" charset="0"/>
                <a:cs typeface="Times New Roman" panose="02020603050405020304" pitchFamily="18" charset="0"/>
              </a:rPr>
              <a:t>, lập kế hoạch tổ chức các hoạt động giáo dục kỹ năng sống cho trẻ phù hợp với chủ đề, độ tuổi.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0641" y="1727201"/>
            <a:ext cx="1182255" cy="7758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11055" y="1265382"/>
            <a:ext cx="8478981" cy="172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rgbClr val="FF0000"/>
                </a:solidFill>
                <a:latin typeface="Times New Roman" panose="02020603050405020304" pitchFamily="18" charset="0"/>
                <a:cs typeface="Times New Roman" panose="02020603050405020304" pitchFamily="18" charset="0"/>
              </a:rPr>
              <a:t>Việc xây dựng và lập kế hoạch giáo dục kỹ năng sống cho trẻ phù hợp với từng chủ đề và độ tuổi cho trẻ là hết sức quan trọng. </a:t>
            </a:r>
            <a:r>
              <a:rPr lang="en-US" sz="2000" dirty="0">
                <a:solidFill>
                  <a:srgbClr val="FF0000"/>
                </a:solidFill>
                <a:latin typeface="Times New Roman" panose="02020603050405020304" pitchFamily="18" charset="0"/>
                <a:cs typeface="Times New Roman" panose="02020603050405020304" pitchFamily="18" charset="0"/>
              </a:rPr>
              <a:t>Ngay từ đầu năm học tôi đã gắn nhiệm vụ năm học với thực tế của nhà trường, tôi xây dựng </a:t>
            </a:r>
            <a:r>
              <a:rPr lang="pt-BR" sz="2000" dirty="0">
                <a:solidFill>
                  <a:srgbClr val="FF0000"/>
                </a:solidFill>
                <a:latin typeface="Times New Roman" panose="02020603050405020304" pitchFamily="18" charset="0"/>
                <a:cs typeface="Times New Roman" panose="02020603050405020304" pitchFamily="18" charset="0"/>
              </a:rPr>
              <a:t>mục tiêu, kế hoạch, nội dung </a:t>
            </a:r>
            <a:r>
              <a:rPr lang="en-US" sz="2000" dirty="0">
                <a:solidFill>
                  <a:srgbClr val="FF0000"/>
                </a:solidFill>
                <a:latin typeface="Times New Roman" panose="02020603050405020304" pitchFamily="18" charset="0"/>
                <a:cs typeface="Times New Roman" panose="02020603050405020304" pitchFamily="18" charset="0"/>
              </a:rPr>
              <a:t>lồng ghép vào kế hoạch các chuyên đề ngay từ đầu tháng 9 giáo dục kỹ năng sống cho trẻ.</a:t>
            </a:r>
          </a:p>
        </p:txBody>
      </p:sp>
      <p:sp>
        <p:nvSpPr>
          <p:cNvPr id="10" name="Right Arrow 9"/>
          <p:cNvSpPr/>
          <p:nvPr/>
        </p:nvSpPr>
        <p:spPr>
          <a:xfrm>
            <a:off x="0" y="3491345"/>
            <a:ext cx="1171614" cy="836271"/>
          </a:xfrm>
          <a:prstGeom prst="rightArrow">
            <a:avLst/>
          </a:prstGeom>
          <a:solidFill>
            <a:srgbClr val="25D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11054" y="3128299"/>
            <a:ext cx="8478981" cy="14529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Cụ thể hóa kế hoạch theo, tuần, tháng, năm học và tổ chức triển khai thực hiện nghiêm túc ngay từ đầu năm học.</a:t>
            </a:r>
          </a:p>
        </p:txBody>
      </p:sp>
      <p:sp>
        <p:nvSpPr>
          <p:cNvPr id="12" name="Right Arrow 11"/>
          <p:cNvSpPr/>
          <p:nvPr/>
        </p:nvSpPr>
        <p:spPr>
          <a:xfrm>
            <a:off x="-1" y="5320145"/>
            <a:ext cx="1293092" cy="8725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11055" y="4716953"/>
            <a:ext cx="8478981" cy="19055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rgbClr val="FF0000"/>
                </a:solidFill>
                <a:latin typeface="Times New Roman" panose="02020603050405020304" pitchFamily="18" charset="0"/>
                <a:cs typeface="Times New Roman" panose="02020603050405020304" pitchFamily="18" charset="0"/>
              </a:rPr>
              <a:t>Sau khi xây dựng được kế hoạch, tôi đã tìm tòi các hình thức tổ chức phù hợp thông qua việc tạo cơ hội cho trẻ được chơi, được giao lưu, tiếp xúc với nhiều đối tượng, được trải nghiệm thông qua các hoạt động tập thể vui tươi lành mạnh, khuyến khích trẻ vận dụng kiến thức và kỹ năng mới vào cuộc sống. Đồng thời, luôn lắng nghe để hiểu, tôn trọng và tin tưởng trẻ, động viên, khen ngợi kịp thời những trẻ có kỹ năng sống tốt.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679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barn(inVertical)">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61925"/>
            <a:ext cx="12192000" cy="971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2: Tạo môi trường giáo dục lành mạnh, thân thiện trong đó giáo viên phải luôn là tấm gương sáng để trẻ noi theo.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 y="1736436"/>
            <a:ext cx="12191999" cy="512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a:t>
            </a:r>
            <a:r>
              <a:rPr lang="nl-NL" sz="2000" dirty="0">
                <a:solidFill>
                  <a:srgbClr val="FF0000"/>
                </a:solidFill>
                <a:latin typeface="Times New Roman" panose="02020603050405020304" pitchFamily="18" charset="0"/>
                <a:cs typeface="Times New Roman" panose="02020603050405020304" pitchFamily="18" charset="0"/>
              </a:rPr>
              <a:t>Để giáo dục "kỹ năng sống" cho trẻ có hiệu quả, trước hết bản thân tôi phải là tấm gương sáng về mọi mặt cho trẻ noi theo, cần nắm vững các nhiệm vụ giáo dục đối với trẻ, tạo không khí thân ái giữa hai giáo viên trong lớp và các giáo viên trong trường luôn tôn trọng lẫn nhau, quan tâm đến nhau. Trẻ giai đoạn </a:t>
            </a:r>
            <a:r>
              <a:rPr lang="nl-NL" sz="2000" dirty="0" smtClean="0">
                <a:solidFill>
                  <a:srgbClr val="FF0000"/>
                </a:solidFill>
                <a:latin typeface="Times New Roman" panose="02020603050405020304" pitchFamily="18" charset="0"/>
                <a:cs typeface="Times New Roman" panose="02020603050405020304" pitchFamily="18" charset="0"/>
              </a:rPr>
              <a:t>3-4 tuổi  </a:t>
            </a:r>
            <a:r>
              <a:rPr lang="nl-NL" sz="2000" dirty="0">
                <a:solidFill>
                  <a:srgbClr val="FF0000"/>
                </a:solidFill>
                <a:latin typeface="Times New Roman" panose="02020603050405020304" pitchFamily="18" charset="0"/>
                <a:cs typeface="Times New Roman" panose="02020603050405020304" pitchFamily="18" charset="0"/>
              </a:rPr>
              <a:t>thường hay bắt chước, trẻ thấy thích được làm theo, nói theo, trẻ chưa hiểu hết thế nào là hành vi đúng, sai, tốt, xấu. Chính vì thế, cô giáo cần phải thận trọng khi nói hay khi dạy trẻ những thói quen, hành vi tốt từ những việc làm cho đến cách cư xử giao tiếp với cô, với bạn và mọi người xung quanh. Và bằng những việc làm cụ thể như giúp đỡ bạn, em nhỏ, không nói tục chửi bậy, không vứt rác… Nếu trẻ được chăm sóc giáo dục trong môi trường tốt thì sẽ trở thành con người tốt phát triển toàn diện và nếu chăm sóc giáo dục không tốt thì sẽ trở thành thói hư tật xấu. Vì thế, giáo viên là người trực tiếp dạy trẻ cần có các chuẩn mực về đạo đức, luôn là tấm gương sáng cho trẻ noi theo.</a:t>
            </a:r>
            <a:endParaRPr lang="en-US" sz="2000" dirty="0">
              <a:solidFill>
                <a:srgbClr val="FF0000"/>
              </a:solidFill>
              <a:latin typeface="Times New Roman" panose="02020603050405020304" pitchFamily="18" charset="0"/>
              <a:cs typeface="Times New Roman" panose="02020603050405020304" pitchFamily="18" charset="0"/>
            </a:endParaRPr>
          </a:p>
          <a:p>
            <a:r>
              <a:rPr lang="nl-NL" sz="2000" dirty="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274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61924" y="85725"/>
            <a:ext cx="12129135" cy="10477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3: Xây dựng môi trường vật chất trong và ngoài lớp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AutoShape 2" descr="Kỹ thuật trồng cây hoa hồng bằng phương pháp giâm cành đơn giản - MViet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ỹ thuật trồng cây hoa hồng bằng phương pháp giâm cành đơn giản - MViet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Down Arrow 4"/>
          <p:cNvSpPr/>
          <p:nvPr/>
        </p:nvSpPr>
        <p:spPr>
          <a:xfrm>
            <a:off x="1717529" y="1311020"/>
            <a:ext cx="895350"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0374" y="2466975"/>
            <a:ext cx="3409661" cy="350895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anose="02020603050405020304" pitchFamily="18" charset="0"/>
                <a:cs typeface="Times New Roman" panose="02020603050405020304" pitchFamily="18" charset="0"/>
              </a:rPr>
              <a:t>Môi trường bên trong lớp học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Down Arrow 6"/>
          <p:cNvSpPr/>
          <p:nvPr/>
        </p:nvSpPr>
        <p:spPr>
          <a:xfrm>
            <a:off x="9296689" y="1363663"/>
            <a:ext cx="108585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83418" y="2466974"/>
            <a:ext cx="3454400" cy="377680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anose="02020603050405020304" pitchFamily="18" charset="0"/>
                <a:cs typeface="Times New Roman" panose="02020603050405020304" pitchFamily="18" charset="0"/>
              </a:rPr>
              <a:t>Môi trường bên ngoài lớp học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539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90500" y="238125"/>
            <a:ext cx="1762125" cy="6353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a:solidFill>
                  <a:srgbClr val="FF0000"/>
                </a:solidFill>
                <a:latin typeface="Times New Roman" panose="02020603050405020304" pitchFamily="18" charset="0"/>
                <a:cs typeface="Times New Roman" panose="02020603050405020304" pitchFamily="18" charset="0"/>
              </a:rPr>
              <a:t>Biện pháp 4: Tận dụng cơ hội để tổ chức giáo dục kỹ năng sống cho trẻ ở mọi lúc mọi nơi và lồng ghép vào trong các hoạt động trong ngày một cách phù hợp, hiệu quả.</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2352675" y="438150"/>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38699" y="238124"/>
            <a:ext cx="6276975" cy="11750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Times New Roman" panose="02020603050405020304" pitchFamily="18" charset="0"/>
                <a:cs typeface="Times New Roman" panose="02020603050405020304" pitchFamily="18" charset="0"/>
              </a:rPr>
              <a:t>Trong giờ đón, trả </a:t>
            </a:r>
            <a:r>
              <a:rPr lang="nl-NL" sz="3200" b="1" dirty="0" smtClean="0">
                <a:solidFill>
                  <a:srgbClr val="FF0000"/>
                </a:solidFill>
                <a:latin typeface="Times New Roman" panose="02020603050405020304" pitchFamily="18" charset="0"/>
                <a:cs typeface="Times New Roman" panose="02020603050405020304" pitchFamily="18" charset="0"/>
              </a:rPr>
              <a:t>trẻ</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2417254" y="2481845"/>
            <a:ext cx="978408" cy="484632"/>
          </a:xfrm>
          <a:prstGeom prst="rightArrow">
            <a:avLst/>
          </a:prstGeom>
          <a:solidFill>
            <a:srgbClr val="559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38698" y="2200275"/>
            <a:ext cx="6276975" cy="120794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solidFill>
                  <a:srgbClr val="FF0000"/>
                </a:solidFill>
                <a:latin typeface="Times New Roman" panose="02020603050405020304" pitchFamily="18" charset="0"/>
                <a:cs typeface="Times New Roman" panose="02020603050405020304" pitchFamily="18" charset="0"/>
              </a:rPr>
              <a:t>Giáo dục kỹ năng sống cho trẻ thông qua </a:t>
            </a:r>
            <a:r>
              <a:rPr lang="nl-NL" sz="2800" b="1" dirty="0">
                <a:solidFill>
                  <a:srgbClr val="FF0000"/>
                </a:solidFill>
                <a:latin typeface="Times New Roman" panose="02020603050405020304" pitchFamily="18" charset="0"/>
                <a:cs typeface="Times New Roman" panose="02020603050405020304" pitchFamily="18" charset="0"/>
              </a:rPr>
              <a:t>hoạt động học có chủ </a:t>
            </a:r>
            <a:r>
              <a:rPr lang="nl-NL" sz="2800" b="1" dirty="0" smtClean="0">
                <a:solidFill>
                  <a:srgbClr val="FF0000"/>
                </a:solidFill>
                <a:latin typeface="Times New Roman" panose="02020603050405020304" pitchFamily="18" charset="0"/>
                <a:cs typeface="Times New Roman" panose="02020603050405020304" pitchFamily="18" charset="0"/>
              </a:rPr>
              <a:t>định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2417254" y="457257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38698" y="3999345"/>
            <a:ext cx="6419852" cy="1348510"/>
          </a:xfrm>
          <a:prstGeom prst="rect">
            <a:avLst/>
          </a:prstGeom>
          <a:solidFill>
            <a:srgbClr val="A0D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rgbClr val="FF0000"/>
                </a:solidFill>
                <a:latin typeface="Times New Roman" panose="02020603050405020304" pitchFamily="18" charset="0"/>
                <a:cs typeface="Times New Roman" panose="02020603050405020304" pitchFamily="18" charset="0"/>
              </a:rPr>
              <a:t>Giáo dục kỹ năng sống cho trẻ qua các hoạt </a:t>
            </a:r>
            <a:r>
              <a:rPr lang="nl-NL" sz="2800" b="1" dirty="0" smtClean="0">
                <a:solidFill>
                  <a:srgbClr val="FF0000"/>
                </a:solidFill>
                <a:latin typeface="Times New Roman" panose="02020603050405020304" pitchFamily="18" charset="0"/>
                <a:cs typeface="Times New Roman" panose="02020603050405020304" pitchFamily="18" charset="0"/>
              </a:rPr>
              <a:t>động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43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down)">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circle(in)">
                                      <p:cBhvr>
                                        <p:cTn id="29" dur="20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10437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i="1" dirty="0">
                <a:solidFill>
                  <a:srgbClr val="FF0000"/>
                </a:solidFill>
                <a:latin typeface="Times New Roman" panose="02020603050405020304" pitchFamily="18" charset="0"/>
                <a:cs typeface="Times New Roman" panose="02020603050405020304" pitchFamily="18" charset="0"/>
              </a:rPr>
              <a:t>Biện pháp 5. Tạo cơ hội cho trẻ được tham quan dã ngoại để giáo dục kỹ năng sống cho trẻ.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043709"/>
            <a:ext cx="12192000" cy="581429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rgbClr val="FF0000"/>
                </a:solidFill>
                <a:latin typeface="Times New Roman" panose="02020603050405020304" pitchFamily="18" charset="0"/>
                <a:cs typeface="Times New Roman" panose="02020603050405020304" pitchFamily="18" charset="0"/>
              </a:rPr>
              <a:t>Tôi đã lồng ghép các ngày lễ hội để giáo dục kỹ năng sống cho trẻ. Để tạo được một sân chơi thực sự có ý nghĩa với trẻ, làm sao cho trẻ mạnh dạn tự tin có những kỹ năng cần thiết khi tham gia các hoạt động lễ hội. Khi tổ chức tôi luôn chú ý để tất cả trẻ được tham gia. </a:t>
            </a:r>
            <a:endParaRPr lang="en-US" sz="2000" dirty="0">
              <a:solidFill>
                <a:srgbClr val="FF0000"/>
              </a:solidFill>
              <a:latin typeface="Times New Roman" panose="02020603050405020304" pitchFamily="18" charset="0"/>
              <a:cs typeface="Times New Roman" panose="02020603050405020304" pitchFamily="18" charset="0"/>
            </a:endParaRPr>
          </a:p>
          <a:p>
            <a:r>
              <a:rPr lang="nl-NL" sz="2000" dirty="0">
                <a:solidFill>
                  <a:srgbClr val="FF0000"/>
                </a:solidFill>
                <a:latin typeface="Times New Roman" panose="02020603050405020304" pitchFamily="18" charset="0"/>
                <a:cs typeface="Times New Roman" panose="02020603050405020304" pitchFamily="18" charset="0"/>
              </a:rPr>
              <a:t>Từ ý nghĩa của những ngày lễ lớn, tôi đã tổ chức các hoạt động văn nghệ, xem tranh, đi tham quan... để chào mừng, cho trẻ xem những đoạn Video clip do tôi sưu tầm trên máy... nhằm mở rộng mối quan hệ và hiểu biết, tạo sự tự tin, đoàn kết, đồng thời ôn lại truyền thống của dân tộc để giáo dục trẻ lòng tự hào dân tộc, biết kính trọng những người đã hy sinh cho lợi ích dân tộc, lợi ích trồng người. Nhằm hình thành cho trẻ lòng tự hào, kính yêu đối với người lớn tuổi, thông qua đó khuyến khích trẻ học tập và phấn đấu thành con người có ích cho xã hội.</a:t>
            </a:r>
            <a:endParaRPr lang="en-US" sz="2000" dirty="0">
              <a:solidFill>
                <a:srgbClr val="FF0000"/>
              </a:solidFill>
              <a:latin typeface="Times New Roman" panose="02020603050405020304" pitchFamily="18" charset="0"/>
              <a:cs typeface="Times New Roman" panose="02020603050405020304" pitchFamily="18" charset="0"/>
            </a:endParaRPr>
          </a:p>
          <a:p>
            <a:r>
              <a:rPr lang="nl-NL" sz="2000" dirty="0">
                <a:solidFill>
                  <a:srgbClr val="FF0000"/>
                </a:solidFill>
                <a:latin typeface="Times New Roman" panose="02020603050405020304" pitchFamily="18" charset="0"/>
                <a:cs typeface="Times New Roman" panose="02020603050405020304" pitchFamily="18" charset="0"/>
              </a:rPr>
              <a:t>Bên cạnh đó, tôi còn tổ chức các hoạt động tập thể như: Chơi trò chơi dân gian, giao lưu hỏi đáp về nội dung các câu chuyện đã được làm quen và bồi dưỡng, tham gia hội thi cấp trường đạt kết quả cao như: Hội thi “Bé khỏe, bé khéo tay”, “Bé với an toàn giao thông và giáo dục bảo vệ môi trường”...</a:t>
            </a:r>
            <a:endParaRPr lang="en-US" sz="2000" dirty="0">
              <a:solidFill>
                <a:srgbClr val="FF0000"/>
              </a:solidFill>
              <a:latin typeface="Times New Roman" panose="02020603050405020304" pitchFamily="18" charset="0"/>
              <a:cs typeface="Times New Roman" panose="02020603050405020304" pitchFamily="18" charset="0"/>
            </a:endParaRPr>
          </a:p>
          <a:p>
            <a:r>
              <a:rPr lang="nl-NL" sz="2000" dirty="0">
                <a:solidFill>
                  <a:srgbClr val="FF0000"/>
                </a:solidFill>
                <a:latin typeface="Times New Roman" panose="02020603050405020304" pitchFamily="18" charset="0"/>
                <a:cs typeface="Times New Roman" panose="02020603050405020304" pitchFamily="18" charset="0"/>
              </a:rPr>
              <a:t>Chính trong quá trình tham gia vào các ngày lễ, hội các hoạt động tập thể mà dần dần trẻ trở nên nhanh nhẹn, hoạt bát, giao tiếp và ứng xử trước các tình huống, các mối quan hệ một cách linh hoạt, phù hợp, tự tin, tự lực tham gia vào các hoạt động trải nghiệm.</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1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37391" y="0"/>
            <a:ext cx="4476750" cy="2762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i="1" dirty="0">
                <a:solidFill>
                  <a:srgbClr val="FF0000"/>
                </a:solidFill>
                <a:latin typeface="Times New Roman" panose="02020603050405020304" pitchFamily="18" charset="0"/>
                <a:cs typeface="Times New Roman" panose="02020603050405020304" pitchFamily="18" charset="0"/>
              </a:rPr>
              <a:t>Biện pháp 6. Làm tốt công tác phối hợp với phụ huynh trong việc giáo dục kỹ năng sống cho trẻ.</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230909"/>
            <a:ext cx="5643418" cy="64562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6" name="Picture 2" descr="https://fn.vinhphuc.edu.vn/UploadImages/mndongtam/admin/%20XD%20g%C3%B3c%20tuy%C3%AAn%20truy%E1%BB%81n/%C4%90%E1%BA%A1i%20di%E1%BB%87n35_n.jpg?w=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33687"/>
            <a:ext cx="6160655" cy="3853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2977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461</TotalTime>
  <Words>1505</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Tahoma</vt:lpstr>
      <vt:lpstr>Times New Roman</vt:lpstr>
      <vt:lpstr>Tw Cen MT</vt:lpstr>
      <vt:lpstr>Tw Cen MT Condensed</vt:lpstr>
      <vt:lpstr>Wingdings 3</vt:lpstr>
      <vt:lpstr>Integral</vt:lpstr>
      <vt:lpstr>    LĨNH VỰC PHÁT TRIỂN NHẬN THỨC   Đề tài:  MỘT SỐ BIỆN PHÁP GIÁO DỤC KỸ NĂNG SỐNG CHO TRẺ MẪU GIÁO 5-6 TUỔI Lứa tuổi: 5-6 tuổi                                  Người dạy: Nguyễn Thị Thu Trang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www.blogthuthuatwin10.com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52</cp:revision>
  <dcterms:created xsi:type="dcterms:W3CDTF">2020-11-07T09:54:31Z</dcterms:created>
  <dcterms:modified xsi:type="dcterms:W3CDTF">2025-04-15T06:09:53Z</dcterms:modified>
</cp:coreProperties>
</file>