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7" r:id="rId2"/>
    <p:sldId id="289" r:id="rId3"/>
    <p:sldId id="290" r:id="rId4"/>
    <p:sldId id="267" r:id="rId5"/>
    <p:sldId id="262" r:id="rId6"/>
    <p:sldId id="293" r:id="rId7"/>
  </p:sldIdLst>
  <p:sldSz cx="9144000" cy="6858000" type="screen4x3"/>
  <p:notesSz cx="6858000" cy="9144000"/>
  <p:defaultTextStyle>
    <a:defPPr>
      <a:defRPr lang="vi-V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57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3D080D-186B-4A4B-A48B-5441A7734660}" type="datetimeFigureOut">
              <a:rPr lang="vi-VN" smtClean="0"/>
              <a:pPr/>
              <a:t>15/04/2025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8FE196-1516-438E-B21A-B48EE41C836C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3D080D-186B-4A4B-A48B-5441A7734660}" type="datetimeFigureOut">
              <a:rPr lang="vi-VN" smtClean="0"/>
              <a:pPr/>
              <a:t>15/04/2025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8FE196-1516-438E-B21A-B48EE41C836C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3D080D-186B-4A4B-A48B-5441A7734660}" type="datetimeFigureOut">
              <a:rPr lang="vi-VN" smtClean="0"/>
              <a:pPr/>
              <a:t>15/04/2025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8FE196-1516-438E-B21A-B48EE41C836C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3D080D-186B-4A4B-A48B-5441A7734660}" type="datetimeFigureOut">
              <a:rPr lang="vi-VN" smtClean="0"/>
              <a:pPr/>
              <a:t>15/04/2025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8FE196-1516-438E-B21A-B48EE41C836C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3D080D-186B-4A4B-A48B-5441A7734660}" type="datetimeFigureOut">
              <a:rPr lang="vi-VN" smtClean="0"/>
              <a:pPr/>
              <a:t>15/04/2025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8FE196-1516-438E-B21A-B48EE41C836C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3D080D-186B-4A4B-A48B-5441A7734660}" type="datetimeFigureOut">
              <a:rPr lang="vi-VN" smtClean="0"/>
              <a:pPr/>
              <a:t>15/04/2025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8FE196-1516-438E-B21A-B48EE41C836C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3D080D-186B-4A4B-A48B-5441A7734660}" type="datetimeFigureOut">
              <a:rPr lang="vi-VN" smtClean="0"/>
              <a:pPr/>
              <a:t>15/04/2025</a:t>
            </a:fld>
            <a:endParaRPr lang="vi-V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8FE196-1516-438E-B21A-B48EE41C836C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3D080D-186B-4A4B-A48B-5441A7734660}" type="datetimeFigureOut">
              <a:rPr lang="vi-VN" smtClean="0"/>
              <a:pPr/>
              <a:t>15/04/2025</a:t>
            </a:fld>
            <a:endParaRPr lang="vi-V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8FE196-1516-438E-B21A-B48EE41C836C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3D080D-186B-4A4B-A48B-5441A7734660}" type="datetimeFigureOut">
              <a:rPr lang="vi-VN" smtClean="0"/>
              <a:pPr/>
              <a:t>15/04/2025</a:t>
            </a:fld>
            <a:endParaRPr lang="vi-V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8FE196-1516-438E-B21A-B48EE41C836C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3D080D-186B-4A4B-A48B-5441A7734660}" type="datetimeFigureOut">
              <a:rPr lang="vi-VN" smtClean="0"/>
              <a:pPr/>
              <a:t>15/04/2025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8FE196-1516-438E-B21A-B48EE41C836C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3D080D-186B-4A4B-A48B-5441A7734660}" type="datetimeFigureOut">
              <a:rPr lang="vi-VN" smtClean="0"/>
              <a:pPr/>
              <a:t>15/04/2025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8FE196-1516-438E-B21A-B48EE41C836C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3D080D-186B-4A4B-A48B-5441A7734660}" type="datetimeFigureOut">
              <a:rPr lang="vi-VN" smtClean="0"/>
              <a:pPr/>
              <a:t>15/04/2025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8FE196-1516-438E-B21A-B48EE41C836C}" type="slidenum">
              <a:rPr lang="vi-VN" smtClean="0"/>
              <a:pPr/>
              <a:t>‹#›</a:t>
            </a:fld>
            <a:endParaRPr lang="vi-V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1" y="1703444"/>
            <a:ext cx="6858000" cy="1790700"/>
          </a:xfrm>
        </p:spPr>
        <p:txBody>
          <a:bodyPr/>
          <a:lstStyle/>
          <a:p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1" y="3563200"/>
            <a:ext cx="6858000" cy="1241822"/>
          </a:xfrm>
        </p:spPr>
        <p:txBody>
          <a:bodyPr/>
          <a:lstStyle/>
          <a:p>
            <a:endParaRPr lang="vi-VN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9143999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828800" y="78247"/>
            <a:ext cx="5785833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50" b="1" dirty="0">
                <a:ln w="0"/>
                <a:solidFill>
                  <a:srgbClr val="0070C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itchFamily="18" charset="0"/>
                <a:cs typeface="Times New Roman" pitchFamily="18" charset="0"/>
              </a:rPr>
              <a:t>PHÒNG GIÁO DỤC VÀ ĐÀO TẠO QUẬN LONG BIÊN</a:t>
            </a:r>
          </a:p>
          <a:p>
            <a:pPr algn="ctr"/>
            <a:r>
              <a:rPr lang="en-US" sz="1650" b="1" dirty="0">
                <a:ln w="0"/>
                <a:solidFill>
                  <a:srgbClr val="0070C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itchFamily="18" charset="0"/>
                <a:cs typeface="Times New Roman" pitchFamily="18" charset="0"/>
              </a:rPr>
              <a:t>TRƯỜNG MẦM NON HOA ANH ĐÀO</a:t>
            </a:r>
            <a:endParaRPr lang="vi-VN" sz="1650" b="1" dirty="0">
              <a:ln w="0"/>
              <a:solidFill>
                <a:srgbClr val="0070C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345000" y="3117311"/>
            <a:ext cx="53720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err="1">
                <a:ln w="0"/>
                <a:solidFill>
                  <a:srgbClr val="7030A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Đề</a:t>
            </a:r>
            <a:r>
              <a:rPr lang="en-US" sz="2400" dirty="0">
                <a:ln w="0"/>
                <a:solidFill>
                  <a:srgbClr val="7030A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n w="0"/>
                <a:solidFill>
                  <a:srgbClr val="7030A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tài</a:t>
            </a:r>
            <a:r>
              <a:rPr lang="en-US" sz="2400" dirty="0">
                <a:ln w="0"/>
                <a:solidFill>
                  <a:srgbClr val="7030A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vi-VN" sz="2400" dirty="0">
                <a:ln w="0"/>
                <a:solidFill>
                  <a:srgbClr val="7030A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Thơ “ Lời chào</a:t>
            </a:r>
            <a:r>
              <a:rPr lang="vi-VN" sz="2100" dirty="0">
                <a:ln w="0"/>
                <a:solidFill>
                  <a:srgbClr val="7030A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  <a:endParaRPr lang="en-US" sz="2100" dirty="0">
              <a:ln w="0"/>
              <a:solidFill>
                <a:srgbClr val="7030A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622184" y="5478748"/>
            <a:ext cx="24630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202</a:t>
            </a:r>
            <a:r>
              <a:rPr lang="vi-VN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- 202</a:t>
            </a:r>
            <a:r>
              <a:rPr lang="vi-VN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229474" y="3613504"/>
            <a:ext cx="489535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Lứa</a:t>
            </a:r>
            <a:r>
              <a:rPr lang="en-US" sz="2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tuổi</a:t>
            </a:r>
            <a:r>
              <a:rPr lang="en-US" sz="2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4-5 </a:t>
            </a:r>
            <a:r>
              <a:rPr lang="en-US" sz="24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tuổi</a:t>
            </a:r>
            <a:r>
              <a:rPr lang="en-US" sz="2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vi-VN" sz="2400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33800" y="732881"/>
            <a:ext cx="1474593" cy="1451051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421630" y="2231528"/>
            <a:ext cx="68641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LĨNH VỰC PHÁT TRIỂN NGÔN NGỮ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437810" y="2655646"/>
            <a:ext cx="53720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2400" dirty="0">
                <a:ln w="0"/>
                <a:solidFill>
                  <a:srgbClr val="7030A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     Hoạt động</a:t>
            </a:r>
            <a:r>
              <a:rPr lang="en-US" sz="2400" dirty="0">
                <a:ln w="0"/>
                <a:solidFill>
                  <a:srgbClr val="7030A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vi-VN" sz="2400" dirty="0">
                <a:ln w="0"/>
                <a:solidFill>
                  <a:srgbClr val="7030A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Làm quen văn học</a:t>
            </a:r>
            <a:endParaRPr lang="en-US" sz="2100" dirty="0">
              <a:ln w="0"/>
              <a:solidFill>
                <a:srgbClr val="7030A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1869875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0">
        <p14:window dir="vert"/>
      </p:transition>
    </mc:Choice>
    <mc:Fallback xmlns="">
      <p:transition spd="slow" advTm="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16" presetClass="entr" presetSubtype="21" fill="hold" grpId="0" nodeType="withEffect">
                                  <p:stCondLst>
                                    <p:cond delay="31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42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grpId="0" nodeType="withEffect">
                                  <p:stCondLst>
                                    <p:cond delay="57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2" presetClass="entr" presetSubtype="0" fill="hold" grpId="0" nodeType="withEffect">
                                  <p:stCondLst>
                                    <p:cond delay="86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42" presetClass="entr" presetSubtype="0" fill="hold" grpId="0" nodeType="withEffect">
                                  <p:stCondLst>
                                    <p:cond delay="42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8" grpId="0"/>
      <p:bldP spid="9" grpId="0"/>
      <p:bldP spid="10" grpId="0"/>
      <p:bldP spid="6" grpId="0"/>
      <p:bldP spid="1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9882"/>
            <a:ext cx="9144000" cy="6867882"/>
          </a:xfrm>
        </p:spPr>
      </p:pic>
      <p:sp>
        <p:nvSpPr>
          <p:cNvPr id="5" name="TextBox 4"/>
          <p:cNvSpPr txBox="1"/>
          <p:nvPr/>
        </p:nvSpPr>
        <p:spPr>
          <a:xfrm>
            <a:off x="2743200" y="1117383"/>
            <a:ext cx="3429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b="1" dirty="0">
                <a:solidFill>
                  <a:srgbClr val="002060"/>
                </a:solidFill>
                <a:latin typeface="+mj-lt"/>
              </a:rPr>
              <a:t>1.Ổn định tổ chức</a:t>
            </a:r>
            <a:endParaRPr lang="en-US" sz="2800" b="1" dirty="0">
              <a:solidFill>
                <a:srgbClr val="002060"/>
              </a:solidFill>
              <a:latin typeface="+mj-lt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905000" y="1898572"/>
            <a:ext cx="6019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dirty="0"/>
              <a:t>- Cô cho trẻ hát bài hát” Đi học về”</a:t>
            </a:r>
          </a:p>
          <a:p>
            <a:r>
              <a:rPr lang="vi-VN" dirty="0"/>
              <a:t>- Cô trò chuyện với trẻ và đàm thoại về nội dung bài hát.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98301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934200"/>
          </a:xfrm>
        </p:spPr>
      </p:pic>
      <p:sp>
        <p:nvSpPr>
          <p:cNvPr id="5" name="TextBox 4"/>
          <p:cNvSpPr txBox="1"/>
          <p:nvPr/>
        </p:nvSpPr>
        <p:spPr>
          <a:xfrm>
            <a:off x="2133600" y="1398588"/>
            <a:ext cx="6324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b="1" dirty="0">
                <a:solidFill>
                  <a:srgbClr val="002060"/>
                </a:solidFill>
                <a:latin typeface="+mj-lt"/>
              </a:rPr>
              <a:t>2. Phương pháp, hình thức tổ chức</a:t>
            </a:r>
            <a:endParaRPr lang="en-US" sz="2800" b="1" dirty="0">
              <a:solidFill>
                <a:srgbClr val="002060"/>
              </a:solidFill>
              <a:latin typeface="+mj-lt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562100" y="2075607"/>
            <a:ext cx="6019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dirty="0"/>
              <a:t>- Cô đọc lần 1: kết hợp với cử chỉ điệu bộ 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600200" y="2541588"/>
            <a:ext cx="6477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vi-VN" dirty="0"/>
              <a:t>Cô hỏi trẻ:  Cô vừa đọc bài thơ gì? Bài thơ do ai sáng tác?</a:t>
            </a:r>
          </a:p>
          <a:p>
            <a:pPr marL="285750" indent="-285750">
              <a:buFontTx/>
              <a:buChar char="-"/>
            </a:pPr>
            <a:r>
              <a:rPr lang="vi-VN" dirty="0"/>
              <a:t>Cô giảng giải về nội dung bài thơ 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600200" y="3240950"/>
            <a:ext cx="6019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dirty="0"/>
              <a:t>- Cô đọc lần 2: Kết hợp với tranh minh họa</a:t>
            </a:r>
          </a:p>
        </p:txBody>
      </p:sp>
    </p:spTree>
    <p:extLst>
      <p:ext uri="{BB962C8B-B14F-4D97-AF65-F5344CB8AC3E}">
        <p14:creationId xmlns:p14="http://schemas.microsoft.com/office/powerpoint/2010/main" val="32696281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vi-VN"/>
          </a:p>
        </p:txBody>
      </p:sp>
      <p:pic>
        <p:nvPicPr>
          <p:cNvPr id="4" name="Content Placeholder 3" descr="h4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</p:spPr>
      </p:pic>
      <p:sp>
        <p:nvSpPr>
          <p:cNvPr id="5" name="TextBox 4"/>
          <p:cNvSpPr txBox="1"/>
          <p:nvPr/>
        </p:nvSpPr>
        <p:spPr>
          <a:xfrm>
            <a:off x="2514600" y="2819400"/>
            <a:ext cx="3708067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vi-VN" dirty="0"/>
              <a:t>      </a:t>
            </a:r>
            <a:endParaRPr lang="vi-VN" sz="3600" dirty="0">
              <a:latin typeface="+mj-lt"/>
            </a:endParaRPr>
          </a:p>
          <a:p>
            <a:pPr algn="ctr"/>
            <a:endParaRPr lang="vi-VN" dirty="0"/>
          </a:p>
          <a:p>
            <a:pPr algn="ctr"/>
            <a:r>
              <a:rPr lang="vi-VN" dirty="0"/>
              <a:t>      </a:t>
            </a:r>
            <a:r>
              <a:rPr lang="vi-VN" sz="2400" b="1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+mj-lt"/>
              </a:rPr>
              <a:t>TÁC GiẢ: PHẠM CÚC</a:t>
            </a:r>
            <a:endParaRPr lang="vi-VN" sz="2400" dirty="0">
              <a:latin typeface="+mj-lt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676400" y="2133600"/>
            <a:ext cx="564770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vi-VN" sz="5400" b="1" cap="none" spc="0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j-lt"/>
              </a:rPr>
              <a:t>THƠ: LỜI CHÀO</a:t>
            </a:r>
            <a:endParaRPr lang="vi-VN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vi-VN"/>
          </a:p>
        </p:txBody>
      </p:sp>
      <p:pic>
        <p:nvPicPr>
          <p:cNvPr id="4" name="Content Placeholder 3" descr="h3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-76200" y="-87868"/>
            <a:ext cx="9144000" cy="6858000"/>
          </a:xfrm>
        </p:spPr>
      </p:pic>
      <p:sp>
        <p:nvSpPr>
          <p:cNvPr id="5" name="TextBox 4"/>
          <p:cNvSpPr txBox="1"/>
          <p:nvPr/>
        </p:nvSpPr>
        <p:spPr>
          <a:xfrm>
            <a:off x="2895600" y="297180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vi-VN" dirty="0"/>
          </a:p>
        </p:txBody>
      </p:sp>
      <p:sp>
        <p:nvSpPr>
          <p:cNvPr id="3" name="TextBox 2"/>
          <p:cNvSpPr txBox="1"/>
          <p:nvPr/>
        </p:nvSpPr>
        <p:spPr>
          <a:xfrm>
            <a:off x="2743200" y="793176"/>
            <a:ext cx="4267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b="1" dirty="0">
                <a:solidFill>
                  <a:srgbClr val="002060"/>
                </a:solidFill>
              </a:rPr>
              <a:t>* </a:t>
            </a:r>
            <a:r>
              <a:rPr lang="vi-VN" sz="2800" b="1" dirty="0">
                <a:solidFill>
                  <a:srgbClr val="002060"/>
                </a:solidFill>
                <a:latin typeface="+mj-lt"/>
              </a:rPr>
              <a:t>Đàm thoại, trích dẫn:</a:t>
            </a:r>
            <a:endParaRPr lang="en-US" sz="2800" b="1" dirty="0">
              <a:solidFill>
                <a:srgbClr val="002060"/>
              </a:solidFill>
              <a:latin typeface="+mj-lt"/>
            </a:endParaRPr>
          </a:p>
        </p:txBody>
      </p:sp>
      <p:pic>
        <p:nvPicPr>
          <p:cNvPr id="8" name="Content Placeholder 3" descr="HINH TRON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24125" y="1436688"/>
            <a:ext cx="4457700" cy="3873084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2124075" y="2662724"/>
            <a:ext cx="52578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2800" dirty="0">
                <a:latin typeface="+mj-lt"/>
              </a:rPr>
              <a:t>- Cô vừa đọc bài thơ gì?</a:t>
            </a:r>
          </a:p>
          <a:p>
            <a:pPr algn="ctr"/>
            <a:r>
              <a:rPr lang="vi-VN" sz="2800" dirty="0">
                <a:latin typeface="+mj-lt"/>
              </a:rPr>
              <a:t>- Do ai sáng tác?</a:t>
            </a:r>
          </a:p>
        </p:txBody>
      </p:sp>
    </p:spTree>
  </p:cSld>
  <p:clrMapOvr>
    <a:masterClrMapping/>
  </p:clrMapOvr>
  <p:transition>
    <p:comb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vi-VN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</p:spPr>
      </p:pic>
      <p:sp>
        <p:nvSpPr>
          <p:cNvPr id="3" name="TextBox 2"/>
          <p:cNvSpPr txBox="1"/>
          <p:nvPr/>
        </p:nvSpPr>
        <p:spPr>
          <a:xfrm>
            <a:off x="3048000" y="2286000"/>
            <a:ext cx="49720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600" dirty="0">
                <a:solidFill>
                  <a:srgbClr val="FF0000"/>
                </a:solidFill>
                <a:latin typeface="+mj-lt"/>
              </a:rPr>
              <a:t>Dạy trẻ đọc thơ</a:t>
            </a:r>
            <a:endParaRPr lang="en-US" sz="3300" dirty="0">
              <a:latin typeface="+mj-lt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7590035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0">
        <p:split orient="vert"/>
      </p:transition>
    </mc:Choice>
    <mc:Fallback xmlns="">
      <p:transition spd="slow" advTm="0">
        <p:split orient="vert"/>
      </p:transition>
    </mc:Fallback>
  </mc:AlternateContent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.4|2.3|2|1.9|4.1|2.2|3|1.9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5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219</TotalTime>
  <Words>179</Words>
  <Application>Microsoft Office PowerPoint</Application>
  <PresentationFormat>On-screen Show (4:3)</PresentationFormat>
  <Paragraphs>23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anhtuyen</dc:creator>
  <cp:lastModifiedBy>Administrator</cp:lastModifiedBy>
  <cp:revision>46</cp:revision>
  <dcterms:created xsi:type="dcterms:W3CDTF">2016-09-24T12:20:27Z</dcterms:created>
  <dcterms:modified xsi:type="dcterms:W3CDTF">2025-04-15T05:29:59Z</dcterms:modified>
</cp:coreProperties>
</file>