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87" r:id="rId4"/>
    <p:sldId id="259" r:id="rId5"/>
    <p:sldId id="258" r:id="rId6"/>
    <p:sldId id="277" r:id="rId7"/>
    <p:sldId id="281" r:id="rId8"/>
    <p:sldId id="275" r:id="rId9"/>
    <p:sldId id="282" r:id="rId10"/>
    <p:sldId id="284" r:id="rId11"/>
    <p:sldId id="283" r:id="rId12"/>
    <p:sldId id="279" r:id="rId13"/>
    <p:sldId id="285" r:id="rId14"/>
    <p:sldId id="286" r:id="rId15"/>
    <p:sldId id="271" r:id="rId16"/>
    <p:sldId id="2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97" autoAdjust="0"/>
    <p:restoredTop sz="79742" autoAdjust="0"/>
  </p:normalViewPr>
  <p:slideViewPr>
    <p:cSldViewPr snapToGrid="0">
      <p:cViewPr varScale="1">
        <p:scale>
          <a:sx n="60" d="100"/>
          <a:sy n="60" d="100"/>
        </p:scale>
        <p:origin x="118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344017-C012-41F3-A5D6-3F4FCB454883}" type="datetimeFigureOut">
              <a:rPr lang="en-US" smtClean="0"/>
              <a:t>10/22/2025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88A108-0C1C-4BF9-B5D0-042AF4BC16B7}" type="slidenum">
              <a:rPr lang="en-US" smtClean="0"/>
              <a:t>‹#›</a:t>
            </a:fld>
            <a:endParaRPr lang="en-US"/>
          </a:p>
        </p:txBody>
      </p:sp>
    </p:spTree>
    <p:extLst>
      <p:ext uri="{BB962C8B-B14F-4D97-AF65-F5344CB8AC3E}">
        <p14:creationId xmlns:p14="http://schemas.microsoft.com/office/powerpoint/2010/main" val="3007106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88A108-0C1C-4BF9-B5D0-042AF4BC16B7}" type="slidenum">
              <a:rPr lang="en-US" smtClean="0"/>
              <a:t>8</a:t>
            </a:fld>
            <a:endParaRPr lang="en-US"/>
          </a:p>
        </p:txBody>
      </p:sp>
    </p:spTree>
    <p:extLst>
      <p:ext uri="{BB962C8B-B14F-4D97-AF65-F5344CB8AC3E}">
        <p14:creationId xmlns:p14="http://schemas.microsoft.com/office/powerpoint/2010/main" val="999724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544CB4-7A1B-4F47-A2CC-4B1735FEB45F}"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BDE065-AB55-4A7A-8FDD-9B65F2DEB117}" type="slidenum">
              <a:rPr lang="en-US" smtClean="0"/>
              <a:t>‹#›</a:t>
            </a:fld>
            <a:endParaRPr lang="en-US"/>
          </a:p>
        </p:txBody>
      </p:sp>
    </p:spTree>
    <p:extLst>
      <p:ext uri="{BB962C8B-B14F-4D97-AF65-F5344CB8AC3E}">
        <p14:creationId xmlns:p14="http://schemas.microsoft.com/office/powerpoint/2010/main" val="136185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544CB4-7A1B-4F47-A2CC-4B1735FEB45F}"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BDE065-AB55-4A7A-8FDD-9B65F2DEB117}" type="slidenum">
              <a:rPr lang="en-US" smtClean="0"/>
              <a:t>‹#›</a:t>
            </a:fld>
            <a:endParaRPr lang="en-US"/>
          </a:p>
        </p:txBody>
      </p:sp>
    </p:spTree>
    <p:extLst>
      <p:ext uri="{BB962C8B-B14F-4D97-AF65-F5344CB8AC3E}">
        <p14:creationId xmlns:p14="http://schemas.microsoft.com/office/powerpoint/2010/main" val="3845532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544CB4-7A1B-4F47-A2CC-4B1735FEB45F}"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BDE065-AB55-4A7A-8FDD-9B65F2DEB117}" type="slidenum">
              <a:rPr lang="en-US" smtClean="0"/>
              <a:t>‹#›</a:t>
            </a:fld>
            <a:endParaRPr lang="en-US"/>
          </a:p>
        </p:txBody>
      </p:sp>
    </p:spTree>
    <p:extLst>
      <p:ext uri="{BB962C8B-B14F-4D97-AF65-F5344CB8AC3E}">
        <p14:creationId xmlns:p14="http://schemas.microsoft.com/office/powerpoint/2010/main" val="1297952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544CB4-7A1B-4F47-A2CC-4B1735FEB45F}"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BDE065-AB55-4A7A-8FDD-9B65F2DEB117}" type="slidenum">
              <a:rPr lang="en-US" smtClean="0"/>
              <a:t>‹#›</a:t>
            </a:fld>
            <a:endParaRPr lang="en-US"/>
          </a:p>
        </p:txBody>
      </p:sp>
    </p:spTree>
    <p:extLst>
      <p:ext uri="{BB962C8B-B14F-4D97-AF65-F5344CB8AC3E}">
        <p14:creationId xmlns:p14="http://schemas.microsoft.com/office/powerpoint/2010/main" val="973930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544CB4-7A1B-4F47-A2CC-4B1735FEB45F}"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BDE065-AB55-4A7A-8FDD-9B65F2DEB117}" type="slidenum">
              <a:rPr lang="en-US" smtClean="0"/>
              <a:t>‹#›</a:t>
            </a:fld>
            <a:endParaRPr lang="en-US"/>
          </a:p>
        </p:txBody>
      </p:sp>
    </p:spTree>
    <p:extLst>
      <p:ext uri="{BB962C8B-B14F-4D97-AF65-F5344CB8AC3E}">
        <p14:creationId xmlns:p14="http://schemas.microsoft.com/office/powerpoint/2010/main" val="386086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544CB4-7A1B-4F47-A2CC-4B1735FEB45F}" type="datetimeFigureOut">
              <a:rPr lang="en-US" smtClean="0"/>
              <a:t>10/22/2025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BDE065-AB55-4A7A-8FDD-9B65F2DEB117}" type="slidenum">
              <a:rPr lang="en-US" smtClean="0"/>
              <a:t>‹#›</a:t>
            </a:fld>
            <a:endParaRPr lang="en-US"/>
          </a:p>
        </p:txBody>
      </p:sp>
    </p:spTree>
    <p:extLst>
      <p:ext uri="{BB962C8B-B14F-4D97-AF65-F5344CB8AC3E}">
        <p14:creationId xmlns:p14="http://schemas.microsoft.com/office/powerpoint/2010/main" val="2641992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544CB4-7A1B-4F47-A2CC-4B1735FEB45F}" type="datetimeFigureOut">
              <a:rPr lang="en-US" smtClean="0"/>
              <a:t>10/22/2025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BDE065-AB55-4A7A-8FDD-9B65F2DEB117}" type="slidenum">
              <a:rPr lang="en-US" smtClean="0"/>
              <a:t>‹#›</a:t>
            </a:fld>
            <a:endParaRPr lang="en-US"/>
          </a:p>
        </p:txBody>
      </p:sp>
    </p:spTree>
    <p:extLst>
      <p:ext uri="{BB962C8B-B14F-4D97-AF65-F5344CB8AC3E}">
        <p14:creationId xmlns:p14="http://schemas.microsoft.com/office/powerpoint/2010/main" val="1676303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544CB4-7A1B-4F47-A2CC-4B1735FEB45F}" type="datetimeFigureOut">
              <a:rPr lang="en-US" smtClean="0"/>
              <a:t>10/22/2025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BDE065-AB55-4A7A-8FDD-9B65F2DEB117}" type="slidenum">
              <a:rPr lang="en-US" smtClean="0"/>
              <a:t>‹#›</a:t>
            </a:fld>
            <a:endParaRPr lang="en-US"/>
          </a:p>
        </p:txBody>
      </p:sp>
    </p:spTree>
    <p:extLst>
      <p:ext uri="{BB962C8B-B14F-4D97-AF65-F5344CB8AC3E}">
        <p14:creationId xmlns:p14="http://schemas.microsoft.com/office/powerpoint/2010/main" val="2902827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544CB4-7A1B-4F47-A2CC-4B1735FEB45F}" type="datetimeFigureOut">
              <a:rPr lang="en-US" smtClean="0"/>
              <a:t>10/22/2025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BDE065-AB55-4A7A-8FDD-9B65F2DEB117}" type="slidenum">
              <a:rPr lang="en-US" smtClean="0"/>
              <a:t>‹#›</a:t>
            </a:fld>
            <a:endParaRPr lang="en-US"/>
          </a:p>
        </p:txBody>
      </p:sp>
    </p:spTree>
    <p:extLst>
      <p:ext uri="{BB962C8B-B14F-4D97-AF65-F5344CB8AC3E}">
        <p14:creationId xmlns:p14="http://schemas.microsoft.com/office/powerpoint/2010/main" val="1711223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544CB4-7A1B-4F47-A2CC-4B1735FEB45F}" type="datetimeFigureOut">
              <a:rPr lang="en-US" smtClean="0"/>
              <a:t>10/22/2025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BDE065-AB55-4A7A-8FDD-9B65F2DEB117}" type="slidenum">
              <a:rPr lang="en-US" smtClean="0"/>
              <a:t>‹#›</a:t>
            </a:fld>
            <a:endParaRPr lang="en-US"/>
          </a:p>
        </p:txBody>
      </p:sp>
    </p:spTree>
    <p:extLst>
      <p:ext uri="{BB962C8B-B14F-4D97-AF65-F5344CB8AC3E}">
        <p14:creationId xmlns:p14="http://schemas.microsoft.com/office/powerpoint/2010/main" val="1704193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544CB4-7A1B-4F47-A2CC-4B1735FEB45F}" type="datetimeFigureOut">
              <a:rPr lang="en-US" smtClean="0"/>
              <a:t>10/22/2025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BDE065-AB55-4A7A-8FDD-9B65F2DEB117}" type="slidenum">
              <a:rPr lang="en-US" smtClean="0"/>
              <a:t>‹#›</a:t>
            </a:fld>
            <a:endParaRPr lang="en-US"/>
          </a:p>
        </p:txBody>
      </p:sp>
    </p:spTree>
    <p:extLst>
      <p:ext uri="{BB962C8B-B14F-4D97-AF65-F5344CB8AC3E}">
        <p14:creationId xmlns:p14="http://schemas.microsoft.com/office/powerpoint/2010/main" val="3129062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544CB4-7A1B-4F47-A2CC-4B1735FEB45F}" type="datetimeFigureOut">
              <a:rPr lang="en-US" smtClean="0"/>
              <a:t>10/22/2025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BDE065-AB55-4A7A-8FDD-9B65F2DEB117}" type="slidenum">
              <a:rPr lang="en-US" smtClean="0"/>
              <a:t>‹#›</a:t>
            </a:fld>
            <a:endParaRPr lang="en-US"/>
          </a:p>
        </p:txBody>
      </p:sp>
    </p:spTree>
    <p:extLst>
      <p:ext uri="{BB962C8B-B14F-4D97-AF65-F5344CB8AC3E}">
        <p14:creationId xmlns:p14="http://schemas.microsoft.com/office/powerpoint/2010/main" val="3973318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2037347" y="182003"/>
            <a:ext cx="8438148" cy="954107"/>
          </a:xfrm>
          <a:prstGeom prst="rect">
            <a:avLst/>
          </a:prstGeom>
        </p:spPr>
        <p:txBody>
          <a:bodyPr wrap="square">
            <a:spAutoFit/>
          </a:bodyPr>
          <a:lstStyle/>
          <a:p>
            <a:pPr algn="ctr" fontAlgn="auto">
              <a:spcAft>
                <a:spcPts val="0"/>
              </a:spcAft>
              <a:defRPr/>
            </a:pPr>
            <a:r>
              <a:rPr lang="en-US" sz="28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ỦY BAN NHÂN DÂN PHƯỜNG BỒ ĐỀ</a:t>
            </a:r>
            <a:r>
              <a:rPr lang="en-US" sz="2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2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MN </a:t>
            </a:r>
            <a:r>
              <a:rPr lang="en-US" sz="28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GIA THỤY</a:t>
            </a:r>
            <a:endParaRPr lang="en-US" sz="2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1867415" y="2575264"/>
            <a:ext cx="9057258" cy="954107"/>
          </a:xfrm>
          <a:prstGeom prst="rect">
            <a:avLst/>
          </a:prstGeom>
        </p:spPr>
        <p:txBody>
          <a:bodyPr wrap="square">
            <a:spAutoFit/>
          </a:bodyPr>
          <a:lstStyle/>
          <a:p>
            <a:pPr algn="ctr"/>
            <a:r>
              <a:rPr lang="en-US" sz="2800" b="1" dirty="0">
                <a:solidFill>
                  <a:srgbClr val="002060"/>
                </a:solidFill>
                <a:latin typeface="Times New Roman" pitchFamily="18" charset="0"/>
                <a:cs typeface="Times New Roman" pitchFamily="18" charset="0"/>
              </a:rPr>
              <a:t>BÀI THUYẾT TRÌNH BIỆN PHÁP NÂNG CAO CHẤT LƯỢNG CHĂM SÓC GIÁO DỤC</a:t>
            </a:r>
            <a:r>
              <a:rPr lang="vi-VN" sz="2800" b="1" dirty="0">
                <a:solidFill>
                  <a:srgbClr val="002060"/>
                </a:solidFill>
                <a:latin typeface="Times New Roman" pitchFamily="18" charset="0"/>
                <a:cs typeface="Times New Roman" pitchFamily="18" charset="0"/>
              </a:rPr>
              <a:t> TRẺ </a:t>
            </a:r>
            <a:endParaRPr lang="en-US" sz="2800" b="1" dirty="0">
              <a:solidFill>
                <a:srgbClr val="002060"/>
              </a:solidFill>
              <a:latin typeface="Times New Roman" pitchFamily="18" charset="0"/>
              <a:cs typeface="Times New Roman" pitchFamily="18" charset="0"/>
            </a:endParaRPr>
          </a:p>
        </p:txBody>
      </p:sp>
      <p:sp>
        <p:nvSpPr>
          <p:cNvPr id="8" name="Rectangle 7"/>
          <p:cNvSpPr/>
          <p:nvPr/>
        </p:nvSpPr>
        <p:spPr>
          <a:xfrm>
            <a:off x="739139" y="3656858"/>
            <a:ext cx="10713720" cy="1200329"/>
          </a:xfrm>
          <a:prstGeom prst="rect">
            <a:avLst/>
          </a:prstGeom>
        </p:spPr>
        <p:txBody>
          <a:bodyPr wrap="square">
            <a:spAutoFit/>
          </a:bodyPr>
          <a:lstStyle/>
          <a:p>
            <a:pPr algn="ctr" fontAlgn="auto">
              <a:spcAft>
                <a:spcPts val="0"/>
              </a:spcAft>
              <a:defRPr/>
            </a:pPr>
            <a:r>
              <a:rPr lang="en-US" sz="36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Đề tài: “Một số biện </a:t>
            </a:r>
            <a:r>
              <a:rPr lang="en-US" sz="3600" b="1" spc="50"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pháp</a:t>
            </a:r>
            <a:r>
              <a:rPr lang="en-US" sz="36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600" b="1" spc="50"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phát</a:t>
            </a:r>
            <a:r>
              <a:rPr lang="en-US" sz="3600" b="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600" b="1" spc="50"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triển</a:t>
            </a:r>
            <a:r>
              <a:rPr lang="en-US" sz="3600" b="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600" b="1" spc="50"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ngôn</a:t>
            </a:r>
            <a:r>
              <a:rPr lang="en-US" sz="3600" b="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600" b="1" spc="50"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ngữ</a:t>
            </a:r>
            <a:r>
              <a:rPr lang="en-US" sz="3600" b="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600" b="1" spc="50"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và</a:t>
            </a:r>
            <a:r>
              <a:rPr lang="en-US" sz="3600" b="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600" b="1" spc="50"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sửa</a:t>
            </a:r>
            <a:r>
              <a:rPr lang="en-US" sz="3600" b="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600" b="1" spc="50"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ngọng</a:t>
            </a:r>
            <a:r>
              <a:rPr lang="en-US" sz="3600" b="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600" b="1" spc="50"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cho</a:t>
            </a:r>
            <a:r>
              <a:rPr lang="en-US" sz="3600" b="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6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trẻ 3 - 4 </a:t>
            </a:r>
            <a:r>
              <a:rPr lang="en-US" sz="3600" b="1" spc="50"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tuổi</a:t>
            </a:r>
            <a:r>
              <a:rPr lang="en-US" sz="36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600" b="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endParaRPr lang="en-US" sz="36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9" name="Rectangle 8"/>
          <p:cNvSpPr/>
          <p:nvPr/>
        </p:nvSpPr>
        <p:spPr>
          <a:xfrm>
            <a:off x="2801668" y="5127754"/>
            <a:ext cx="6096000" cy="1077218"/>
          </a:xfrm>
          <a:prstGeom prst="rect">
            <a:avLst/>
          </a:prstGeom>
        </p:spPr>
        <p:txBody>
          <a:bodyPr>
            <a:spAutoFit/>
          </a:bodyPr>
          <a:lstStyle/>
          <a:p>
            <a:pPr algn="ctr" fontAlgn="auto">
              <a:spcAft>
                <a:spcPts val="0"/>
              </a:spcAft>
              <a:defRPr/>
            </a:pP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Giáo viên : </a:t>
            </a:r>
            <a:r>
              <a:rPr lang="en-US" sz="3200" b="1"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Nguyễn</a:t>
            </a:r>
            <a:r>
              <a:rPr lang="en-US" sz="3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Thị</a:t>
            </a:r>
            <a:r>
              <a:rPr lang="en-US" sz="3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Hương</a:t>
            </a:r>
            <a:endPar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fontAlgn="auto">
              <a:spcAft>
                <a:spcPts val="0"/>
              </a:spcAft>
              <a:defRPr/>
            </a:pPr>
            <a:r>
              <a:rPr lang="en-US" sz="3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Lớp</a:t>
            </a: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MGB </a:t>
            </a:r>
            <a:r>
              <a:rPr lang="en-US" sz="3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C2</a:t>
            </a:r>
            <a:endPar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4388641" y="6334780"/>
            <a:ext cx="3414717" cy="523220"/>
          </a:xfrm>
          <a:prstGeom prst="rect">
            <a:avLst/>
          </a:prstGeom>
          <a:noFill/>
        </p:spPr>
        <p:txBody>
          <a:bodyPr wrap="none" lIns="91440" tIns="45720" rIns="91440" bIns="45720">
            <a:spAutoFit/>
          </a:bodyPr>
          <a:lstStyle/>
          <a:p>
            <a:pPr algn="ctr"/>
            <a:r>
              <a:rPr lang="en-US" sz="28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Năm</a:t>
            </a:r>
            <a:r>
              <a:rPr lang="en-US" sz="28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học</a:t>
            </a:r>
            <a:r>
              <a:rPr lang="en-US"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2025 - 2026</a:t>
            </a:r>
            <a:endParaRPr 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6952" b="97861" l="2883" r="96937"/>
                    </a14:imgEffect>
                  </a14:imgLayer>
                </a14:imgProps>
              </a:ext>
              <a:ext uri="{28A0092B-C50C-407E-A947-70E740481C1C}">
                <a14:useLocalDpi xmlns:a14="http://schemas.microsoft.com/office/drawing/2010/main" val="0"/>
              </a:ext>
            </a:extLst>
          </a:blip>
          <a:stretch>
            <a:fillRect/>
          </a:stretch>
        </p:blipFill>
        <p:spPr>
          <a:xfrm>
            <a:off x="5367023" y="1101550"/>
            <a:ext cx="1457952" cy="1473714"/>
          </a:xfrm>
          <a:prstGeom prst="rect">
            <a:avLst/>
          </a:prstGeom>
        </p:spPr>
      </p:pic>
    </p:spTree>
    <p:extLst>
      <p:ext uri="{BB962C8B-B14F-4D97-AF65-F5344CB8AC3E}">
        <p14:creationId xmlns:p14="http://schemas.microsoft.com/office/powerpoint/2010/main" val="1881639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6" presetClass="entr" presetSubtype="2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6"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600891" y="255963"/>
            <a:ext cx="11116492" cy="7806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270068" y="495409"/>
            <a:ext cx="6096000" cy="646331"/>
          </a:xfrm>
          <a:prstGeom prst="rect">
            <a:avLst/>
          </a:prstGeom>
        </p:spPr>
        <p:txBody>
          <a:bodyPr>
            <a:spAutoFit/>
          </a:bodyPr>
          <a:lstStyle/>
          <a:p>
            <a:r>
              <a:rPr lang="pt-BR" b="1" i="1" dirty="0"/>
              <a:t/>
            </a:r>
            <a:br>
              <a:rPr lang="pt-BR" b="1" i="1" dirty="0"/>
            </a:br>
            <a:endParaRPr lang="en-US" b="1" dirty="0"/>
          </a:p>
        </p:txBody>
      </p:sp>
      <p:sp>
        <p:nvSpPr>
          <p:cNvPr id="6" name="Rectangle 5"/>
          <p:cNvSpPr/>
          <p:nvPr/>
        </p:nvSpPr>
        <p:spPr>
          <a:xfrm>
            <a:off x="600891" y="128337"/>
            <a:ext cx="11116492" cy="1107996"/>
          </a:xfrm>
          <a:prstGeom prst="rect">
            <a:avLst/>
          </a:prstGeom>
          <a:solidFill>
            <a:srgbClr val="92D050"/>
          </a:solidFill>
          <a:ln>
            <a:solidFill>
              <a:schemeClr val="tx1"/>
            </a:solidFill>
          </a:ln>
        </p:spPr>
        <p:txBody>
          <a:bodyPr wrap="square">
            <a:spAutoFit/>
          </a:bodyPr>
          <a:lstStyle/>
          <a:p>
            <a:pPr algn="ctr" eaLnBrk="0" hangingPunct="0">
              <a:spcBef>
                <a:spcPts val="600"/>
              </a:spcBef>
              <a:spcAft>
                <a:spcPts val="600"/>
              </a:spcAft>
            </a:pPr>
            <a:r>
              <a:rPr lang="en-US" sz="2800" b="1" dirty="0" err="1">
                <a:solidFill>
                  <a:srgbClr val="002060"/>
                </a:solidFill>
                <a:latin typeface="Times New Roman" panose="02020603050405020304" pitchFamily="18" charset="0"/>
                <a:ea typeface="Times New Roman"/>
                <a:cs typeface="Times New Roman" panose="02020603050405020304" pitchFamily="18" charset="0"/>
              </a:rPr>
              <a:t>Biện</a:t>
            </a:r>
            <a:r>
              <a:rPr lang="en-US" sz="2800" b="1" dirty="0">
                <a:solidFill>
                  <a:srgbClr val="002060"/>
                </a:solidFill>
                <a:latin typeface="Times New Roman" panose="02020603050405020304" pitchFamily="18" charset="0"/>
                <a:ea typeface="Times New Roman"/>
                <a:cs typeface="Times New Roman" panose="02020603050405020304" pitchFamily="18" charset="0"/>
              </a:rPr>
              <a:t> </a:t>
            </a:r>
            <a:r>
              <a:rPr lang="en-US" sz="2800" b="1" dirty="0" err="1" smtClean="0">
                <a:solidFill>
                  <a:srgbClr val="002060"/>
                </a:solidFill>
                <a:latin typeface="Times New Roman" panose="02020603050405020304" pitchFamily="18" charset="0"/>
                <a:ea typeface="Times New Roman"/>
                <a:cs typeface="Times New Roman" panose="02020603050405020304" pitchFamily="18" charset="0"/>
              </a:rPr>
              <a:t>pháp</a:t>
            </a:r>
            <a:r>
              <a:rPr lang="en-US" sz="2800" b="1" dirty="0" smtClean="0">
                <a:solidFill>
                  <a:srgbClr val="002060"/>
                </a:solidFill>
                <a:latin typeface="Times New Roman" panose="02020603050405020304" pitchFamily="18" charset="0"/>
                <a:ea typeface="Times New Roman"/>
                <a:cs typeface="Times New Roman" panose="02020603050405020304" pitchFamily="18" charset="0"/>
              </a:rPr>
              <a:t> 3 :</a:t>
            </a:r>
          </a:p>
          <a:p>
            <a:pPr lvl="0" algn="ctr" eaLnBrk="0" hangingPunct="0">
              <a:spcBef>
                <a:spcPts val="600"/>
              </a:spcBef>
              <a:spcAft>
                <a:spcPts val="600"/>
              </a:spcAft>
            </a:pPr>
            <a:r>
              <a:rPr lang="pt-BR" sz="2800" b="1" dirty="0" smtClean="0">
                <a:solidFill>
                  <a:srgbClr val="002060"/>
                </a:solidFill>
                <a:latin typeface="Times New Roman"/>
                <a:ea typeface="Times New Roman"/>
                <a:cs typeface="Times New Roman"/>
              </a:rPr>
              <a:t>  GV </a:t>
            </a:r>
            <a:r>
              <a:rPr lang="pt-BR" sz="2800" b="1" dirty="0">
                <a:solidFill>
                  <a:srgbClr val="002060"/>
                </a:solidFill>
                <a:latin typeface="Times New Roman"/>
                <a:ea typeface="Times New Roman"/>
                <a:cs typeface="Times New Roman"/>
              </a:rPr>
              <a:t>tự rèn luyện nâng cao khả năng ngôn ngữ của chính mình</a:t>
            </a:r>
            <a:r>
              <a:rPr lang="vi-VN" sz="2800" b="1" dirty="0">
                <a:solidFill>
                  <a:srgbClr val="002060"/>
                </a:solidFill>
                <a:latin typeface="Times New Roman"/>
                <a:ea typeface="Times New Roman"/>
                <a:cs typeface="Times New Roman"/>
              </a:rPr>
              <a:t>.</a:t>
            </a:r>
            <a:endParaRPr lang="pt-BR" sz="2800" b="1" dirty="0">
              <a:solidFill>
                <a:srgbClr val="002060"/>
              </a:solidFill>
              <a:latin typeface="Times New Roman"/>
              <a:ea typeface="Times New Roman"/>
              <a:cs typeface="Times New Roman"/>
            </a:endParaRPr>
          </a:p>
        </p:txBody>
      </p:sp>
      <p:sp>
        <p:nvSpPr>
          <p:cNvPr id="7" name="Content Placeholder 2"/>
          <p:cNvSpPr txBox="1">
            <a:spLocks/>
          </p:cNvSpPr>
          <p:nvPr/>
        </p:nvSpPr>
        <p:spPr>
          <a:xfrm>
            <a:off x="1607190" y="2346855"/>
            <a:ext cx="9103894" cy="3038961"/>
          </a:xfrm>
          <a:prstGeom prst="rect">
            <a:avLst/>
          </a:prstGeom>
          <a:solidFill>
            <a:schemeClr val="accent2">
              <a:lumMod val="40000"/>
              <a:lumOff val="60000"/>
            </a:schemeClr>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dirty="0">
                <a:solidFill>
                  <a:srgbClr val="FF0000"/>
                </a:solidFill>
                <a:latin typeface="Times New Roman" panose="02020603050405020304" pitchFamily="18" charset="0"/>
                <a:cs typeface="Times New Roman" panose="02020603050405020304" pitchFamily="18" charset="0"/>
              </a:rPr>
              <a:t>  </a:t>
            </a:r>
            <a:r>
              <a:rPr lang="vi-VN" dirty="0">
                <a:solidFill>
                  <a:srgbClr val="FF0000"/>
                </a:solidFill>
                <a:latin typeface="+mj-lt"/>
              </a:rPr>
              <a:t>Cả giáo viên và phụ huynh cần nói chuẩn, rõ ràng, chậm rãi, tránh dùng tiếng địa phương hoặc nói ngọng trước mặt trẻ. Trẻ mầm non có khả năng bắt chước rất mạnh, vì vậy việc làm gương về ngôn ngữ là yếu tố cực kỳ quan trọng.</a:t>
            </a:r>
            <a:endParaRPr lang="en-US"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1651769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left)">
                                      <p:cBhvr>
                                        <p:cTn id="1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600891" y="255963"/>
            <a:ext cx="11116492" cy="7806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270068" y="495409"/>
            <a:ext cx="6096000" cy="646331"/>
          </a:xfrm>
          <a:prstGeom prst="rect">
            <a:avLst/>
          </a:prstGeom>
        </p:spPr>
        <p:txBody>
          <a:bodyPr>
            <a:spAutoFit/>
          </a:bodyPr>
          <a:lstStyle/>
          <a:p>
            <a:r>
              <a:rPr lang="pt-BR" b="1" i="1" dirty="0"/>
              <a:t/>
            </a:r>
            <a:br>
              <a:rPr lang="pt-BR" b="1" i="1" dirty="0"/>
            </a:br>
            <a:endParaRPr lang="en-US" b="1" dirty="0"/>
          </a:p>
        </p:txBody>
      </p:sp>
      <p:sp>
        <p:nvSpPr>
          <p:cNvPr id="6" name="Rectangle 5"/>
          <p:cNvSpPr/>
          <p:nvPr/>
        </p:nvSpPr>
        <p:spPr>
          <a:xfrm>
            <a:off x="600891" y="128337"/>
            <a:ext cx="10772962" cy="1107996"/>
          </a:xfrm>
          <a:prstGeom prst="rect">
            <a:avLst/>
          </a:prstGeom>
          <a:solidFill>
            <a:srgbClr val="92D050"/>
          </a:solidFill>
          <a:ln>
            <a:solidFill>
              <a:schemeClr val="tx1"/>
            </a:solidFill>
          </a:ln>
        </p:spPr>
        <p:txBody>
          <a:bodyPr wrap="square">
            <a:spAutoFit/>
          </a:bodyPr>
          <a:lstStyle/>
          <a:p>
            <a:pPr algn="ctr" eaLnBrk="0" hangingPunct="0">
              <a:spcBef>
                <a:spcPts val="600"/>
              </a:spcBef>
              <a:spcAft>
                <a:spcPts val="600"/>
              </a:spcAft>
            </a:pPr>
            <a:r>
              <a:rPr lang="en-US" sz="2800" b="1" dirty="0" err="1">
                <a:solidFill>
                  <a:srgbClr val="002060"/>
                </a:solidFill>
                <a:latin typeface="Times New Roman" panose="02020603050405020304" pitchFamily="18" charset="0"/>
                <a:ea typeface="Times New Roman"/>
                <a:cs typeface="Times New Roman" panose="02020603050405020304" pitchFamily="18" charset="0"/>
              </a:rPr>
              <a:t>Biện</a:t>
            </a:r>
            <a:r>
              <a:rPr lang="en-US" sz="2800" b="1" dirty="0">
                <a:solidFill>
                  <a:srgbClr val="002060"/>
                </a:solidFill>
                <a:latin typeface="Times New Roman" panose="02020603050405020304" pitchFamily="18" charset="0"/>
                <a:ea typeface="Times New Roman"/>
                <a:cs typeface="Times New Roman" panose="02020603050405020304" pitchFamily="18" charset="0"/>
              </a:rPr>
              <a:t> </a:t>
            </a:r>
            <a:r>
              <a:rPr lang="en-US" sz="2800" b="1" dirty="0" err="1" smtClean="0">
                <a:solidFill>
                  <a:srgbClr val="002060"/>
                </a:solidFill>
                <a:latin typeface="Times New Roman" panose="02020603050405020304" pitchFamily="18" charset="0"/>
                <a:ea typeface="Times New Roman"/>
                <a:cs typeface="Times New Roman" panose="02020603050405020304" pitchFamily="18" charset="0"/>
              </a:rPr>
              <a:t>pháp</a:t>
            </a:r>
            <a:r>
              <a:rPr lang="en-US" sz="2800" b="1" dirty="0" smtClean="0">
                <a:solidFill>
                  <a:srgbClr val="002060"/>
                </a:solidFill>
                <a:latin typeface="Times New Roman" panose="02020603050405020304" pitchFamily="18" charset="0"/>
                <a:ea typeface="Times New Roman"/>
                <a:cs typeface="Times New Roman" panose="02020603050405020304" pitchFamily="18" charset="0"/>
              </a:rPr>
              <a:t> 4 :</a:t>
            </a:r>
          </a:p>
          <a:p>
            <a:pPr algn="ctr" eaLnBrk="0" hangingPunct="0">
              <a:spcBef>
                <a:spcPts val="600"/>
              </a:spcBef>
              <a:spcAft>
                <a:spcPts val="600"/>
              </a:spcAft>
            </a:pPr>
            <a:r>
              <a:rPr lang="en-US" sz="2800" b="1" dirty="0" smtClean="0">
                <a:solidFill>
                  <a:srgbClr val="002060"/>
                </a:solidFill>
                <a:latin typeface="Times New Roman" panose="02020603050405020304" pitchFamily="18" charset="0"/>
                <a:cs typeface="Times New Roman" panose="02020603050405020304" pitchFamily="18" charset="0"/>
              </a:rPr>
              <a:t>        </a:t>
            </a:r>
            <a:r>
              <a:rPr lang="vi-VN" sz="2800" b="1" dirty="0">
                <a:solidFill>
                  <a:srgbClr val="002060"/>
                </a:solidFill>
                <a:latin typeface="Times New Roman" panose="02020603050405020304" pitchFamily="18" charset="0"/>
                <a:cs typeface="Times New Roman" panose="02020603050405020304" pitchFamily="18" charset="0"/>
              </a:rPr>
              <a:t>Phối hợp chặt chẽ giữa gia đình và nhà trường</a:t>
            </a:r>
            <a:endParaRPr lang="en-US" sz="2600" b="1" dirty="0">
              <a:solidFill>
                <a:srgbClr val="002060"/>
              </a:solidFill>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a:xfrm>
            <a:off x="1248763" y="1508430"/>
            <a:ext cx="3628038" cy="5181128"/>
          </a:xfrm>
          <a:prstGeom prst="rect">
            <a:avLst/>
          </a:prstGeom>
          <a:solidFill>
            <a:schemeClr val="accent2">
              <a:lumMod val="40000"/>
              <a:lumOff val="60000"/>
            </a:schemeClr>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400" dirty="0">
                <a:solidFill>
                  <a:srgbClr val="FF0000"/>
                </a:solidFill>
                <a:latin typeface="Times New Roman" panose="02020603050405020304" pitchFamily="18" charset="0"/>
                <a:cs typeface="Times New Roman" panose="02020603050405020304" pitchFamily="18" charset="0"/>
              </a:rPr>
              <a:t>  </a:t>
            </a:r>
            <a:r>
              <a:rPr lang="vi-VN" sz="2400" dirty="0" smtClean="0">
                <a:solidFill>
                  <a:srgbClr val="FF0000"/>
                </a:solidFill>
                <a:latin typeface="Times New Roman" panose="02020603050405020304" pitchFamily="18" charset="0"/>
                <a:cs typeface="Times New Roman" panose="02020603050405020304" pitchFamily="18" charset="0"/>
              </a:rPr>
              <a:t>Giáo </a:t>
            </a:r>
            <a:r>
              <a:rPr lang="vi-VN" sz="2400" dirty="0">
                <a:solidFill>
                  <a:srgbClr val="FF0000"/>
                </a:solidFill>
                <a:latin typeface="Times New Roman" panose="02020603050405020304" pitchFamily="18" charset="0"/>
                <a:cs typeface="Times New Roman" panose="02020603050405020304" pitchFamily="18" charset="0"/>
              </a:rPr>
              <a:t>viên cần trao đổi thường xuyên với phụ huynh về tình hình ngôn ngữ của trẻ, hướng dẫn cha mẹ cách sửa ngọng tại nhà một cách nhẹ nhàng, kiên trì. Khi trẻ được rèn luyện đồng bộ ở cả lớp và ở nhà, hiệu quả sẽ cao hơn nhiều.</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7803" y="1508430"/>
            <a:ext cx="4289853" cy="51811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77592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left)">
                                      <p:cBhvr>
                                        <p:cTn id="13" dur="500"/>
                                        <p:tgtEl>
                                          <p:spTgt spid="7">
                                            <p:txEl>
                                              <p:pRg st="0" end="0"/>
                                            </p:txEl>
                                          </p:spTgt>
                                        </p:tgtEl>
                                      </p:cBhvr>
                                    </p:animEffect>
                                  </p:childTnLst>
                                </p:cTn>
                              </p:par>
                              <p:par>
                                <p:cTn id="14" presetID="6" presetClass="entr" presetSubtype="16" fill="hold" nodeType="withEffect">
                                  <p:stCondLst>
                                    <p:cond delay="200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95108" y="1825625"/>
            <a:ext cx="5801784" cy="4351338"/>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255699" cy="6858000"/>
          </a:xfrm>
          <a:prstGeom prst="rect">
            <a:avLst/>
          </a:prstGeom>
        </p:spPr>
      </p:pic>
      <p:sp>
        <p:nvSpPr>
          <p:cNvPr id="6" name="Rectangle 5"/>
          <p:cNvSpPr/>
          <p:nvPr/>
        </p:nvSpPr>
        <p:spPr>
          <a:xfrm>
            <a:off x="2195014" y="135374"/>
            <a:ext cx="7984878" cy="954107"/>
          </a:xfrm>
          <a:prstGeom prst="rect">
            <a:avLst/>
          </a:prstGeom>
          <a:solidFill>
            <a:srgbClr val="92D050"/>
          </a:solidFill>
          <a:ln>
            <a:solidFill>
              <a:schemeClr val="tx1"/>
            </a:solidFill>
          </a:ln>
        </p:spPr>
        <p:txBody>
          <a:bodyPr wrap="none">
            <a:spAutoFit/>
          </a:bodyPr>
          <a:lstStyle/>
          <a:p>
            <a:pPr algn="ctr"/>
            <a:r>
              <a:rPr lang="en-US" sz="2800" b="1" i="1" dirty="0" err="1" smtClean="0">
                <a:solidFill>
                  <a:srgbClr val="002060"/>
                </a:solidFill>
                <a:latin typeface="Times New Roman" pitchFamily="18" charset="0"/>
                <a:cs typeface="Times New Roman" pitchFamily="18" charset="0"/>
              </a:rPr>
              <a:t>Hình</a:t>
            </a:r>
            <a:r>
              <a:rPr lang="en-US" sz="2800" b="1" i="1" dirty="0" smtClean="0">
                <a:solidFill>
                  <a:srgbClr val="002060"/>
                </a:solidFill>
                <a:latin typeface="Times New Roman" pitchFamily="18" charset="0"/>
                <a:cs typeface="Times New Roman" pitchFamily="18" charset="0"/>
              </a:rPr>
              <a:t> </a:t>
            </a:r>
            <a:r>
              <a:rPr lang="en-US" sz="2800" b="1" i="1" dirty="0" err="1" smtClean="0">
                <a:solidFill>
                  <a:srgbClr val="002060"/>
                </a:solidFill>
                <a:latin typeface="Times New Roman" pitchFamily="18" charset="0"/>
                <a:cs typeface="Times New Roman" pitchFamily="18" charset="0"/>
              </a:rPr>
              <a:t>ảnh</a:t>
            </a:r>
            <a:r>
              <a:rPr lang="en-US" sz="2800" b="1" i="1" dirty="0" smtClean="0">
                <a:solidFill>
                  <a:srgbClr val="002060"/>
                </a:solidFill>
                <a:latin typeface="Times New Roman" pitchFamily="18" charset="0"/>
                <a:cs typeface="Times New Roman" pitchFamily="18" charset="0"/>
              </a:rPr>
              <a:t> </a:t>
            </a:r>
            <a:r>
              <a:rPr lang="en-US" sz="2800" b="1" i="1" dirty="0" err="1" smtClean="0">
                <a:solidFill>
                  <a:srgbClr val="002060"/>
                </a:solidFill>
                <a:latin typeface="Times New Roman" pitchFamily="18" charset="0"/>
                <a:cs typeface="Times New Roman" pitchFamily="18" charset="0"/>
              </a:rPr>
              <a:t>trao</a:t>
            </a:r>
            <a:r>
              <a:rPr lang="en-US" sz="2800" b="1" i="1" dirty="0" smtClean="0">
                <a:solidFill>
                  <a:srgbClr val="002060"/>
                </a:solidFill>
                <a:latin typeface="Times New Roman" pitchFamily="18" charset="0"/>
                <a:cs typeface="Times New Roman" pitchFamily="18" charset="0"/>
              </a:rPr>
              <a:t> </a:t>
            </a:r>
            <a:r>
              <a:rPr lang="en-US" sz="2800" b="1" i="1" dirty="0" err="1" smtClean="0">
                <a:solidFill>
                  <a:srgbClr val="002060"/>
                </a:solidFill>
                <a:latin typeface="Times New Roman" pitchFamily="18" charset="0"/>
                <a:cs typeface="Times New Roman" pitchFamily="18" charset="0"/>
              </a:rPr>
              <a:t>đổi</a:t>
            </a:r>
            <a:r>
              <a:rPr lang="en-US" sz="2800" b="1" i="1" dirty="0" smtClean="0">
                <a:solidFill>
                  <a:srgbClr val="002060"/>
                </a:solidFill>
                <a:latin typeface="Times New Roman" pitchFamily="18" charset="0"/>
                <a:cs typeface="Times New Roman" pitchFamily="18" charset="0"/>
              </a:rPr>
              <a:t> </a:t>
            </a:r>
            <a:r>
              <a:rPr lang="en-US" sz="2800" b="1" i="1" dirty="0" err="1" smtClean="0">
                <a:solidFill>
                  <a:srgbClr val="002060"/>
                </a:solidFill>
                <a:latin typeface="Times New Roman" pitchFamily="18" charset="0"/>
                <a:cs typeface="Times New Roman" pitchFamily="18" charset="0"/>
              </a:rPr>
              <a:t>với</a:t>
            </a:r>
            <a:r>
              <a:rPr lang="en-US" sz="2800" b="1" i="1" dirty="0" smtClean="0">
                <a:solidFill>
                  <a:srgbClr val="002060"/>
                </a:solidFill>
                <a:latin typeface="Times New Roman" pitchFamily="18" charset="0"/>
                <a:cs typeface="Times New Roman" pitchFamily="18" charset="0"/>
              </a:rPr>
              <a:t> </a:t>
            </a:r>
            <a:r>
              <a:rPr lang="en-US" sz="2800" b="1" i="1" dirty="0" err="1" smtClean="0">
                <a:solidFill>
                  <a:srgbClr val="002060"/>
                </a:solidFill>
                <a:latin typeface="Times New Roman" pitchFamily="18" charset="0"/>
                <a:cs typeface="Times New Roman" pitchFamily="18" charset="0"/>
              </a:rPr>
              <a:t>phụ</a:t>
            </a:r>
            <a:r>
              <a:rPr lang="en-US" sz="2800" b="1" i="1" dirty="0" smtClean="0">
                <a:solidFill>
                  <a:srgbClr val="002060"/>
                </a:solidFill>
                <a:latin typeface="Times New Roman" pitchFamily="18" charset="0"/>
                <a:cs typeface="Times New Roman" pitchFamily="18" charset="0"/>
              </a:rPr>
              <a:t> </a:t>
            </a:r>
            <a:r>
              <a:rPr lang="en-US" sz="2800" b="1" i="1" dirty="0" err="1" smtClean="0">
                <a:solidFill>
                  <a:srgbClr val="002060"/>
                </a:solidFill>
                <a:latin typeface="Times New Roman" pitchFamily="18" charset="0"/>
                <a:cs typeface="Times New Roman" pitchFamily="18" charset="0"/>
              </a:rPr>
              <a:t>huynh</a:t>
            </a:r>
            <a:r>
              <a:rPr lang="en-US" sz="2800" b="1" i="1" dirty="0" smtClean="0">
                <a:solidFill>
                  <a:srgbClr val="002060"/>
                </a:solidFill>
                <a:latin typeface="Times New Roman" pitchFamily="18" charset="0"/>
                <a:cs typeface="Times New Roman" pitchFamily="18" charset="0"/>
              </a:rPr>
              <a:t> qua </a:t>
            </a:r>
            <a:r>
              <a:rPr lang="en-US" sz="2800" b="1" i="1" dirty="0" err="1" smtClean="0">
                <a:solidFill>
                  <a:srgbClr val="002060"/>
                </a:solidFill>
                <a:latin typeface="Times New Roman" pitchFamily="18" charset="0"/>
                <a:cs typeface="Times New Roman" pitchFamily="18" charset="0"/>
              </a:rPr>
              <a:t>giờ</a:t>
            </a:r>
            <a:r>
              <a:rPr lang="en-US" sz="2800" b="1" i="1" dirty="0" smtClean="0">
                <a:solidFill>
                  <a:srgbClr val="002060"/>
                </a:solidFill>
                <a:latin typeface="Times New Roman" pitchFamily="18" charset="0"/>
                <a:cs typeface="Times New Roman" pitchFamily="18" charset="0"/>
              </a:rPr>
              <a:t> </a:t>
            </a:r>
            <a:r>
              <a:rPr lang="en-US" sz="2800" b="1" i="1" dirty="0" err="1" smtClean="0">
                <a:solidFill>
                  <a:srgbClr val="002060"/>
                </a:solidFill>
                <a:latin typeface="Times New Roman" pitchFamily="18" charset="0"/>
                <a:cs typeface="Times New Roman" pitchFamily="18" charset="0"/>
              </a:rPr>
              <a:t>đón</a:t>
            </a:r>
            <a:r>
              <a:rPr lang="en-US" sz="2800" b="1" i="1" dirty="0" smtClean="0">
                <a:solidFill>
                  <a:srgbClr val="002060"/>
                </a:solidFill>
                <a:latin typeface="Times New Roman" pitchFamily="18" charset="0"/>
                <a:cs typeface="Times New Roman" pitchFamily="18" charset="0"/>
              </a:rPr>
              <a:t> </a:t>
            </a:r>
            <a:r>
              <a:rPr lang="en-US" sz="2800" b="1" i="1" dirty="0" err="1" smtClean="0">
                <a:solidFill>
                  <a:srgbClr val="002060"/>
                </a:solidFill>
                <a:latin typeface="Times New Roman" pitchFamily="18" charset="0"/>
                <a:cs typeface="Times New Roman" pitchFamily="18" charset="0"/>
              </a:rPr>
              <a:t>trả</a:t>
            </a:r>
            <a:r>
              <a:rPr lang="en-US" sz="2800" b="1" i="1" dirty="0" smtClean="0">
                <a:solidFill>
                  <a:srgbClr val="002060"/>
                </a:solidFill>
                <a:latin typeface="Times New Roman" pitchFamily="18" charset="0"/>
                <a:cs typeface="Times New Roman" pitchFamily="18" charset="0"/>
              </a:rPr>
              <a:t> </a:t>
            </a:r>
            <a:r>
              <a:rPr lang="en-US" sz="2800" b="1" i="1" dirty="0" err="1" smtClean="0">
                <a:solidFill>
                  <a:srgbClr val="002060"/>
                </a:solidFill>
                <a:latin typeface="Times New Roman" pitchFamily="18" charset="0"/>
                <a:cs typeface="Times New Roman" pitchFamily="18" charset="0"/>
              </a:rPr>
              <a:t>trẻ</a:t>
            </a:r>
            <a:endParaRPr lang="en-US" sz="2800" b="1" i="1" dirty="0" smtClean="0">
              <a:solidFill>
                <a:srgbClr val="002060"/>
              </a:solidFill>
              <a:latin typeface="Times New Roman" pitchFamily="18" charset="0"/>
              <a:cs typeface="Times New Roman" pitchFamily="18" charset="0"/>
            </a:endParaRPr>
          </a:p>
          <a:p>
            <a:pPr algn="ctr"/>
            <a:r>
              <a:rPr lang="en-US" sz="2800" b="1" i="1" dirty="0">
                <a:solidFill>
                  <a:srgbClr val="002060"/>
                </a:solidFill>
                <a:latin typeface="Times New Roman" pitchFamily="18" charset="0"/>
                <a:cs typeface="Times New Roman" pitchFamily="18" charset="0"/>
              </a:rPr>
              <a:t> </a:t>
            </a:r>
            <a:r>
              <a:rPr lang="en-US" sz="2800" b="1" i="1" dirty="0" err="1" smtClean="0">
                <a:solidFill>
                  <a:srgbClr val="002060"/>
                </a:solidFill>
                <a:latin typeface="Times New Roman" pitchFamily="18" charset="0"/>
                <a:cs typeface="Times New Roman" pitchFamily="18" charset="0"/>
              </a:rPr>
              <a:t>và</a:t>
            </a:r>
            <a:r>
              <a:rPr lang="en-US" sz="2800" b="1" i="1" dirty="0" smtClean="0">
                <a:solidFill>
                  <a:srgbClr val="002060"/>
                </a:solidFill>
                <a:latin typeface="Times New Roman" pitchFamily="18" charset="0"/>
                <a:cs typeface="Times New Roman" pitchFamily="18" charset="0"/>
              </a:rPr>
              <a:t> </a:t>
            </a:r>
            <a:r>
              <a:rPr lang="en-US" sz="2800" b="1" i="1" dirty="0" err="1" smtClean="0">
                <a:solidFill>
                  <a:srgbClr val="002060"/>
                </a:solidFill>
                <a:latin typeface="Times New Roman" pitchFamily="18" charset="0"/>
                <a:cs typeface="Times New Roman" pitchFamily="18" charset="0"/>
              </a:rPr>
              <a:t>bảng</a:t>
            </a:r>
            <a:r>
              <a:rPr lang="en-US" sz="2800" b="1" i="1" dirty="0" smtClean="0">
                <a:solidFill>
                  <a:srgbClr val="002060"/>
                </a:solidFill>
                <a:latin typeface="Times New Roman" pitchFamily="18" charset="0"/>
                <a:cs typeface="Times New Roman" pitchFamily="18" charset="0"/>
              </a:rPr>
              <a:t> </a:t>
            </a:r>
            <a:r>
              <a:rPr lang="en-US" sz="2800" b="1" i="1" dirty="0" err="1" smtClean="0">
                <a:solidFill>
                  <a:srgbClr val="002060"/>
                </a:solidFill>
                <a:latin typeface="Times New Roman" pitchFamily="18" charset="0"/>
                <a:cs typeface="Times New Roman" pitchFamily="18" charset="0"/>
              </a:rPr>
              <a:t>tuyên</a:t>
            </a:r>
            <a:r>
              <a:rPr lang="en-US" sz="2800" b="1" i="1" dirty="0" smtClean="0">
                <a:solidFill>
                  <a:srgbClr val="002060"/>
                </a:solidFill>
                <a:latin typeface="Times New Roman" pitchFamily="18" charset="0"/>
                <a:cs typeface="Times New Roman" pitchFamily="18" charset="0"/>
              </a:rPr>
              <a:t> </a:t>
            </a:r>
            <a:r>
              <a:rPr lang="en-US" sz="2800" b="1" i="1" dirty="0" err="1" smtClean="0">
                <a:solidFill>
                  <a:srgbClr val="002060"/>
                </a:solidFill>
                <a:latin typeface="Times New Roman" pitchFamily="18" charset="0"/>
                <a:cs typeface="Times New Roman" pitchFamily="18" charset="0"/>
              </a:rPr>
              <a:t>truyền</a:t>
            </a:r>
            <a:r>
              <a:rPr lang="en-US" sz="2800" b="1" i="1" dirty="0" smtClean="0">
                <a:solidFill>
                  <a:srgbClr val="002060"/>
                </a:solidFill>
                <a:latin typeface="Times New Roman" pitchFamily="18" charset="0"/>
                <a:cs typeface="Times New Roman" pitchFamily="18" charset="0"/>
              </a:rPr>
              <a:t> </a:t>
            </a:r>
            <a:r>
              <a:rPr lang="en-US" sz="2800" b="1" i="1" dirty="0" err="1" smtClean="0">
                <a:solidFill>
                  <a:srgbClr val="002060"/>
                </a:solidFill>
                <a:latin typeface="Times New Roman" pitchFamily="18" charset="0"/>
                <a:cs typeface="Times New Roman" pitchFamily="18" charset="0"/>
              </a:rPr>
              <a:t>của</a:t>
            </a:r>
            <a:r>
              <a:rPr lang="en-US" sz="2800" b="1" i="1" dirty="0" smtClean="0">
                <a:solidFill>
                  <a:srgbClr val="002060"/>
                </a:solidFill>
                <a:latin typeface="Times New Roman" pitchFamily="18" charset="0"/>
                <a:cs typeface="Times New Roman" pitchFamily="18" charset="0"/>
              </a:rPr>
              <a:t> </a:t>
            </a:r>
            <a:r>
              <a:rPr lang="en-US" sz="2800" b="1" i="1" dirty="0" err="1" smtClean="0">
                <a:solidFill>
                  <a:srgbClr val="002060"/>
                </a:solidFill>
                <a:latin typeface="Times New Roman" pitchFamily="18" charset="0"/>
                <a:cs typeface="Times New Roman" pitchFamily="18" charset="0"/>
              </a:rPr>
              <a:t>lớp</a:t>
            </a:r>
            <a:endParaRPr lang="en-US" sz="2800" b="1" i="1" dirty="0">
              <a:solidFill>
                <a:srgbClr val="002060"/>
              </a:solidFill>
              <a:latin typeface="Times New Roman" pitchFamily="18" charset="0"/>
              <a:cs typeface="Times New Roman" pitchFamily="18"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8806" y="1673243"/>
            <a:ext cx="4406232" cy="49505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2967789" y="2055813"/>
            <a:ext cx="2037348" cy="369332"/>
          </a:xfrm>
          <a:prstGeom prst="rect">
            <a:avLst/>
          </a:prstGeom>
          <a:noFill/>
        </p:spPr>
        <p:txBody>
          <a:bodyPr wrap="square" rtlCol="0">
            <a:spAutoFit/>
          </a:bodyPr>
          <a:lstStyle/>
          <a:p>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6450" y="1586016"/>
            <a:ext cx="4604412" cy="50203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87295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600891" y="255963"/>
            <a:ext cx="11116492" cy="7806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6" y="0"/>
            <a:ext cx="12192000" cy="6858000"/>
          </a:xfrm>
          <a:prstGeom prst="rect">
            <a:avLst/>
          </a:prstGeom>
        </p:spPr>
      </p:pic>
      <p:sp>
        <p:nvSpPr>
          <p:cNvPr id="5" name="Rectangle 4"/>
          <p:cNvSpPr/>
          <p:nvPr/>
        </p:nvSpPr>
        <p:spPr>
          <a:xfrm>
            <a:off x="3270068" y="495409"/>
            <a:ext cx="6096000" cy="646331"/>
          </a:xfrm>
          <a:prstGeom prst="rect">
            <a:avLst/>
          </a:prstGeom>
        </p:spPr>
        <p:txBody>
          <a:bodyPr>
            <a:spAutoFit/>
          </a:bodyPr>
          <a:lstStyle/>
          <a:p>
            <a:r>
              <a:rPr lang="pt-BR" b="1" i="1" dirty="0"/>
              <a:t/>
            </a:r>
            <a:br>
              <a:rPr lang="pt-BR" b="1" i="1" dirty="0"/>
            </a:br>
            <a:endParaRPr lang="en-US" b="1" dirty="0"/>
          </a:p>
        </p:txBody>
      </p:sp>
      <p:sp>
        <p:nvSpPr>
          <p:cNvPr id="6" name="Rectangle 5"/>
          <p:cNvSpPr/>
          <p:nvPr/>
        </p:nvSpPr>
        <p:spPr>
          <a:xfrm>
            <a:off x="352926" y="128337"/>
            <a:ext cx="11364457" cy="1046440"/>
          </a:xfrm>
          <a:prstGeom prst="rect">
            <a:avLst/>
          </a:prstGeom>
          <a:solidFill>
            <a:srgbClr val="92D050"/>
          </a:solidFill>
          <a:ln>
            <a:solidFill>
              <a:schemeClr val="tx1"/>
            </a:solidFill>
          </a:ln>
        </p:spPr>
        <p:txBody>
          <a:bodyPr wrap="square">
            <a:spAutoFit/>
          </a:bodyPr>
          <a:lstStyle/>
          <a:p>
            <a:pPr algn="ctr" eaLnBrk="0" hangingPunct="0">
              <a:spcBef>
                <a:spcPts val="600"/>
              </a:spcBef>
              <a:spcAft>
                <a:spcPts val="600"/>
              </a:spcAft>
            </a:pPr>
            <a:r>
              <a:rPr lang="en-US" sz="2600" b="1" dirty="0" err="1">
                <a:solidFill>
                  <a:srgbClr val="002060"/>
                </a:solidFill>
                <a:latin typeface="Times New Roman" panose="02020603050405020304" pitchFamily="18" charset="0"/>
                <a:ea typeface="Times New Roman"/>
                <a:cs typeface="Times New Roman" panose="02020603050405020304" pitchFamily="18" charset="0"/>
              </a:rPr>
              <a:t>Biện</a:t>
            </a:r>
            <a:r>
              <a:rPr lang="en-US" sz="2600" b="1" dirty="0">
                <a:solidFill>
                  <a:srgbClr val="002060"/>
                </a:solidFill>
                <a:latin typeface="Times New Roman" panose="02020603050405020304" pitchFamily="18" charset="0"/>
                <a:ea typeface="Times New Roman"/>
                <a:cs typeface="Times New Roman" panose="02020603050405020304" pitchFamily="18" charset="0"/>
              </a:rPr>
              <a:t> </a:t>
            </a:r>
            <a:r>
              <a:rPr lang="en-US" sz="2600" b="1" dirty="0" err="1" smtClean="0">
                <a:solidFill>
                  <a:srgbClr val="002060"/>
                </a:solidFill>
                <a:latin typeface="Times New Roman" panose="02020603050405020304" pitchFamily="18" charset="0"/>
                <a:ea typeface="Times New Roman"/>
                <a:cs typeface="Times New Roman" panose="02020603050405020304" pitchFamily="18" charset="0"/>
              </a:rPr>
              <a:t>pháp</a:t>
            </a:r>
            <a:r>
              <a:rPr lang="en-US" sz="2600" b="1" dirty="0" smtClean="0">
                <a:solidFill>
                  <a:srgbClr val="002060"/>
                </a:solidFill>
                <a:latin typeface="Times New Roman" panose="02020603050405020304" pitchFamily="18" charset="0"/>
                <a:ea typeface="Times New Roman"/>
                <a:cs typeface="Times New Roman" panose="02020603050405020304" pitchFamily="18" charset="0"/>
              </a:rPr>
              <a:t> 5 :</a:t>
            </a:r>
          </a:p>
          <a:p>
            <a:pPr lvl="0" algn="ctr" eaLnBrk="0" hangingPunct="0">
              <a:spcBef>
                <a:spcPts val="600"/>
              </a:spcBef>
              <a:spcAft>
                <a:spcPts val="600"/>
              </a:spcAft>
            </a:pPr>
            <a:r>
              <a:rPr lang="en-US" sz="2600" b="1" dirty="0" err="1">
                <a:solidFill>
                  <a:srgbClr val="002060"/>
                </a:solidFill>
                <a:latin typeface="Times New Roman" panose="02020603050405020304" pitchFamily="18" charset="0"/>
                <a:cs typeface="Times New Roman" panose="02020603050405020304" pitchFamily="18" charset="0"/>
              </a:rPr>
              <a:t>Giảm</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thời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gian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tiếp</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xúc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thiết</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bị</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điện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tử</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và</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tăng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hoạt</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động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giao</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tiếp</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trực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tiếp</a:t>
            </a:r>
            <a:endParaRPr lang="en-US" sz="2600" b="1" dirty="0">
              <a:solidFill>
                <a:srgbClr val="002060"/>
              </a:solidFill>
              <a:latin typeface="Times New Roman" panose="02020603050405020304" pitchFamily="18" charset="0"/>
              <a:ea typeface="Times New Roman"/>
              <a:cs typeface="Times New Roman" panose="02020603050405020304" pitchFamily="18" charset="0"/>
            </a:endParaRPr>
          </a:p>
        </p:txBody>
      </p:sp>
      <p:sp>
        <p:nvSpPr>
          <p:cNvPr id="7" name="Content Placeholder 2"/>
          <p:cNvSpPr txBox="1">
            <a:spLocks/>
          </p:cNvSpPr>
          <p:nvPr/>
        </p:nvSpPr>
        <p:spPr>
          <a:xfrm>
            <a:off x="871601" y="1381186"/>
            <a:ext cx="3682351" cy="5204928"/>
          </a:xfrm>
          <a:prstGeom prst="rect">
            <a:avLst/>
          </a:prstGeom>
          <a:solidFill>
            <a:schemeClr val="accent2">
              <a:lumMod val="20000"/>
              <a:lumOff val="80000"/>
            </a:schemeClr>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200" dirty="0">
                <a:solidFill>
                  <a:srgbClr val="FF0000"/>
                </a:solidFill>
                <a:latin typeface="Times New Roman" panose="02020603050405020304" pitchFamily="18" charset="0"/>
                <a:cs typeface="Times New Roman" panose="02020603050405020304" pitchFamily="18" charset="0"/>
              </a:rPr>
              <a:t>  Cha </a:t>
            </a:r>
            <a:r>
              <a:rPr lang="en-US" sz="2200" dirty="0" err="1" smtClean="0">
                <a:solidFill>
                  <a:srgbClr val="FF0000"/>
                </a:solidFill>
                <a:latin typeface="Times New Roman" panose="02020603050405020304" pitchFamily="18" charset="0"/>
                <a:cs typeface="Times New Roman" panose="02020603050405020304" pitchFamily="18" charset="0"/>
              </a:rPr>
              <a:t>mẹ</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các</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cô</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nên</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hạn</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chế</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cho</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trẻ</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xem</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tivi</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điện</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thoại</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quá</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nhiều</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thay</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vào</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đó</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khuyến</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khích</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trẻ</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tham</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gia</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các</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hoạt</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động</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giao</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tiếp</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kể</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chuyện</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đóng</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vai</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biểu</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diễn</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văn</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nghệ</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để</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rèn</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luyện</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khả</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năng</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nói</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và</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sự</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tự</a:t>
            </a:r>
            <a:r>
              <a:rPr lang="en-US" sz="2200" dirty="0">
                <a:solidFill>
                  <a:srgbClr val="FF0000"/>
                </a:solidFill>
                <a:latin typeface="Times New Roman" panose="02020603050405020304" pitchFamily="18" charset="0"/>
                <a:cs typeface="Times New Roman" panose="02020603050405020304" pitchFamily="18" charset="0"/>
              </a:rPr>
              <a:t> tin</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Kiểm</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soát</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chất</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lượng</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chương</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trình</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trẻ</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xem</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tránh</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ngôn</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ngữ</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không</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chuẩn</a:t>
            </a:r>
            <a:r>
              <a:rPr lang="en-US" sz="2200" dirty="0" smtClean="0">
                <a:solidFill>
                  <a:srgbClr val="FF0000"/>
                </a:solidFill>
                <a:latin typeface="Times New Roman" panose="02020603050405020304" pitchFamily="18" charset="0"/>
                <a:cs typeface="Times New Roman" panose="02020603050405020304" pitchFamily="18" charset="0"/>
              </a:rPr>
              <a:t>.</a:t>
            </a:r>
            <a:endParaRPr lang="en-US" sz="2200"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399" y="1780675"/>
            <a:ext cx="5712997" cy="44276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858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left)">
                                      <p:cBhvr>
                                        <p:cTn id="13" dur="500"/>
                                        <p:tgtEl>
                                          <p:spTgt spid="7">
                                            <p:txEl>
                                              <p:pRg st="0" end="0"/>
                                            </p:txEl>
                                          </p:spTgt>
                                        </p:tgtEl>
                                      </p:cBhvr>
                                    </p:animEffect>
                                  </p:childTnLst>
                                </p:cTn>
                              </p:par>
                              <p:par>
                                <p:cTn id="14" presetID="6" presetClass="entr" presetSubtype="16" fill="hold" nodeType="withEffect">
                                  <p:stCondLst>
                                    <p:cond delay="200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600891" y="255963"/>
            <a:ext cx="11116492" cy="7806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270068" y="495409"/>
            <a:ext cx="6096000" cy="646331"/>
          </a:xfrm>
          <a:prstGeom prst="rect">
            <a:avLst/>
          </a:prstGeom>
        </p:spPr>
        <p:txBody>
          <a:bodyPr>
            <a:spAutoFit/>
          </a:bodyPr>
          <a:lstStyle/>
          <a:p>
            <a:r>
              <a:rPr lang="pt-BR" b="1" i="1" dirty="0"/>
              <a:t/>
            </a:r>
            <a:br>
              <a:rPr lang="pt-BR" b="1" i="1" dirty="0"/>
            </a:br>
            <a:endParaRPr lang="en-US" b="1" dirty="0"/>
          </a:p>
        </p:txBody>
      </p:sp>
      <p:sp>
        <p:nvSpPr>
          <p:cNvPr id="6" name="Rectangle 5"/>
          <p:cNvSpPr/>
          <p:nvPr/>
        </p:nvSpPr>
        <p:spPr>
          <a:xfrm>
            <a:off x="600891" y="128337"/>
            <a:ext cx="11116492" cy="1107996"/>
          </a:xfrm>
          <a:prstGeom prst="rect">
            <a:avLst/>
          </a:prstGeom>
          <a:solidFill>
            <a:srgbClr val="92D050"/>
          </a:solidFill>
          <a:ln>
            <a:solidFill>
              <a:schemeClr val="tx1"/>
            </a:solidFill>
          </a:ln>
        </p:spPr>
        <p:txBody>
          <a:bodyPr wrap="square">
            <a:spAutoFit/>
          </a:bodyPr>
          <a:lstStyle/>
          <a:p>
            <a:pPr algn="ctr" eaLnBrk="0" hangingPunct="0">
              <a:spcBef>
                <a:spcPts val="600"/>
              </a:spcBef>
              <a:spcAft>
                <a:spcPts val="600"/>
              </a:spcAft>
            </a:pPr>
            <a:r>
              <a:rPr lang="en-US" sz="2800" b="1" dirty="0" err="1">
                <a:solidFill>
                  <a:srgbClr val="002060"/>
                </a:solidFill>
                <a:latin typeface="Times New Roman" panose="02020603050405020304" pitchFamily="18" charset="0"/>
                <a:ea typeface="Times New Roman"/>
                <a:cs typeface="Times New Roman" panose="02020603050405020304" pitchFamily="18" charset="0"/>
              </a:rPr>
              <a:t>Biện</a:t>
            </a:r>
            <a:r>
              <a:rPr lang="en-US" sz="2800" b="1" dirty="0">
                <a:solidFill>
                  <a:srgbClr val="002060"/>
                </a:solidFill>
                <a:latin typeface="Times New Roman" panose="02020603050405020304" pitchFamily="18" charset="0"/>
                <a:ea typeface="Times New Roman"/>
                <a:cs typeface="Times New Roman" panose="02020603050405020304" pitchFamily="18" charset="0"/>
              </a:rPr>
              <a:t> </a:t>
            </a:r>
            <a:r>
              <a:rPr lang="en-US" sz="2800" b="1" dirty="0" err="1" smtClean="0">
                <a:solidFill>
                  <a:srgbClr val="002060"/>
                </a:solidFill>
                <a:latin typeface="Times New Roman" panose="02020603050405020304" pitchFamily="18" charset="0"/>
                <a:ea typeface="Times New Roman"/>
                <a:cs typeface="Times New Roman" panose="02020603050405020304" pitchFamily="18" charset="0"/>
              </a:rPr>
              <a:t>pháp</a:t>
            </a:r>
            <a:r>
              <a:rPr lang="en-US" sz="2800" b="1" dirty="0" smtClean="0">
                <a:solidFill>
                  <a:srgbClr val="002060"/>
                </a:solidFill>
                <a:latin typeface="Times New Roman" panose="02020603050405020304" pitchFamily="18" charset="0"/>
                <a:ea typeface="Times New Roman"/>
                <a:cs typeface="Times New Roman" panose="02020603050405020304" pitchFamily="18" charset="0"/>
              </a:rPr>
              <a:t> 6 :</a:t>
            </a:r>
          </a:p>
          <a:p>
            <a:pPr lvl="0" algn="ctr" eaLnBrk="0" hangingPunct="0">
              <a:spcBef>
                <a:spcPts val="600"/>
              </a:spcBef>
              <a:spcAft>
                <a:spcPts val="600"/>
              </a:spcAft>
            </a:pPr>
            <a:r>
              <a:rPr lang="pt-BR" sz="2800" dirty="0" smtClean="0">
                <a:solidFill>
                  <a:srgbClr val="002060"/>
                </a:solidFill>
                <a:latin typeface="Times New Roman"/>
                <a:ea typeface="Times New Roman"/>
                <a:cs typeface="Times New Roman"/>
              </a:rPr>
              <a:t>  </a:t>
            </a:r>
            <a:r>
              <a:rPr lang="en-US" sz="2800" b="1" dirty="0" err="1">
                <a:solidFill>
                  <a:srgbClr val="002060"/>
                </a:solidFill>
                <a:latin typeface="Times New Roman" panose="02020603050405020304" pitchFamily="18" charset="0"/>
                <a:cs typeface="Times New Roman" panose="02020603050405020304" pitchFamily="18" charset="0"/>
              </a:rPr>
              <a:t>Phát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hiện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a:t>
            </a:r>
            <a:r>
              <a:rPr lang="en-US" sz="2800" b="1" dirty="0">
                <a:solidFill>
                  <a:srgbClr val="002060"/>
                </a:solidFill>
                <a:latin typeface="Times New Roman" panose="02020603050405020304" pitchFamily="18" charset="0"/>
                <a:cs typeface="Times New Roman" panose="02020603050405020304" pitchFamily="18" charset="0"/>
              </a:rPr>
              <a:t> can </a:t>
            </a:r>
            <a:r>
              <a:rPr lang="en-US" sz="2800" b="1" dirty="0" err="1">
                <a:solidFill>
                  <a:srgbClr val="002060"/>
                </a:solidFill>
                <a:latin typeface="Times New Roman" panose="02020603050405020304" pitchFamily="18" charset="0"/>
                <a:cs typeface="Times New Roman" panose="02020603050405020304" pitchFamily="18" charset="0"/>
              </a:rPr>
              <a:t>thiệp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sớm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đối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với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trẻ</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nói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ngọng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nặng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hoặc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chậm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nói</a:t>
            </a:r>
            <a:endParaRPr lang="en-US" sz="2800" b="1" dirty="0">
              <a:solidFill>
                <a:srgbClr val="002060"/>
              </a:solidFill>
              <a:latin typeface="Times New Roman" panose="02020603050405020304" pitchFamily="18" charset="0"/>
              <a:ea typeface="Times New Roman"/>
              <a:cs typeface="Times New Roman" panose="02020603050405020304" pitchFamily="18" charset="0"/>
            </a:endParaRPr>
          </a:p>
        </p:txBody>
      </p:sp>
      <p:sp>
        <p:nvSpPr>
          <p:cNvPr id="7" name="Content Placeholder 2"/>
          <p:cNvSpPr txBox="1">
            <a:spLocks/>
          </p:cNvSpPr>
          <p:nvPr/>
        </p:nvSpPr>
        <p:spPr>
          <a:xfrm>
            <a:off x="847710" y="1363959"/>
            <a:ext cx="3387406" cy="5149136"/>
          </a:xfrm>
          <a:prstGeom prst="rect">
            <a:avLst/>
          </a:prstGeom>
          <a:solidFill>
            <a:schemeClr val="accent2">
              <a:lumMod val="40000"/>
              <a:lumOff val="60000"/>
            </a:schemeClr>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FF0000"/>
                </a:solidFill>
                <a:latin typeface="Times New Roman" panose="02020603050405020304" pitchFamily="18" charset="0"/>
                <a:cs typeface="Times New Roman" panose="02020603050405020304" pitchFamily="18" charset="0"/>
              </a:rPr>
              <a:t>  </a:t>
            </a:r>
            <a:r>
              <a:rPr lang="vi-VN" dirty="0">
                <a:solidFill>
                  <a:srgbClr val="FF0000"/>
                </a:solidFill>
                <a:latin typeface="Times New Roman" panose="02020603050405020304" pitchFamily="18" charset="0"/>
                <a:cs typeface="Times New Roman" panose="02020603050405020304" pitchFamily="18" charset="0"/>
              </a:rPr>
              <a:t>Đối với những trẻ có biểu hiện ngọng kéo dài, chậm nói hoặc nghi ngờ rối loạn ngôn ngữ, giáo viên cần phối hợp với phụ huynh và chuyên viên ngôn ngữ trị liệu để có biện pháp hỗ trợ phù hợp, tránh để kéo dài ảnh hưởng đến sự phát triển tâm lý và giao tiếp sau này.</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0294" r="15068" b="7133"/>
          <a:stretch/>
        </p:blipFill>
        <p:spPr>
          <a:xfrm>
            <a:off x="6004931" y="1612088"/>
            <a:ext cx="4165763" cy="49010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512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left)">
                                      <p:cBhvr>
                                        <p:cTn id="13" dur="500"/>
                                        <p:tgtEl>
                                          <p:spTgt spid="7">
                                            <p:txEl>
                                              <p:pRg st="0" end="0"/>
                                            </p:txEl>
                                          </p:spTgt>
                                        </p:tgtEl>
                                      </p:cBhvr>
                                    </p:animEffect>
                                  </p:childTnLst>
                                </p:cTn>
                              </p:par>
                              <p:par>
                                <p:cTn id="14" presetID="6" presetClass="entr" presetSubtype="16" fill="hold" nodeType="withEffect">
                                  <p:stCondLst>
                                    <p:cond delay="100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896"/>
          </a:xfrm>
          <a:prstGeom prst="rect">
            <a:avLst/>
          </a:prstGeom>
        </p:spPr>
      </p:pic>
      <p:sp>
        <p:nvSpPr>
          <p:cNvPr id="2" name="Rectangle 1"/>
          <p:cNvSpPr/>
          <p:nvPr/>
        </p:nvSpPr>
        <p:spPr>
          <a:xfrm>
            <a:off x="529389" y="1071696"/>
            <a:ext cx="11133221" cy="5324535"/>
          </a:xfrm>
          <a:prstGeom prst="rect">
            <a:avLst/>
          </a:prstGeom>
          <a:solidFill>
            <a:schemeClr val="accent4">
              <a:lumMod val="20000"/>
              <a:lumOff val="80000"/>
            </a:schemeClr>
          </a:solidFill>
          <a:ln>
            <a:solidFill>
              <a:schemeClr val="tx1"/>
            </a:solidFill>
          </a:ln>
        </p:spPr>
        <p:txBody>
          <a:bodyPr wrap="square">
            <a:spAutoFit/>
          </a:bodyPr>
          <a:lstStyle/>
          <a:p>
            <a:r>
              <a:rPr lang="vi-VN" sz="2000" b="1" u="sng" dirty="0">
                <a:solidFill>
                  <a:srgbClr val="FF0000"/>
                </a:solidFill>
                <a:latin typeface="Times New Roman" panose="02020603050405020304" pitchFamily="18" charset="0"/>
                <a:cs typeface="Times New Roman" panose="02020603050405020304" pitchFamily="18" charset="0"/>
              </a:rPr>
              <a:t>Sau khi áp dụng các biện pháp trên, việc sửa ngọng và phát triển ngôn ngữ cho trẻ 3 – 4 tuổi đã mang lại nhiều kết quả tích cực, cụ thể:</a:t>
            </a:r>
          </a:p>
          <a:p>
            <a:pPr>
              <a:buFont typeface="+mj-lt"/>
              <a:buAutoNum type="arabicPeriod"/>
            </a:pPr>
            <a:r>
              <a:rPr lang="vi-VN" sz="2000" b="1" dirty="0">
                <a:latin typeface="Times New Roman" panose="02020603050405020304" pitchFamily="18" charset="0"/>
                <a:cs typeface="Times New Roman" panose="02020603050405020304" pitchFamily="18" charset="0"/>
              </a:rPr>
              <a:t>Khả năng phát âm của trẻ được cải thiện rõ rệt</a:t>
            </a:r>
            <a:r>
              <a:rPr lang="vi-VN" sz="2000" dirty="0">
                <a:latin typeface="Times New Roman" panose="02020603050405020304" pitchFamily="18" charset="0"/>
                <a:cs typeface="Times New Roman" panose="02020603050405020304" pitchFamily="18" charset="0"/>
              </a:rPr>
              <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Nhiều trẻ đã phát âm đúng hơn, giảm đáng kể tình trạng nói ngọng, nói lắp. Trẻ phát âm rõ ràng, tự tin khi giao tiếp với cô và bạn.</a:t>
            </a:r>
          </a:p>
          <a:p>
            <a:pPr>
              <a:buFont typeface="+mj-lt"/>
              <a:buAutoNum type="arabicPeriod"/>
            </a:pPr>
            <a:r>
              <a:rPr lang="vi-VN" sz="2000" b="1" dirty="0">
                <a:latin typeface="Times New Roman" panose="02020603050405020304" pitchFamily="18" charset="0"/>
                <a:cs typeface="Times New Roman" panose="02020603050405020304" pitchFamily="18" charset="0"/>
              </a:rPr>
              <a:t>Vốn từ và khả năng diễn đạt của trẻ được mở rộng</a:t>
            </a:r>
            <a:r>
              <a:rPr lang="vi-VN" sz="2000" dirty="0">
                <a:latin typeface="Times New Roman" panose="02020603050405020304" pitchFamily="18" charset="0"/>
                <a:cs typeface="Times New Roman" panose="02020603050405020304" pitchFamily="18" charset="0"/>
              </a:rPr>
              <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Qua các hoạt động trò chuyện, kể chuyện, chơi trò chơi ngôn ngữ…, trẻ biết sử dụng nhiều từ hơn, nói câu dài và mạch lạc hơn, diễn đạt cảm xúc, suy nghĩ một cách tự nhiên.</a:t>
            </a:r>
          </a:p>
          <a:p>
            <a:pPr>
              <a:buFont typeface="+mj-lt"/>
              <a:buAutoNum type="arabicPeriod"/>
            </a:pPr>
            <a:r>
              <a:rPr lang="vi-VN" sz="2000" b="1" dirty="0">
                <a:latin typeface="Times New Roman" panose="02020603050405020304" pitchFamily="18" charset="0"/>
                <a:cs typeface="Times New Roman" panose="02020603050405020304" pitchFamily="18" charset="0"/>
              </a:rPr>
              <a:t>Trẻ mạnh dạn, tự tin hơn trong giao tiếp</a:t>
            </a:r>
            <a:r>
              <a:rPr lang="vi-VN" sz="2000" dirty="0">
                <a:latin typeface="Times New Roman" panose="02020603050405020304" pitchFamily="18" charset="0"/>
                <a:cs typeface="Times New Roman" panose="02020603050405020304" pitchFamily="18" charset="0"/>
              </a:rPr>
              <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Nhờ thường xuyên được khuyến khích nói và được cô lắng nghe, khen ngợi, trẻ không còn e dè khi nói trước tập thể, sẵn sàng chia sẻ ý kiến trong các hoạt động học và chơi.</a:t>
            </a:r>
          </a:p>
          <a:p>
            <a:pPr>
              <a:buFont typeface="+mj-lt"/>
              <a:buAutoNum type="arabicPeriod"/>
            </a:pPr>
            <a:r>
              <a:rPr lang="vi-VN" sz="2000" b="1" dirty="0">
                <a:latin typeface="Times New Roman" panose="02020603050405020304" pitchFamily="18" charset="0"/>
                <a:cs typeface="Times New Roman" panose="02020603050405020304" pitchFamily="18" charset="0"/>
              </a:rPr>
              <a:t>Mối quan hệ giữa cô và trẻ, giữa gia đình và nhà trường được gắn kết hơn</a:t>
            </a:r>
            <a:r>
              <a:rPr lang="vi-VN" sz="2000" dirty="0">
                <a:latin typeface="Times New Roman" panose="02020603050405020304" pitchFamily="18" charset="0"/>
                <a:cs typeface="Times New Roman" panose="02020603050405020304" pitchFamily="18" charset="0"/>
              </a:rPr>
              <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Sự phối hợp chặt chẽ giữa giáo viên và phụ huynh giúp quá trình rèn luyện ngôn ngữ cho trẻ diễn ra liên tục, thống nhất. Phụ huynh quan tâm hơn đến việc giao tiếp và giáo dục con tại nhà.</a:t>
            </a:r>
          </a:p>
          <a:p>
            <a:pPr>
              <a:buFont typeface="+mj-lt"/>
              <a:buAutoNum type="arabicPeriod"/>
            </a:pPr>
            <a:r>
              <a:rPr lang="vi-VN" sz="2000" b="1" dirty="0" smtClean="0">
                <a:latin typeface="Times New Roman" panose="02020603050405020304" pitchFamily="18" charset="0"/>
                <a:cs typeface="Times New Roman" panose="02020603050405020304" pitchFamily="18" charset="0"/>
              </a:rPr>
              <a:t>Tỷ </a:t>
            </a:r>
            <a:r>
              <a:rPr lang="vi-VN" sz="2000" b="1" dirty="0">
                <a:latin typeface="Times New Roman" panose="02020603050405020304" pitchFamily="18" charset="0"/>
                <a:cs typeface="Times New Roman" panose="02020603050405020304" pitchFamily="18" charset="0"/>
              </a:rPr>
              <a:t>lệ trẻ nói ngọng, nói chậm giảm rõ rệt</a:t>
            </a:r>
            <a:r>
              <a:rPr lang="vi-VN" sz="2000" dirty="0">
                <a:latin typeface="Times New Roman" panose="02020603050405020304" pitchFamily="18" charset="0"/>
                <a:cs typeface="Times New Roman" panose="02020603050405020304" pitchFamily="18" charset="0"/>
              </a:rPr>
              <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Qua thời gian áp dụng, số lượng trẻ phát âm sai hoặc hạn chế ngôn ngữ giảm đáng kể, góp phần nâng cao chất lượng giáo dục phát triển ngôn ngữ trong trường mầm non.</a:t>
            </a:r>
          </a:p>
        </p:txBody>
      </p:sp>
      <p:sp>
        <p:nvSpPr>
          <p:cNvPr id="6" name="Rectangle 5"/>
          <p:cNvSpPr/>
          <p:nvPr/>
        </p:nvSpPr>
        <p:spPr>
          <a:xfrm>
            <a:off x="3839516" y="243461"/>
            <a:ext cx="5049331" cy="584775"/>
          </a:xfrm>
          <a:prstGeom prst="rect">
            <a:avLst/>
          </a:prstGeom>
          <a:solidFill>
            <a:srgbClr val="92D050"/>
          </a:solidFill>
          <a:ln>
            <a:solidFill>
              <a:schemeClr val="tx1"/>
            </a:solidFill>
          </a:ln>
        </p:spPr>
        <p:txBody>
          <a:bodyPr wrap="none">
            <a:spAutoFit/>
          </a:bodyPr>
          <a:lstStyle/>
          <a:p>
            <a:r>
              <a:rPr lang="en-US" sz="3200" b="1" dirty="0" smtClean="0">
                <a:solidFill>
                  <a:srgbClr val="002060"/>
                </a:solidFill>
                <a:latin typeface="Times New Roman" panose="02020603050405020304" pitchFamily="18" charset="0"/>
                <a:cs typeface="Times New Roman" panose="02020603050405020304" pitchFamily="18" charset="0"/>
              </a:rPr>
              <a:t>III. KẾT QUẢ ĐẠT ĐƯỢC</a:t>
            </a:r>
            <a:endParaRPr lang="en-US" sz="3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179515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1000"/>
                                        <p:tgtEl>
                                          <p:spTgt spid="6">
                                            <p:txEl>
                                              <p:pRg st="0" end="0"/>
                                            </p:txEl>
                                          </p:spTgt>
                                        </p:tgtEl>
                                      </p:cBhvr>
                                    </p:animEffect>
                                  </p:childTnLst>
                                </p:cTn>
                              </p:par>
                            </p:childTnLst>
                          </p:cTn>
                        </p:par>
                        <p:par>
                          <p:cTn id="8" fill="hold">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688298" y="2828835"/>
            <a:ext cx="6626902" cy="1200329"/>
          </a:xfrm>
          <a:prstGeom prst="rect">
            <a:avLst/>
          </a:prstGeom>
        </p:spPr>
        <p:txBody>
          <a:bodyPr wrap="square">
            <a:spAutoFit/>
          </a:bodyPr>
          <a:lstStyle/>
          <a:p>
            <a:pPr algn="ctr">
              <a:buNone/>
            </a:pPr>
            <a:r>
              <a:rPr lang="en-US" sz="36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Tôi xin trân trọng </a:t>
            </a:r>
            <a:r>
              <a:rPr lang="en-US" sz="3600" b="1" spc="50"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cảm</a:t>
            </a:r>
            <a:r>
              <a:rPr lang="en-US" sz="36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600" b="1" spc="50"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ơn</a:t>
            </a:r>
            <a:r>
              <a:rPr lang="en-US" sz="3600" b="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BGK </a:t>
            </a:r>
          </a:p>
          <a:p>
            <a:pPr algn="ctr">
              <a:buNone/>
            </a:pPr>
            <a:r>
              <a:rPr lang="en-US" sz="3600" b="1" spc="50"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đã</a:t>
            </a:r>
            <a:r>
              <a:rPr lang="en-US" sz="3600" b="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600" b="1" spc="50"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lắng</a:t>
            </a:r>
            <a:r>
              <a:rPr lang="en-US" sz="3600" b="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600" b="1" spc="50"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nghe</a:t>
            </a:r>
            <a:r>
              <a:rPr lang="en-US" sz="3600" b="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endParaRPr lang="en-US" sz="36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4845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1000"/>
                                        <p:tgtEl>
                                          <p:spTgt spid="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ircle(in)">
                                      <p:cBhvr>
                                        <p:cTn id="10"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4200053" y="158132"/>
            <a:ext cx="3387863" cy="584775"/>
          </a:xfrm>
          <a:prstGeom prst="rect">
            <a:avLst/>
          </a:prstGeom>
          <a:solidFill>
            <a:srgbClr val="92D050"/>
          </a:solidFill>
          <a:ln>
            <a:solidFill>
              <a:schemeClr val="tx1"/>
            </a:solidFill>
          </a:ln>
        </p:spPr>
        <p:txBody>
          <a:bodyPr wrap="square">
            <a:spAutoFit/>
          </a:bodyPr>
          <a:lstStyle/>
          <a:p>
            <a:r>
              <a:rPr lang="pt-BR" sz="3200" b="1" dirty="0" smtClean="0">
                <a:solidFill>
                  <a:srgbClr val="002060"/>
                </a:solidFill>
                <a:latin typeface="Times New Roman" panose="02020603050405020304" pitchFamily="18" charset="0"/>
                <a:cs typeface="Times New Roman" panose="02020603050405020304" pitchFamily="18" charset="0"/>
              </a:rPr>
              <a:t>Lý </a:t>
            </a:r>
            <a:r>
              <a:rPr lang="pt-BR" sz="3200" b="1" dirty="0">
                <a:solidFill>
                  <a:srgbClr val="002060"/>
                </a:solidFill>
                <a:latin typeface="Times New Roman" panose="02020603050405020304" pitchFamily="18" charset="0"/>
                <a:cs typeface="Times New Roman" panose="02020603050405020304" pitchFamily="18" charset="0"/>
              </a:rPr>
              <a:t>do chọn đề </a:t>
            </a:r>
            <a:r>
              <a:rPr lang="pt-BR" sz="3200" b="1" dirty="0" smtClean="0">
                <a:solidFill>
                  <a:srgbClr val="002060"/>
                </a:solidFill>
                <a:latin typeface="Times New Roman" panose="02020603050405020304" pitchFamily="18" charset="0"/>
                <a:cs typeface="Times New Roman" panose="02020603050405020304" pitchFamily="18" charset="0"/>
              </a:rPr>
              <a:t>tài</a:t>
            </a:r>
            <a:endParaRPr lang="en-US" sz="3200" b="1" dirty="0">
              <a:solidFill>
                <a:srgbClr val="002060"/>
              </a:solidFill>
            </a:endParaRPr>
          </a:p>
        </p:txBody>
      </p:sp>
      <p:sp>
        <p:nvSpPr>
          <p:cNvPr id="8" name="Content Placeholder 2"/>
          <p:cNvSpPr>
            <a:spLocks noGrp="1"/>
          </p:cNvSpPr>
          <p:nvPr>
            <p:ph idx="1"/>
          </p:nvPr>
        </p:nvSpPr>
        <p:spPr>
          <a:xfrm>
            <a:off x="361405" y="1066615"/>
            <a:ext cx="11469189" cy="5467677"/>
          </a:xfrm>
          <a:solidFill>
            <a:schemeClr val="accent2">
              <a:lumMod val="20000"/>
              <a:lumOff val="80000"/>
            </a:schemeClr>
          </a:solidFill>
        </p:spPr>
        <p:txBody>
          <a:bodyPr>
            <a:noAutofit/>
          </a:bodyPr>
          <a:lstStyle/>
          <a:p>
            <a:r>
              <a:rPr lang="en-US" sz="2100" dirty="0" err="1" smtClean="0">
                <a:solidFill>
                  <a:srgbClr val="FF0000"/>
                </a:solidFill>
                <a:latin typeface="Times New Roman" panose="02020603050405020304" pitchFamily="18" charset="0"/>
                <a:cs typeface="Times New Roman" panose="02020603050405020304" pitchFamily="18" charset="0"/>
              </a:rPr>
              <a:t>Như</a:t>
            </a:r>
            <a:r>
              <a:rPr lang="en-US" sz="2100" dirty="0" smtClean="0">
                <a:solidFill>
                  <a:srgbClr val="FF0000"/>
                </a:solidFill>
                <a:latin typeface="Times New Roman" panose="02020603050405020304" pitchFamily="18" charset="0"/>
                <a:cs typeface="Times New Roman" panose="02020603050405020304" pitchFamily="18" charset="0"/>
              </a:rPr>
              <a:t> </a:t>
            </a:r>
            <a:r>
              <a:rPr lang="en-US" sz="2100" dirty="0" err="1" smtClean="0">
                <a:solidFill>
                  <a:srgbClr val="FF0000"/>
                </a:solidFill>
                <a:latin typeface="Times New Roman" panose="02020603050405020304" pitchFamily="18" charset="0"/>
                <a:cs typeface="Times New Roman" panose="02020603050405020304" pitchFamily="18" charset="0"/>
              </a:rPr>
              <a:t>chúng</a:t>
            </a:r>
            <a:r>
              <a:rPr lang="en-US" sz="2100" dirty="0" smtClean="0">
                <a:solidFill>
                  <a:srgbClr val="FF0000"/>
                </a:solidFill>
                <a:latin typeface="Times New Roman" panose="02020603050405020304" pitchFamily="18" charset="0"/>
                <a:cs typeface="Times New Roman" panose="02020603050405020304" pitchFamily="18" charset="0"/>
              </a:rPr>
              <a:t> ta </a:t>
            </a:r>
            <a:r>
              <a:rPr lang="en-US" sz="2100" dirty="0" err="1" smtClean="0">
                <a:solidFill>
                  <a:srgbClr val="FF0000"/>
                </a:solidFill>
                <a:latin typeface="Times New Roman" panose="02020603050405020304" pitchFamily="18" charset="0"/>
                <a:cs typeface="Times New Roman" panose="02020603050405020304" pitchFamily="18" charset="0"/>
              </a:rPr>
              <a:t>đã</a:t>
            </a:r>
            <a:r>
              <a:rPr lang="en-US" sz="2100" dirty="0" smtClean="0">
                <a:solidFill>
                  <a:srgbClr val="FF0000"/>
                </a:solidFill>
                <a:latin typeface="Times New Roman" panose="02020603050405020304" pitchFamily="18" charset="0"/>
                <a:cs typeface="Times New Roman" panose="02020603050405020304" pitchFamily="18" charset="0"/>
              </a:rPr>
              <a:t> </a:t>
            </a:r>
            <a:r>
              <a:rPr lang="en-US" sz="2100" dirty="0" err="1" smtClean="0">
                <a:solidFill>
                  <a:srgbClr val="FF0000"/>
                </a:solidFill>
                <a:latin typeface="Times New Roman" panose="02020603050405020304" pitchFamily="18" charset="0"/>
                <a:cs typeface="Times New Roman" panose="02020603050405020304" pitchFamily="18" charset="0"/>
              </a:rPr>
              <a:t>biết</a:t>
            </a:r>
            <a:r>
              <a:rPr lang="vi-VN" sz="2100" dirty="0" smtClean="0">
                <a:solidFill>
                  <a:srgbClr val="FF0000"/>
                </a:solidFill>
                <a:latin typeface="Times New Roman" panose="02020603050405020304" pitchFamily="18" charset="0"/>
                <a:cs typeface="Times New Roman" panose="02020603050405020304" pitchFamily="18" charset="0"/>
              </a:rPr>
              <a:t>, </a:t>
            </a:r>
            <a:r>
              <a:rPr lang="vi-VN" sz="2100" dirty="0">
                <a:solidFill>
                  <a:srgbClr val="FF0000"/>
                </a:solidFill>
                <a:latin typeface="Times New Roman" panose="02020603050405020304" pitchFamily="18" charset="0"/>
                <a:cs typeface="Times New Roman" panose="02020603050405020304" pitchFamily="18" charset="0"/>
              </a:rPr>
              <a:t>tình trạng trẻ 3 – 4 </a:t>
            </a:r>
            <a:r>
              <a:rPr lang="en-US" sz="2100" dirty="0" smtClean="0">
                <a:solidFill>
                  <a:srgbClr val="FF0000"/>
                </a:solidFill>
                <a:latin typeface="Times New Roman" panose="02020603050405020304" pitchFamily="18" charset="0"/>
                <a:cs typeface="Times New Roman" panose="02020603050405020304" pitchFamily="18" charset="0"/>
              </a:rPr>
              <a:t>t</a:t>
            </a:r>
            <a:r>
              <a:rPr lang="vi-VN" sz="2100" dirty="0" smtClean="0">
                <a:solidFill>
                  <a:srgbClr val="FF0000"/>
                </a:solidFill>
                <a:latin typeface="Times New Roman" panose="02020603050405020304" pitchFamily="18" charset="0"/>
                <a:cs typeface="Times New Roman" panose="02020603050405020304" pitchFamily="18" charset="0"/>
              </a:rPr>
              <a:t>uổi </a:t>
            </a:r>
            <a:r>
              <a:rPr lang="vi-VN" sz="2100" dirty="0">
                <a:solidFill>
                  <a:srgbClr val="FF0000"/>
                </a:solidFill>
                <a:latin typeface="Times New Roman" panose="02020603050405020304" pitchFamily="18" charset="0"/>
                <a:cs typeface="Times New Roman" panose="02020603050405020304" pitchFamily="18" charset="0"/>
              </a:rPr>
              <a:t>còn hạn chế về ngôn ngữ và nói ngọng khá phổ biến trong các trường mầm non ở Việt Nam. Nguyên nhân chủ yếu xuất phát từ đặc điểm phát triển của lứa tuổi: cơ quan phát âm của trẻ như môi, lưỡi, răng, thanh quản chưa hoàn thiện, nên việc phát âm đúng các âm vị tiếng Việt còn gặp nhiều khó khăn. Bên cạnh yếu tố sinh lý, vốn từ của trẻ còn nghèo nàn, khả năng ghi nhớ và diễn đạt ý chưa tốt, dẫn đến việc nói chưa rõ, nói sai hoặc nói lặp.</a:t>
            </a:r>
          </a:p>
          <a:p>
            <a:r>
              <a:rPr lang="vi-VN" sz="2100" dirty="0">
                <a:solidFill>
                  <a:srgbClr val="FF0000"/>
                </a:solidFill>
                <a:latin typeface="Times New Roman" panose="02020603050405020304" pitchFamily="18" charset="0"/>
                <a:cs typeface="Times New Roman" panose="02020603050405020304" pitchFamily="18" charset="0"/>
              </a:rPr>
              <a:t>Thực trạng xã hội hiện nay cũng góp phần ảnh hưởng đáng kể đến sự phát triển ngôn ngữ của trẻ. Nhiều gia đình bận rộn, cha mẹ dành ít thời gian trò chuyện, đọc sách hoặc chơi cùng con. Trẻ nhỏ ngày càng tiếp xúc nhiều với thiết bị điện tử như điện thoại, tivi, máy tính bảng, khiến khả năng giao tiếp trực tiếp bị hạn chế. Ngoài ra, trong môi trường sống, người lớn hoặc bạn bè đôi khi nói ngọng, nói tiếng địa phương, làm trẻ bắt chước theo, hình thành thói quen phát âm sai. Ở một số vùng nông thôn hoặc vùng có nhiều dân tộc thiểu số, sự khác biệt về ngôn ngữ cũng khiến trẻ gặp khó khăn hơn trong việc sử dụng và phát âm đúng tiếng Việt.</a:t>
            </a:r>
          </a:p>
          <a:p>
            <a:r>
              <a:rPr lang="vi-VN" sz="2100" dirty="0">
                <a:solidFill>
                  <a:srgbClr val="FF0000"/>
                </a:solidFill>
                <a:latin typeface="Times New Roman" panose="02020603050405020304" pitchFamily="18" charset="0"/>
                <a:cs typeface="Times New Roman" panose="02020603050405020304" pitchFamily="18" charset="0"/>
              </a:rPr>
              <a:t>Tất cả những yếu tố trên khiến tình trạng trẻ 3 – 4 tuổi nói ngọng, nói chưa rõ và hạn chế vốn từ trở thành một vấn đề cần được quan tâm trong giáo dục mầm non hiện </a:t>
            </a:r>
            <a:r>
              <a:rPr lang="vi-VN" sz="2100" dirty="0" smtClean="0">
                <a:solidFill>
                  <a:srgbClr val="FF0000"/>
                </a:solidFill>
                <a:latin typeface="Times New Roman" panose="02020603050405020304" pitchFamily="18" charset="0"/>
                <a:cs typeface="Times New Roman" panose="02020603050405020304" pitchFamily="18" charset="0"/>
              </a:rPr>
              <a:t>na</a:t>
            </a:r>
            <a:r>
              <a:rPr lang="en-US" sz="2100" dirty="0" smtClean="0">
                <a:solidFill>
                  <a:srgbClr val="FF0000"/>
                </a:solidFill>
                <a:latin typeface="Times New Roman" panose="02020603050405020304" pitchFamily="18" charset="0"/>
                <a:cs typeface="Times New Roman" panose="02020603050405020304" pitchFamily="18" charset="0"/>
              </a:rPr>
              <a:t>y </a:t>
            </a:r>
            <a:r>
              <a:rPr lang="en-US" sz="2100" dirty="0" err="1" smtClean="0">
                <a:solidFill>
                  <a:srgbClr val="FF0000"/>
                </a:solidFill>
                <a:latin typeface="Times New Roman" panose="02020603050405020304" pitchFamily="18" charset="0"/>
                <a:cs typeface="Times New Roman" panose="02020603050405020304" pitchFamily="18" charset="0"/>
              </a:rPr>
              <a:t>và</a:t>
            </a:r>
            <a:r>
              <a:rPr lang="en-US" sz="2100" dirty="0" smtClean="0">
                <a:solidFill>
                  <a:srgbClr val="FF0000"/>
                </a:solidFill>
                <a:latin typeface="Times New Roman" panose="02020603050405020304" pitchFamily="18" charset="0"/>
                <a:cs typeface="Times New Roman" panose="02020603050405020304" pitchFamily="18" charset="0"/>
              </a:rPr>
              <a:t> </a:t>
            </a:r>
            <a:r>
              <a:rPr lang="en-US" sz="2100" dirty="0" err="1" smtClean="0">
                <a:solidFill>
                  <a:srgbClr val="FF0000"/>
                </a:solidFill>
                <a:latin typeface="Times New Roman" panose="02020603050405020304" pitchFamily="18" charset="0"/>
                <a:cs typeface="Times New Roman" panose="02020603050405020304" pitchFamily="18" charset="0"/>
              </a:rPr>
              <a:t>hiểu</a:t>
            </a:r>
            <a:r>
              <a:rPr lang="en-US" sz="2100" dirty="0" smtClean="0">
                <a:solidFill>
                  <a:srgbClr val="FF0000"/>
                </a:solidFill>
                <a:latin typeface="Times New Roman" panose="02020603050405020304" pitchFamily="18" charset="0"/>
                <a:cs typeface="Times New Roman" panose="02020603050405020304" pitchFamily="18" charset="0"/>
              </a:rPr>
              <a:t> </a:t>
            </a:r>
            <a:r>
              <a:rPr lang="en-US" sz="2100" dirty="0" err="1" smtClean="0">
                <a:solidFill>
                  <a:srgbClr val="FF0000"/>
                </a:solidFill>
                <a:latin typeface="Times New Roman" panose="02020603050405020304" pitchFamily="18" charset="0"/>
                <a:cs typeface="Times New Roman" panose="02020603050405020304" pitchFamily="18" charset="0"/>
              </a:rPr>
              <a:t>được</a:t>
            </a:r>
            <a:r>
              <a:rPr lang="en-US" sz="2100" dirty="0" smtClean="0">
                <a:solidFill>
                  <a:srgbClr val="FF0000"/>
                </a:solidFill>
                <a:latin typeface="Times New Roman" panose="02020603050405020304" pitchFamily="18" charset="0"/>
                <a:cs typeface="Times New Roman" panose="02020603050405020304" pitchFamily="18" charset="0"/>
              </a:rPr>
              <a:t> </a:t>
            </a:r>
            <a:r>
              <a:rPr lang="en-US" sz="2100" dirty="0" err="1" smtClean="0">
                <a:solidFill>
                  <a:srgbClr val="FF0000"/>
                </a:solidFill>
                <a:latin typeface="Times New Roman" panose="02020603050405020304" pitchFamily="18" charset="0"/>
                <a:cs typeface="Times New Roman" panose="02020603050405020304" pitchFamily="18" charset="0"/>
              </a:rPr>
              <a:t>tầm</a:t>
            </a:r>
            <a:r>
              <a:rPr lang="en-US" sz="2100" dirty="0" smtClean="0">
                <a:solidFill>
                  <a:srgbClr val="FF0000"/>
                </a:solidFill>
                <a:latin typeface="Times New Roman" panose="02020603050405020304" pitchFamily="18" charset="0"/>
                <a:cs typeface="Times New Roman" panose="02020603050405020304" pitchFamily="18" charset="0"/>
              </a:rPr>
              <a:t> </a:t>
            </a:r>
            <a:r>
              <a:rPr lang="en-US" sz="2100" dirty="0" err="1" smtClean="0">
                <a:solidFill>
                  <a:srgbClr val="FF0000"/>
                </a:solidFill>
                <a:latin typeface="Times New Roman" panose="02020603050405020304" pitchFamily="18" charset="0"/>
                <a:cs typeface="Times New Roman" panose="02020603050405020304" pitchFamily="18" charset="0"/>
              </a:rPr>
              <a:t>quan</a:t>
            </a:r>
            <a:r>
              <a:rPr lang="en-US" sz="2100" dirty="0" smtClean="0">
                <a:solidFill>
                  <a:srgbClr val="FF0000"/>
                </a:solidFill>
                <a:latin typeface="Times New Roman" panose="02020603050405020304" pitchFamily="18" charset="0"/>
                <a:cs typeface="Times New Roman" panose="02020603050405020304" pitchFamily="18" charset="0"/>
              </a:rPr>
              <a:t> </a:t>
            </a:r>
            <a:r>
              <a:rPr lang="en-US" sz="2100" dirty="0" err="1" smtClean="0">
                <a:solidFill>
                  <a:srgbClr val="FF0000"/>
                </a:solidFill>
                <a:latin typeface="Times New Roman" panose="02020603050405020304" pitchFamily="18" charset="0"/>
                <a:cs typeface="Times New Roman" panose="02020603050405020304" pitchFamily="18" charset="0"/>
              </a:rPr>
              <a:t>trọng</a:t>
            </a:r>
            <a:r>
              <a:rPr lang="en-US" sz="2100" dirty="0" smtClean="0">
                <a:solidFill>
                  <a:srgbClr val="FF0000"/>
                </a:solidFill>
                <a:latin typeface="Times New Roman" panose="02020603050405020304" pitchFamily="18" charset="0"/>
                <a:cs typeface="Times New Roman" panose="02020603050405020304" pitchFamily="18" charset="0"/>
              </a:rPr>
              <a:t> </a:t>
            </a:r>
            <a:r>
              <a:rPr lang="en-US" sz="2100" dirty="0" err="1" smtClean="0">
                <a:solidFill>
                  <a:srgbClr val="FF0000"/>
                </a:solidFill>
                <a:latin typeface="Times New Roman" panose="02020603050405020304" pitchFamily="18" charset="0"/>
                <a:cs typeface="Times New Roman" panose="02020603050405020304" pitchFamily="18" charset="0"/>
              </a:rPr>
              <a:t>của</a:t>
            </a:r>
            <a:r>
              <a:rPr lang="en-US" sz="2100" dirty="0" smtClean="0">
                <a:solidFill>
                  <a:srgbClr val="FF0000"/>
                </a:solidFill>
                <a:latin typeface="Times New Roman" panose="02020603050405020304" pitchFamily="18" charset="0"/>
                <a:cs typeface="Times New Roman" panose="02020603050405020304" pitchFamily="18" charset="0"/>
              </a:rPr>
              <a:t> </a:t>
            </a:r>
            <a:r>
              <a:rPr lang="en-US" sz="2100" dirty="0" err="1" smtClean="0">
                <a:solidFill>
                  <a:srgbClr val="FF0000"/>
                </a:solidFill>
                <a:latin typeface="Times New Roman" panose="02020603050405020304" pitchFamily="18" charset="0"/>
                <a:cs typeface="Times New Roman" panose="02020603050405020304" pitchFamily="18" charset="0"/>
              </a:rPr>
              <a:t>việc</a:t>
            </a:r>
            <a:r>
              <a:rPr lang="en-US" sz="2100" dirty="0" smtClean="0">
                <a:solidFill>
                  <a:srgbClr val="FF0000"/>
                </a:solidFill>
                <a:latin typeface="Times New Roman" panose="02020603050405020304" pitchFamily="18" charset="0"/>
                <a:cs typeface="Times New Roman" panose="02020603050405020304" pitchFamily="18" charset="0"/>
              </a:rPr>
              <a:t> </a:t>
            </a:r>
            <a:r>
              <a:rPr lang="en-US" sz="2100" dirty="0" err="1" smtClean="0">
                <a:solidFill>
                  <a:srgbClr val="FF0000"/>
                </a:solidFill>
                <a:latin typeface="Times New Roman" panose="02020603050405020304" pitchFamily="18" charset="0"/>
                <a:cs typeface="Times New Roman" panose="02020603050405020304" pitchFamily="18" charset="0"/>
              </a:rPr>
              <a:t>phát</a:t>
            </a:r>
            <a:r>
              <a:rPr lang="en-US" sz="2100" dirty="0" smtClean="0">
                <a:solidFill>
                  <a:srgbClr val="FF0000"/>
                </a:solidFill>
                <a:latin typeface="Times New Roman" panose="02020603050405020304" pitchFamily="18" charset="0"/>
                <a:cs typeface="Times New Roman" panose="02020603050405020304" pitchFamily="18" charset="0"/>
              </a:rPr>
              <a:t> </a:t>
            </a:r>
            <a:r>
              <a:rPr lang="en-US" sz="2100" dirty="0" err="1" smtClean="0">
                <a:solidFill>
                  <a:srgbClr val="FF0000"/>
                </a:solidFill>
                <a:latin typeface="Times New Roman" panose="02020603050405020304" pitchFamily="18" charset="0"/>
                <a:cs typeface="Times New Roman" panose="02020603050405020304" pitchFamily="18" charset="0"/>
              </a:rPr>
              <a:t>triển</a:t>
            </a:r>
            <a:r>
              <a:rPr lang="en-US" sz="2100" dirty="0" smtClean="0">
                <a:solidFill>
                  <a:srgbClr val="FF0000"/>
                </a:solidFill>
                <a:latin typeface="Times New Roman" panose="02020603050405020304" pitchFamily="18" charset="0"/>
                <a:cs typeface="Times New Roman" panose="02020603050405020304" pitchFamily="18" charset="0"/>
              </a:rPr>
              <a:t> </a:t>
            </a:r>
            <a:r>
              <a:rPr lang="en-US" sz="2100" dirty="0" err="1" smtClean="0">
                <a:solidFill>
                  <a:srgbClr val="FF0000"/>
                </a:solidFill>
                <a:latin typeface="Times New Roman" panose="02020603050405020304" pitchFamily="18" charset="0"/>
                <a:cs typeface="Times New Roman" panose="02020603050405020304" pitchFamily="18" charset="0"/>
              </a:rPr>
              <a:t>ngôn</a:t>
            </a:r>
            <a:r>
              <a:rPr lang="en-US" sz="2100" dirty="0" smtClean="0">
                <a:solidFill>
                  <a:srgbClr val="FF0000"/>
                </a:solidFill>
                <a:latin typeface="Times New Roman" panose="02020603050405020304" pitchFamily="18" charset="0"/>
                <a:cs typeface="Times New Roman" panose="02020603050405020304" pitchFamily="18" charset="0"/>
              </a:rPr>
              <a:t> </a:t>
            </a:r>
            <a:r>
              <a:rPr lang="en-US" sz="2100" dirty="0" err="1" smtClean="0">
                <a:solidFill>
                  <a:srgbClr val="FF0000"/>
                </a:solidFill>
                <a:latin typeface="Times New Roman" panose="02020603050405020304" pitchFamily="18" charset="0"/>
                <a:cs typeface="Times New Roman" panose="02020603050405020304" pitchFamily="18" charset="0"/>
              </a:rPr>
              <a:t>ngữ</a:t>
            </a:r>
            <a:r>
              <a:rPr lang="en-US" sz="2100" dirty="0" smtClean="0">
                <a:solidFill>
                  <a:srgbClr val="FF0000"/>
                </a:solidFill>
                <a:latin typeface="Times New Roman" panose="02020603050405020304" pitchFamily="18" charset="0"/>
                <a:cs typeface="Times New Roman" panose="02020603050405020304" pitchFamily="18" charset="0"/>
              </a:rPr>
              <a:t> </a:t>
            </a:r>
            <a:r>
              <a:rPr lang="en-US" sz="2100" dirty="0" err="1" smtClean="0">
                <a:solidFill>
                  <a:srgbClr val="FF0000"/>
                </a:solidFill>
                <a:latin typeface="Times New Roman" panose="02020603050405020304" pitchFamily="18" charset="0"/>
                <a:cs typeface="Times New Roman" panose="02020603050405020304" pitchFamily="18" charset="0"/>
              </a:rPr>
              <a:t>nên</a:t>
            </a:r>
            <a:r>
              <a:rPr lang="en-US" sz="2100" dirty="0" smtClean="0">
                <a:solidFill>
                  <a:srgbClr val="FF0000"/>
                </a:solidFill>
                <a:latin typeface="Times New Roman" panose="02020603050405020304" pitchFamily="18" charset="0"/>
                <a:cs typeface="Times New Roman" panose="02020603050405020304" pitchFamily="18" charset="0"/>
              </a:rPr>
              <a:t> </a:t>
            </a:r>
            <a:r>
              <a:rPr lang="en-US" sz="2100" dirty="0" err="1" smtClean="0">
                <a:solidFill>
                  <a:srgbClr val="FF0000"/>
                </a:solidFill>
                <a:latin typeface="Times New Roman" panose="02020603050405020304" pitchFamily="18" charset="0"/>
                <a:cs typeface="Times New Roman" panose="02020603050405020304" pitchFamily="18" charset="0"/>
              </a:rPr>
              <a:t>tôi</a:t>
            </a:r>
            <a:r>
              <a:rPr lang="en-US" sz="2100" dirty="0" smtClean="0">
                <a:solidFill>
                  <a:srgbClr val="FF0000"/>
                </a:solidFill>
                <a:latin typeface="Times New Roman" panose="02020603050405020304" pitchFamily="18" charset="0"/>
                <a:cs typeface="Times New Roman" panose="02020603050405020304" pitchFamily="18" charset="0"/>
              </a:rPr>
              <a:t> </a:t>
            </a:r>
            <a:r>
              <a:rPr lang="en-US" sz="2100" dirty="0" err="1" smtClean="0">
                <a:solidFill>
                  <a:srgbClr val="FF0000"/>
                </a:solidFill>
                <a:latin typeface="Times New Roman" panose="02020603050405020304" pitchFamily="18" charset="0"/>
                <a:cs typeface="Times New Roman" panose="02020603050405020304" pitchFamily="18" charset="0"/>
              </a:rPr>
              <a:t>đã</a:t>
            </a:r>
            <a:r>
              <a:rPr lang="en-US" sz="2100" dirty="0" smtClean="0">
                <a:solidFill>
                  <a:srgbClr val="FF0000"/>
                </a:solidFill>
                <a:latin typeface="Times New Roman" panose="02020603050405020304" pitchFamily="18" charset="0"/>
                <a:cs typeface="Times New Roman" panose="02020603050405020304" pitchFamily="18" charset="0"/>
              </a:rPr>
              <a:t> </a:t>
            </a:r>
            <a:r>
              <a:rPr lang="en-US" sz="2100" dirty="0" err="1" smtClean="0">
                <a:solidFill>
                  <a:srgbClr val="FF0000"/>
                </a:solidFill>
                <a:latin typeface="Times New Roman" panose="02020603050405020304" pitchFamily="18" charset="0"/>
                <a:cs typeface="Times New Roman" panose="02020603050405020304" pitchFamily="18" charset="0"/>
              </a:rPr>
              <a:t>chọn</a:t>
            </a:r>
            <a:r>
              <a:rPr lang="en-US" sz="2100" dirty="0" smtClean="0">
                <a:solidFill>
                  <a:srgbClr val="FF0000"/>
                </a:solidFill>
                <a:latin typeface="Times New Roman" panose="02020603050405020304" pitchFamily="18" charset="0"/>
                <a:cs typeface="Times New Roman" panose="02020603050405020304" pitchFamily="18" charset="0"/>
              </a:rPr>
              <a:t> </a:t>
            </a:r>
            <a:r>
              <a:rPr lang="en-US" sz="2100" dirty="0" err="1" smtClean="0">
                <a:solidFill>
                  <a:srgbClr val="FF0000"/>
                </a:solidFill>
                <a:latin typeface="Times New Roman" panose="02020603050405020304" pitchFamily="18" charset="0"/>
                <a:cs typeface="Times New Roman" panose="02020603050405020304" pitchFamily="18" charset="0"/>
              </a:rPr>
              <a:t>đề</a:t>
            </a:r>
            <a:r>
              <a:rPr lang="en-US" sz="2100" dirty="0" smtClean="0">
                <a:solidFill>
                  <a:srgbClr val="FF0000"/>
                </a:solidFill>
                <a:latin typeface="Times New Roman" panose="02020603050405020304" pitchFamily="18" charset="0"/>
                <a:cs typeface="Times New Roman" panose="02020603050405020304" pitchFamily="18" charset="0"/>
              </a:rPr>
              <a:t> </a:t>
            </a:r>
            <a:r>
              <a:rPr lang="en-US" sz="2100" dirty="0" err="1" smtClean="0">
                <a:solidFill>
                  <a:srgbClr val="FF0000"/>
                </a:solidFill>
                <a:latin typeface="Times New Roman" panose="02020603050405020304" pitchFamily="18" charset="0"/>
                <a:cs typeface="Times New Roman" panose="02020603050405020304" pitchFamily="18" charset="0"/>
              </a:rPr>
              <a:t>tài</a:t>
            </a:r>
            <a:r>
              <a:rPr lang="vi-VN" sz="2100" dirty="0" smtClean="0">
                <a:solidFill>
                  <a:srgbClr val="FF0000"/>
                </a:solidFill>
                <a:latin typeface="Times New Roman" panose="02020603050405020304" pitchFamily="18" charset="0"/>
                <a:cs typeface="Times New Roman" panose="02020603050405020304" pitchFamily="18" charset="0"/>
              </a:rPr>
              <a:t>“ </a:t>
            </a:r>
            <a:r>
              <a:rPr lang="vi-VN" sz="2100" dirty="0">
                <a:solidFill>
                  <a:srgbClr val="FF0000"/>
                </a:solidFill>
                <a:latin typeface="Times New Roman" panose="02020603050405020304" pitchFamily="18" charset="0"/>
                <a:cs typeface="Times New Roman" panose="02020603050405020304" pitchFamily="18" charset="0"/>
              </a:rPr>
              <a:t>Một số biện pháp </a:t>
            </a:r>
            <a:r>
              <a:rPr lang="en-US" sz="2100" dirty="0" err="1" smtClean="0">
                <a:solidFill>
                  <a:srgbClr val="FF0000"/>
                </a:solidFill>
                <a:latin typeface="Times New Roman" panose="02020603050405020304" pitchFamily="18" charset="0"/>
                <a:cs typeface="Times New Roman" panose="02020603050405020304" pitchFamily="18" charset="0"/>
              </a:rPr>
              <a:t>phát</a:t>
            </a:r>
            <a:r>
              <a:rPr lang="en-US" sz="2100" dirty="0" smtClean="0">
                <a:solidFill>
                  <a:srgbClr val="FF0000"/>
                </a:solidFill>
                <a:latin typeface="Times New Roman" panose="02020603050405020304" pitchFamily="18" charset="0"/>
                <a:cs typeface="Times New Roman" panose="02020603050405020304" pitchFamily="18" charset="0"/>
              </a:rPr>
              <a:t> </a:t>
            </a:r>
            <a:r>
              <a:rPr lang="en-US" sz="2100" dirty="0" err="1" smtClean="0">
                <a:solidFill>
                  <a:srgbClr val="FF0000"/>
                </a:solidFill>
                <a:latin typeface="Times New Roman" panose="02020603050405020304" pitchFamily="18" charset="0"/>
                <a:cs typeface="Times New Roman" panose="02020603050405020304" pitchFamily="18" charset="0"/>
              </a:rPr>
              <a:t>triển</a:t>
            </a:r>
            <a:r>
              <a:rPr lang="en-US" sz="2100" dirty="0" smtClean="0">
                <a:solidFill>
                  <a:srgbClr val="FF0000"/>
                </a:solidFill>
                <a:latin typeface="Times New Roman" panose="02020603050405020304" pitchFamily="18" charset="0"/>
                <a:cs typeface="Times New Roman" panose="02020603050405020304" pitchFamily="18" charset="0"/>
              </a:rPr>
              <a:t> </a:t>
            </a:r>
            <a:r>
              <a:rPr lang="en-US" sz="2100" dirty="0" err="1" smtClean="0">
                <a:solidFill>
                  <a:srgbClr val="FF0000"/>
                </a:solidFill>
                <a:latin typeface="Times New Roman" panose="02020603050405020304" pitchFamily="18" charset="0"/>
                <a:cs typeface="Times New Roman" panose="02020603050405020304" pitchFamily="18" charset="0"/>
              </a:rPr>
              <a:t>ngôn</a:t>
            </a:r>
            <a:r>
              <a:rPr lang="en-US" sz="2100" dirty="0" smtClean="0">
                <a:solidFill>
                  <a:srgbClr val="FF0000"/>
                </a:solidFill>
                <a:latin typeface="Times New Roman" panose="02020603050405020304" pitchFamily="18" charset="0"/>
                <a:cs typeface="Times New Roman" panose="02020603050405020304" pitchFamily="18" charset="0"/>
              </a:rPr>
              <a:t> </a:t>
            </a:r>
            <a:r>
              <a:rPr lang="en-US" sz="2100" dirty="0" err="1" smtClean="0">
                <a:solidFill>
                  <a:srgbClr val="FF0000"/>
                </a:solidFill>
                <a:latin typeface="Times New Roman" panose="02020603050405020304" pitchFamily="18" charset="0"/>
                <a:cs typeface="Times New Roman" panose="02020603050405020304" pitchFamily="18" charset="0"/>
              </a:rPr>
              <a:t>ngữ</a:t>
            </a:r>
            <a:r>
              <a:rPr lang="en-US" sz="2100" dirty="0" smtClean="0">
                <a:solidFill>
                  <a:srgbClr val="FF0000"/>
                </a:solidFill>
                <a:latin typeface="Times New Roman" panose="02020603050405020304" pitchFamily="18" charset="0"/>
                <a:cs typeface="Times New Roman" panose="02020603050405020304" pitchFamily="18" charset="0"/>
              </a:rPr>
              <a:t> </a:t>
            </a:r>
            <a:r>
              <a:rPr lang="en-US" sz="2100" dirty="0" err="1" smtClean="0">
                <a:solidFill>
                  <a:srgbClr val="FF0000"/>
                </a:solidFill>
                <a:latin typeface="Times New Roman" panose="02020603050405020304" pitchFamily="18" charset="0"/>
                <a:cs typeface="Times New Roman" panose="02020603050405020304" pitchFamily="18" charset="0"/>
              </a:rPr>
              <a:t>và</a:t>
            </a:r>
            <a:r>
              <a:rPr lang="en-US" sz="2100" dirty="0" smtClean="0">
                <a:solidFill>
                  <a:srgbClr val="FF0000"/>
                </a:solidFill>
                <a:latin typeface="Times New Roman" panose="02020603050405020304" pitchFamily="18" charset="0"/>
                <a:cs typeface="Times New Roman" panose="02020603050405020304" pitchFamily="18" charset="0"/>
              </a:rPr>
              <a:t> </a:t>
            </a:r>
            <a:r>
              <a:rPr lang="en-US" sz="2100" dirty="0" err="1" smtClean="0">
                <a:solidFill>
                  <a:srgbClr val="FF0000"/>
                </a:solidFill>
                <a:latin typeface="Times New Roman" panose="02020603050405020304" pitchFamily="18" charset="0"/>
                <a:cs typeface="Times New Roman" panose="02020603050405020304" pitchFamily="18" charset="0"/>
              </a:rPr>
              <a:t>sửa</a:t>
            </a:r>
            <a:r>
              <a:rPr lang="en-US" sz="2100" dirty="0" smtClean="0">
                <a:solidFill>
                  <a:srgbClr val="FF0000"/>
                </a:solidFill>
                <a:latin typeface="Times New Roman" panose="02020603050405020304" pitchFamily="18" charset="0"/>
                <a:cs typeface="Times New Roman" panose="02020603050405020304" pitchFamily="18" charset="0"/>
              </a:rPr>
              <a:t> </a:t>
            </a:r>
            <a:r>
              <a:rPr lang="en-US" sz="2100" dirty="0" err="1" smtClean="0">
                <a:solidFill>
                  <a:srgbClr val="FF0000"/>
                </a:solidFill>
                <a:latin typeface="Times New Roman" panose="02020603050405020304" pitchFamily="18" charset="0"/>
                <a:cs typeface="Times New Roman" panose="02020603050405020304" pitchFamily="18" charset="0"/>
              </a:rPr>
              <a:t>ngọng</a:t>
            </a:r>
            <a:r>
              <a:rPr lang="en-US" sz="2100" dirty="0" smtClean="0">
                <a:solidFill>
                  <a:srgbClr val="FF0000"/>
                </a:solidFill>
                <a:latin typeface="Times New Roman" panose="02020603050405020304" pitchFamily="18" charset="0"/>
                <a:cs typeface="Times New Roman" panose="02020603050405020304" pitchFamily="18" charset="0"/>
              </a:rPr>
              <a:t> </a:t>
            </a:r>
            <a:r>
              <a:rPr lang="en-US" sz="2100" dirty="0" err="1" smtClean="0">
                <a:solidFill>
                  <a:srgbClr val="FF0000"/>
                </a:solidFill>
                <a:latin typeface="Times New Roman" panose="02020603050405020304" pitchFamily="18" charset="0"/>
                <a:cs typeface="Times New Roman" panose="02020603050405020304" pitchFamily="18" charset="0"/>
              </a:rPr>
              <a:t>cho</a:t>
            </a:r>
            <a:r>
              <a:rPr lang="en-US" sz="2100" dirty="0" smtClean="0">
                <a:solidFill>
                  <a:srgbClr val="FF0000"/>
                </a:solidFill>
                <a:latin typeface="Times New Roman" panose="02020603050405020304" pitchFamily="18" charset="0"/>
                <a:cs typeface="Times New Roman" panose="02020603050405020304" pitchFamily="18" charset="0"/>
              </a:rPr>
              <a:t> </a:t>
            </a:r>
            <a:r>
              <a:rPr lang="vi-VN" sz="2100" dirty="0" smtClean="0">
                <a:solidFill>
                  <a:srgbClr val="FF0000"/>
                </a:solidFill>
                <a:latin typeface="Times New Roman" panose="02020603050405020304" pitchFamily="18" charset="0"/>
                <a:cs typeface="Times New Roman" panose="02020603050405020304" pitchFamily="18" charset="0"/>
              </a:rPr>
              <a:t> </a:t>
            </a:r>
            <a:r>
              <a:rPr lang="vi-VN" sz="2100" dirty="0">
                <a:solidFill>
                  <a:srgbClr val="FF0000"/>
                </a:solidFill>
                <a:latin typeface="Times New Roman" panose="02020603050405020304" pitchFamily="18" charset="0"/>
                <a:cs typeface="Times New Roman" panose="02020603050405020304" pitchFamily="18" charset="0"/>
              </a:rPr>
              <a:t>trẻ 3-4 </a:t>
            </a:r>
            <a:r>
              <a:rPr lang="vi-VN" sz="2100" dirty="0" smtClean="0">
                <a:solidFill>
                  <a:srgbClr val="FF0000"/>
                </a:solidFill>
                <a:latin typeface="Times New Roman" panose="02020603050405020304" pitchFamily="18" charset="0"/>
                <a:cs typeface="Times New Roman" panose="02020603050405020304" pitchFamily="18" charset="0"/>
              </a:rPr>
              <a:t>tuổi”.</a:t>
            </a:r>
            <a:endParaRPr lang="vi-VN" sz="21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6479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left)">
                                      <p:cBhvr>
                                        <p:cTn id="11" dur="500"/>
                                        <p:tgtEl>
                                          <p:spTgt spid="8">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wipe(left)">
                                      <p:cBhvr>
                                        <p:cTn id="15" dur="500"/>
                                        <p:tgtEl>
                                          <p:spTgt spid="8">
                                            <p:txEl>
                                              <p:pRg st="1" end="1"/>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wipe(left)">
                                      <p:cBhvr>
                                        <p:cTn id="19"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3484460" y="359370"/>
            <a:ext cx="5967663" cy="43341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Times New Roman" pitchFamily="18" charset="0"/>
                <a:cs typeface="Times New Roman" pitchFamily="18" charset="0"/>
              </a:rPr>
              <a:t>NỘI DUNG CHÍNH</a:t>
            </a:r>
          </a:p>
        </p:txBody>
      </p:sp>
      <p:sp>
        <p:nvSpPr>
          <p:cNvPr id="18" name="Oval 17"/>
          <p:cNvSpPr/>
          <p:nvPr/>
        </p:nvSpPr>
        <p:spPr>
          <a:xfrm>
            <a:off x="3484460" y="2699305"/>
            <a:ext cx="768100" cy="768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itchFamily="18" charset="0"/>
                <a:cs typeface="Times New Roman" pitchFamily="18" charset="0"/>
              </a:rPr>
              <a:t>II</a:t>
            </a:r>
          </a:p>
        </p:txBody>
      </p:sp>
      <p:sp>
        <p:nvSpPr>
          <p:cNvPr id="20" name="Oval 19"/>
          <p:cNvSpPr/>
          <p:nvPr/>
        </p:nvSpPr>
        <p:spPr>
          <a:xfrm>
            <a:off x="3484460" y="3966670"/>
            <a:ext cx="768100" cy="768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itchFamily="18" charset="0"/>
                <a:cs typeface="Times New Roman" pitchFamily="18" charset="0"/>
              </a:rPr>
              <a:t>III</a:t>
            </a:r>
          </a:p>
        </p:txBody>
      </p:sp>
      <p:sp>
        <p:nvSpPr>
          <p:cNvPr id="5" name="Oval 4"/>
          <p:cNvSpPr/>
          <p:nvPr/>
        </p:nvSpPr>
        <p:spPr>
          <a:xfrm>
            <a:off x="3484460" y="1470345"/>
            <a:ext cx="768100" cy="768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itchFamily="18" charset="0"/>
                <a:cs typeface="Times New Roman" pitchFamily="18" charset="0"/>
              </a:rPr>
              <a:t>I</a:t>
            </a:r>
          </a:p>
        </p:txBody>
      </p:sp>
      <p:grpSp>
        <p:nvGrpSpPr>
          <p:cNvPr id="12" name="Group 11"/>
          <p:cNvGrpSpPr/>
          <p:nvPr/>
        </p:nvGrpSpPr>
        <p:grpSpPr>
          <a:xfrm>
            <a:off x="4262719" y="1470345"/>
            <a:ext cx="5251326" cy="731520"/>
            <a:chOff x="2738719" y="1470345"/>
            <a:chExt cx="4291201" cy="731520"/>
          </a:xfrm>
        </p:grpSpPr>
        <p:sp>
          <p:nvSpPr>
            <p:cNvPr id="10" name="Flowchart: Stored Data 9"/>
            <p:cNvSpPr/>
            <p:nvPr/>
          </p:nvSpPr>
          <p:spPr>
            <a:xfrm flipH="1">
              <a:off x="2738719" y="1470345"/>
              <a:ext cx="1075340" cy="731520"/>
            </a:xfrm>
            <a:prstGeom prst="flowChartOnlineStorag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Times New Roman" pitchFamily="18" charset="0"/>
                <a:cs typeface="Times New Roman" pitchFamily="18" charset="0"/>
              </a:endParaRPr>
            </a:p>
          </p:txBody>
        </p:sp>
        <p:sp>
          <p:nvSpPr>
            <p:cNvPr id="8" name="Rectangle 7"/>
            <p:cNvSpPr/>
            <p:nvPr/>
          </p:nvSpPr>
          <p:spPr>
            <a:xfrm>
              <a:off x="2958990" y="1470345"/>
              <a:ext cx="4070930"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itchFamily="18" charset="0"/>
                  <a:cs typeface="Times New Roman" pitchFamily="18" charset="0"/>
                </a:rPr>
                <a:t>ĐẶT VẤN ĐỀ</a:t>
              </a:r>
            </a:p>
          </p:txBody>
        </p:sp>
      </p:grpSp>
      <p:grpSp>
        <p:nvGrpSpPr>
          <p:cNvPr id="23" name="Group 22"/>
          <p:cNvGrpSpPr/>
          <p:nvPr/>
        </p:nvGrpSpPr>
        <p:grpSpPr>
          <a:xfrm>
            <a:off x="4262719" y="2735885"/>
            <a:ext cx="5251326" cy="731520"/>
            <a:chOff x="2738719" y="1470345"/>
            <a:chExt cx="4291201" cy="731520"/>
          </a:xfrm>
        </p:grpSpPr>
        <p:sp>
          <p:nvSpPr>
            <p:cNvPr id="25" name="Flowchart: Stored Data 24"/>
            <p:cNvSpPr/>
            <p:nvPr/>
          </p:nvSpPr>
          <p:spPr>
            <a:xfrm flipH="1">
              <a:off x="2738719" y="1470345"/>
              <a:ext cx="1075340" cy="731520"/>
            </a:xfrm>
            <a:prstGeom prst="flowChartOnlineStorag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itchFamily="18" charset="0"/>
                <a:cs typeface="Times New Roman" pitchFamily="18" charset="0"/>
              </a:endParaRPr>
            </a:p>
          </p:txBody>
        </p:sp>
        <p:sp>
          <p:nvSpPr>
            <p:cNvPr id="24" name="Rectangle 23"/>
            <p:cNvSpPr/>
            <p:nvPr/>
          </p:nvSpPr>
          <p:spPr>
            <a:xfrm>
              <a:off x="2958990" y="1470345"/>
              <a:ext cx="4070930"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itchFamily="18" charset="0"/>
                  <a:cs typeface="Times New Roman" pitchFamily="18" charset="0"/>
                </a:rPr>
                <a:t>    GIẢI QUYẾT VẤN ĐỀ</a:t>
              </a:r>
            </a:p>
          </p:txBody>
        </p:sp>
      </p:grpSp>
      <p:grpSp>
        <p:nvGrpSpPr>
          <p:cNvPr id="26" name="Group 25"/>
          <p:cNvGrpSpPr/>
          <p:nvPr/>
        </p:nvGrpSpPr>
        <p:grpSpPr>
          <a:xfrm>
            <a:off x="4262719" y="4007098"/>
            <a:ext cx="5251326" cy="731520"/>
            <a:chOff x="2738719" y="1470345"/>
            <a:chExt cx="4291201" cy="731520"/>
          </a:xfrm>
        </p:grpSpPr>
        <p:sp>
          <p:nvSpPr>
            <p:cNvPr id="28" name="Flowchart: Stored Data 27"/>
            <p:cNvSpPr/>
            <p:nvPr/>
          </p:nvSpPr>
          <p:spPr>
            <a:xfrm flipH="1">
              <a:off x="2738719" y="1470345"/>
              <a:ext cx="1075340" cy="731520"/>
            </a:xfrm>
            <a:prstGeom prst="flowChartOnlineStorag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itchFamily="18" charset="0"/>
                <a:cs typeface="Times New Roman" pitchFamily="18" charset="0"/>
              </a:endParaRPr>
            </a:p>
          </p:txBody>
        </p:sp>
        <p:sp>
          <p:nvSpPr>
            <p:cNvPr id="27" name="Rectangle 26"/>
            <p:cNvSpPr/>
            <p:nvPr/>
          </p:nvSpPr>
          <p:spPr>
            <a:xfrm>
              <a:off x="2958990" y="1470345"/>
              <a:ext cx="4070930"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itchFamily="18" charset="0"/>
                  <a:cs typeface="Times New Roman" pitchFamily="18" charset="0"/>
                </a:rPr>
                <a:t>          KẾT QUẢ ĐẠT ĐƯỢC </a:t>
              </a:r>
            </a:p>
          </p:txBody>
        </p:sp>
      </p:grpSp>
    </p:spTree>
    <p:extLst>
      <p:ext uri="{BB962C8B-B14F-4D97-AF65-F5344CB8AC3E}">
        <p14:creationId xmlns:p14="http://schemas.microsoft.com/office/powerpoint/2010/main" val="2347407908"/>
      </p:ext>
    </p:extLst>
  </p:cSld>
  <p:clrMapOvr>
    <a:masterClrMapping/>
  </p:clrMapOvr>
  <mc:AlternateContent xmlns:mc="http://schemas.openxmlformats.org/markup-compatibility/2006" xmlns:p15="http://schemas.microsoft.com/office/powerpoint/2012/main">
    <mc:Choice Requires="p15">
      <p:transition>
        <p15:prstTrans prst="fractur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75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par>
                          <p:cTn id="11" fill="hold">
                            <p:stCondLst>
                              <p:cond delay="750"/>
                            </p:stCondLst>
                            <p:childTnLst>
                              <p:par>
                                <p:cTn id="12" presetID="16" presetClass="entr" presetSubtype="21"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par>
                          <p:cTn id="15" fill="hold">
                            <p:stCondLst>
                              <p:cond delay="1250"/>
                            </p:stCondLst>
                            <p:childTnLst>
                              <p:par>
                                <p:cTn id="16" presetID="21" presetClass="entr" presetSubtype="1"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heel(1)">
                                      <p:cBhvr>
                                        <p:cTn id="18" dur="2000"/>
                                        <p:tgtEl>
                                          <p:spTgt spid="18"/>
                                        </p:tgtEl>
                                      </p:cBhvr>
                                    </p:animEffect>
                                  </p:childTnLst>
                                </p:cTn>
                              </p:par>
                            </p:childTnLst>
                          </p:cTn>
                        </p:par>
                        <p:par>
                          <p:cTn id="19" fill="hold">
                            <p:stCondLst>
                              <p:cond delay="3250"/>
                            </p:stCondLst>
                            <p:childTnLst>
                              <p:par>
                                <p:cTn id="20" presetID="22" presetClass="entr" presetSubtype="4"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par>
                          <p:cTn id="23" fill="hold">
                            <p:stCondLst>
                              <p:cond delay="3750"/>
                            </p:stCondLst>
                            <p:childTnLst>
                              <p:par>
                                <p:cTn id="24" presetID="21" presetClass="entr" presetSubtype="1"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heel(1)">
                                      <p:cBhvr>
                                        <p:cTn id="26" dur="1500"/>
                                        <p:tgtEl>
                                          <p:spTgt spid="20"/>
                                        </p:tgtEl>
                                      </p:cBhvr>
                                    </p:animEffect>
                                  </p:childTnLst>
                                </p:cTn>
                              </p:par>
                            </p:childTnLst>
                          </p:cTn>
                        </p:par>
                        <p:par>
                          <p:cTn id="27" fill="hold">
                            <p:stCondLst>
                              <p:cond delay="5250"/>
                            </p:stCondLst>
                            <p:childTnLst>
                              <p:par>
                                <p:cTn id="28" presetID="16" presetClass="entr" presetSubtype="21"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barn(inVertical)">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P spid="20"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4705789" y="102282"/>
            <a:ext cx="3068019" cy="584775"/>
          </a:xfrm>
          <a:prstGeom prst="rect">
            <a:avLst/>
          </a:prstGeom>
          <a:solidFill>
            <a:srgbClr val="92D050"/>
          </a:solidFill>
          <a:ln>
            <a:solidFill>
              <a:schemeClr val="tx1"/>
            </a:solidFill>
          </a:ln>
        </p:spPr>
        <p:txBody>
          <a:bodyPr wrap="none">
            <a:spAutoFit/>
          </a:bodyPr>
          <a:lstStyle/>
          <a:p>
            <a:r>
              <a:rPr lang="en-US" sz="3200" b="1" dirty="0">
                <a:solidFill>
                  <a:srgbClr val="002060"/>
                </a:solidFill>
                <a:latin typeface="Times New Roman" panose="02020603050405020304" pitchFamily="18" charset="0"/>
                <a:cs typeface="Times New Roman" panose="02020603050405020304" pitchFamily="18" charset="0"/>
              </a:rPr>
              <a:t>I</a:t>
            </a:r>
            <a:r>
              <a:rPr lang="en-US" sz="3200" b="1" dirty="0" smtClean="0">
                <a:solidFill>
                  <a:srgbClr val="002060"/>
                </a:solidFill>
                <a:latin typeface="Times New Roman" panose="02020603050405020304" pitchFamily="18" charset="0"/>
                <a:cs typeface="Times New Roman" panose="02020603050405020304" pitchFamily="18" charset="0"/>
              </a:rPr>
              <a:t>. ĐẶT VẤN ĐỀ</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336885" y="789339"/>
            <a:ext cx="4940968" cy="5747633"/>
          </a:xfrm>
          <a:prstGeom prst="roundRect">
            <a:avLst/>
          </a:prstGeom>
          <a:solidFill>
            <a:schemeClr val="accent2">
              <a:lumMod val="20000"/>
              <a:lumOff val="8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just">
              <a:spcBef>
                <a:spcPts val="600"/>
              </a:spcBef>
              <a:spcAft>
                <a:spcPts val="600"/>
              </a:spcAft>
            </a:pPr>
            <a:r>
              <a:rPr lang="vi-VN" sz="2400" b="1" u="sng" dirty="0" smtClean="0">
                <a:latin typeface="+mj-lt"/>
                <a:ea typeface="Times New Roman"/>
                <a:cs typeface="Times New Roman"/>
              </a:rPr>
              <a:t>*</a:t>
            </a:r>
            <a:r>
              <a:rPr lang="vi-VN" sz="2400" b="1" u="sng" dirty="0">
                <a:solidFill>
                  <a:srgbClr val="FF0000"/>
                </a:solidFill>
                <a:latin typeface="+mj-lt"/>
                <a:ea typeface="Times New Roman"/>
                <a:cs typeface="Times New Roman"/>
              </a:rPr>
              <a:t>Thuận lợi: </a:t>
            </a:r>
          </a:p>
          <a:p>
            <a:pPr algn="just">
              <a:spcBef>
                <a:spcPts val="600"/>
              </a:spcBef>
              <a:spcAft>
                <a:spcPts val="600"/>
              </a:spcAft>
            </a:pPr>
            <a:r>
              <a:rPr lang="vi-VN" sz="2000" dirty="0">
                <a:solidFill>
                  <a:srgbClr val="FF0000"/>
                </a:solidFill>
                <a:latin typeface="+mj-lt"/>
                <a:ea typeface="Times New Roman"/>
                <a:cs typeface="Times New Roman"/>
              </a:rPr>
              <a:t>- Được sự quan tâm của các cấp  lãnh đạo, phòng giáo dục UBND phường nên trường mầm non  có cở vật chất đầy đủ.</a:t>
            </a:r>
          </a:p>
          <a:p>
            <a:pPr algn="just">
              <a:spcBef>
                <a:spcPts val="600"/>
              </a:spcBef>
              <a:spcAft>
                <a:spcPts val="600"/>
              </a:spcAft>
            </a:pPr>
            <a:r>
              <a:rPr lang="vi-VN" sz="2000" dirty="0">
                <a:solidFill>
                  <a:srgbClr val="FF0000"/>
                </a:solidFill>
                <a:latin typeface="+mj-lt"/>
                <a:ea typeface="Times New Roman"/>
                <a:cs typeface="Times New Roman"/>
              </a:rPr>
              <a:t>- Lớp học được trang bị đầy đủ  các thiết bị, đồ dùng thuận tiện phù hợp với độ tuổi của trẻ.</a:t>
            </a:r>
          </a:p>
          <a:p>
            <a:pPr algn="just">
              <a:spcBef>
                <a:spcPts val="600"/>
              </a:spcBef>
              <a:spcAft>
                <a:spcPts val="600"/>
              </a:spcAft>
            </a:pPr>
            <a:r>
              <a:rPr lang="vi-VN" sz="2000" dirty="0">
                <a:solidFill>
                  <a:srgbClr val="FF0000"/>
                </a:solidFill>
                <a:latin typeface="+mj-lt"/>
                <a:ea typeface="Times New Roman"/>
                <a:cs typeface="Times New Roman"/>
              </a:rPr>
              <a:t>-Lớp có 2 cô giáo  nhiệt tình yêu nghề mến trẻ, có trình độ  chuyên môn chuẩn và trên chuẩn.</a:t>
            </a:r>
          </a:p>
          <a:p>
            <a:pPr algn="just">
              <a:spcBef>
                <a:spcPts val="600"/>
              </a:spcBef>
              <a:spcAft>
                <a:spcPts val="600"/>
              </a:spcAft>
            </a:pPr>
            <a:r>
              <a:rPr lang="vi-VN" sz="2000" dirty="0">
                <a:solidFill>
                  <a:srgbClr val="FF0000"/>
                </a:solidFill>
                <a:latin typeface="+mj-lt"/>
                <a:ea typeface="Times New Roman"/>
                <a:cs typeface="Times New Roman"/>
              </a:rPr>
              <a:t>-Đa số phụ huynh của lớp nhiệt tình, quan tâm chu đáo  tới con em và thường xuyên  trao đổi với giáo viên về tình hình học tập của con em mình</a:t>
            </a:r>
            <a:r>
              <a:rPr lang="vi-VN" sz="2000" dirty="0" smtClean="0">
                <a:solidFill>
                  <a:srgbClr val="FF0000"/>
                </a:solidFill>
                <a:latin typeface="+mj-lt"/>
                <a:ea typeface="Times New Roman"/>
                <a:cs typeface="Times New Roman"/>
              </a:rPr>
              <a:t>.</a:t>
            </a:r>
            <a:endParaRPr lang="en-US" sz="2000" dirty="0">
              <a:solidFill>
                <a:srgbClr val="FF0000"/>
              </a:solidFill>
              <a:latin typeface="+mj-lt"/>
              <a:ea typeface="Times New Roman"/>
              <a:cs typeface="Times New Roman"/>
            </a:endParaRPr>
          </a:p>
        </p:txBody>
      </p:sp>
      <p:sp>
        <p:nvSpPr>
          <p:cNvPr id="6" name="Rounded Rectangle 5"/>
          <p:cNvSpPr/>
          <p:nvPr/>
        </p:nvSpPr>
        <p:spPr>
          <a:xfrm>
            <a:off x="5614738" y="915107"/>
            <a:ext cx="6272462" cy="5603254"/>
          </a:xfrm>
          <a:prstGeom prst="roundRect">
            <a:avLst/>
          </a:prstGeom>
          <a:solidFill>
            <a:schemeClr val="accent2">
              <a:lumMod val="20000"/>
              <a:lumOff val="8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just">
              <a:spcBef>
                <a:spcPts val="600"/>
              </a:spcBef>
              <a:spcAft>
                <a:spcPts val="600"/>
              </a:spcAft>
            </a:pPr>
            <a:endParaRPr lang="en-US" dirty="0">
              <a:latin typeface="+mj-lt"/>
              <a:ea typeface="Times New Roman"/>
              <a:cs typeface="Times New Roman"/>
            </a:endParaRPr>
          </a:p>
          <a:p>
            <a:pPr algn="just">
              <a:spcBef>
                <a:spcPts val="600"/>
              </a:spcBef>
              <a:spcAft>
                <a:spcPts val="600"/>
              </a:spcAft>
            </a:pPr>
            <a:r>
              <a:rPr lang="vi-VN" sz="2400" b="1" u="sng" dirty="0">
                <a:solidFill>
                  <a:srgbClr val="FF0000"/>
                </a:solidFill>
                <a:latin typeface="+mj-lt"/>
                <a:ea typeface="Times New Roman"/>
                <a:cs typeface="Times New Roman"/>
              </a:rPr>
              <a:t>*Khó khăn: </a:t>
            </a:r>
          </a:p>
          <a:p>
            <a:pPr marL="342900" indent="-342900" algn="just">
              <a:spcBef>
                <a:spcPts val="600"/>
              </a:spcBef>
              <a:spcAft>
                <a:spcPts val="600"/>
              </a:spcAft>
              <a:buFontTx/>
              <a:buChar char="-"/>
            </a:pPr>
            <a:r>
              <a:rPr lang="vi-VN" sz="2000" dirty="0" smtClean="0">
                <a:solidFill>
                  <a:srgbClr val="FF0000"/>
                </a:solidFill>
                <a:latin typeface="+mj-lt"/>
              </a:rPr>
              <a:t>ở </a:t>
            </a:r>
            <a:r>
              <a:rPr lang="vi-VN" sz="2000" dirty="0">
                <a:solidFill>
                  <a:srgbClr val="FF0000"/>
                </a:solidFill>
                <a:latin typeface="+mj-lt"/>
              </a:rPr>
              <a:t>lứa tuổi này, khả năng tập trung của trẻ còn ngắn, trẻ dễ bị phân tán chú ý, nên việc rèn luyện phát âm đúng đòi hỏi sự kiên trì và thời gian dài. Cơ quan phát âm của trẻ chưa phát triển hoàn thiện, đặc biệt là ở những âm khó như “l – n”, “r – d – gi”, “s – x”, khiến việc sửa sai phát âm không thể đạt hiệu quả trong thời gian ngắn</a:t>
            </a:r>
            <a:r>
              <a:rPr lang="vi-VN" sz="2000" dirty="0" smtClean="0">
                <a:solidFill>
                  <a:srgbClr val="FF0000"/>
                </a:solidFill>
                <a:latin typeface="+mj-lt"/>
              </a:rPr>
              <a:t>.</a:t>
            </a:r>
            <a:endParaRPr lang="en-US" sz="2000" dirty="0" smtClean="0">
              <a:solidFill>
                <a:srgbClr val="FF0000"/>
              </a:solidFill>
              <a:latin typeface="+mj-lt"/>
            </a:endParaRPr>
          </a:p>
          <a:p>
            <a:pPr marL="342900" indent="-342900" algn="just">
              <a:spcBef>
                <a:spcPts val="600"/>
              </a:spcBef>
              <a:spcAft>
                <a:spcPts val="600"/>
              </a:spcAft>
              <a:buFontTx/>
              <a:buChar char="-"/>
            </a:pPr>
            <a:r>
              <a:rPr lang="vi-VN" sz="2000" dirty="0">
                <a:solidFill>
                  <a:srgbClr val="FF0000"/>
                </a:solidFill>
                <a:latin typeface="+mj-lt"/>
              </a:rPr>
              <a:t>Nhiều trẻ còn rụt rè, thiếu tự tin khi nói trước đám đông, ngại giao tiếp, làm cho quá trình phát triển ngôn ngữ gặp nhiều trở ngại</a:t>
            </a:r>
            <a:r>
              <a:rPr lang="vi-VN" sz="2000" dirty="0" smtClean="0">
                <a:solidFill>
                  <a:srgbClr val="FF0000"/>
                </a:solidFill>
                <a:latin typeface="+mj-lt"/>
              </a:rPr>
              <a:t>.</a:t>
            </a:r>
            <a:endParaRPr lang="en-US" sz="2000" dirty="0" smtClean="0">
              <a:solidFill>
                <a:srgbClr val="FF0000"/>
              </a:solidFill>
              <a:latin typeface="+mj-lt"/>
            </a:endParaRPr>
          </a:p>
          <a:p>
            <a:pPr marL="342900" indent="-342900" algn="just">
              <a:spcBef>
                <a:spcPts val="600"/>
              </a:spcBef>
              <a:spcAft>
                <a:spcPts val="600"/>
              </a:spcAft>
              <a:buFontTx/>
              <a:buChar char="-"/>
            </a:pPr>
            <a:r>
              <a:rPr lang="vi-VN" sz="2000" dirty="0">
                <a:solidFill>
                  <a:srgbClr val="FF0000"/>
                </a:solidFill>
                <a:latin typeface="+mj-lt"/>
              </a:rPr>
              <a:t>Một số gia đình lại ít trò chuyện với con, hoặc để trẻ xem tivi, điện thoại quá nhiều, khiến trẻ bị thụ động trong giao tiếp, không có cơ hội luyện tập ngôn ngữ tự nhiên. </a:t>
            </a:r>
            <a:endParaRPr lang="vi-VN" sz="2000" dirty="0">
              <a:solidFill>
                <a:srgbClr val="FF0000"/>
              </a:solidFill>
              <a:latin typeface="+mj-lt"/>
              <a:ea typeface="Times New Roman"/>
              <a:cs typeface="Times New Roman"/>
            </a:endParaRPr>
          </a:p>
        </p:txBody>
      </p:sp>
    </p:spTree>
    <p:extLst>
      <p:ext uri="{BB962C8B-B14F-4D97-AF65-F5344CB8AC3E}">
        <p14:creationId xmlns:p14="http://schemas.microsoft.com/office/powerpoint/2010/main" val="2906028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3720694" y="68633"/>
            <a:ext cx="4929556" cy="523220"/>
          </a:xfrm>
          <a:prstGeom prst="rect">
            <a:avLst/>
          </a:prstGeom>
        </p:spPr>
        <p:txBody>
          <a:bodyPr wrap="none">
            <a:spAutoFit/>
          </a:bodyPr>
          <a:lstStyle/>
          <a:p>
            <a:pPr algn="ctr"/>
            <a:r>
              <a:rPr lang="en-US" sz="2800" b="1" i="1" dirty="0">
                <a:solidFill>
                  <a:srgbClr val="FF0000"/>
                </a:solidFill>
                <a:latin typeface="Times New Roman" panose="02020603050405020304" pitchFamily="18" charset="0"/>
                <a:cs typeface="Times New Roman" panose="02020603050405020304" pitchFamily="18" charset="0"/>
              </a:rPr>
              <a:t>3.Biện pháp thực hiện như sau:</a:t>
            </a:r>
          </a:p>
        </p:txBody>
      </p:sp>
      <p:sp>
        <p:nvSpPr>
          <p:cNvPr id="7" name="Oval Callout 6"/>
          <p:cNvSpPr/>
          <p:nvPr/>
        </p:nvSpPr>
        <p:spPr>
          <a:xfrm>
            <a:off x="272716" y="667739"/>
            <a:ext cx="3756024" cy="2187755"/>
          </a:xfrm>
          <a:prstGeom prst="wedgeEllipseCallout">
            <a:avLst>
              <a:gd name="adj1" fmla="val -23031"/>
              <a:gd name="adj2" fmla="val 88306"/>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r>
              <a:rPr lang="vi-VN" dirty="0">
                <a:solidFill>
                  <a:schemeClr val="tx1">
                    <a:lumMod val="95000"/>
                    <a:lumOff val="5000"/>
                  </a:schemeClr>
                </a:solidFill>
              </a:rPr>
              <a:t>Tăng cường trò chuyện và tạo môi trường giao tiếp phong phú cho trẻ</a:t>
            </a:r>
            <a:endParaRPr lang="en-US" dirty="0">
              <a:solidFill>
                <a:schemeClr val="tx1">
                  <a:lumMod val="95000"/>
                  <a:lumOff val="5000"/>
                </a:schemeClr>
              </a:solidFill>
            </a:endParaRPr>
          </a:p>
        </p:txBody>
      </p:sp>
      <p:sp>
        <p:nvSpPr>
          <p:cNvPr id="8" name="Oval Callout 7"/>
          <p:cNvSpPr/>
          <p:nvPr/>
        </p:nvSpPr>
        <p:spPr>
          <a:xfrm>
            <a:off x="4459705" y="714293"/>
            <a:ext cx="3759579" cy="2141202"/>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hangingPunct="0">
              <a:spcBef>
                <a:spcPts val="600"/>
              </a:spcBef>
              <a:spcAft>
                <a:spcPts val="600"/>
              </a:spcAft>
            </a:pPr>
            <a:r>
              <a:rPr lang="vi-VN" dirty="0">
                <a:solidFill>
                  <a:schemeClr val="tx1"/>
                </a:solidFill>
                <a:latin typeface="Times New Roman"/>
                <a:ea typeface="Times New Roman"/>
                <a:cs typeface="Times New Roman"/>
              </a:rPr>
              <a:t>2</a:t>
            </a:r>
            <a:r>
              <a:rPr lang="pt-BR" sz="2000" dirty="0">
                <a:solidFill>
                  <a:schemeClr val="tx1">
                    <a:lumMod val="95000"/>
                    <a:lumOff val="5000"/>
                  </a:schemeClr>
                </a:solidFill>
                <a:latin typeface="Times New Roman" panose="02020603050405020304" pitchFamily="18" charset="0"/>
                <a:ea typeface="Times New Roman"/>
                <a:cs typeface="Times New Roman" panose="02020603050405020304" pitchFamily="18" charset="0"/>
              </a:rPr>
              <a:t>. </a:t>
            </a:r>
            <a:r>
              <a:rPr lang="vi-VN" sz="2000" dirty="0">
                <a:solidFill>
                  <a:schemeClr val="tx1">
                    <a:lumMod val="95000"/>
                    <a:lumOff val="5000"/>
                  </a:schemeClr>
                </a:solidFill>
                <a:latin typeface="Times New Roman" panose="02020603050405020304" pitchFamily="18" charset="0"/>
                <a:cs typeface="Times New Roman" panose="02020603050405020304" pitchFamily="18" charset="0"/>
              </a:rPr>
              <a:t>Sử dụng các trò chơi, bài hát, thơ ca, câu chuyện để luyện phát âm</a:t>
            </a:r>
            <a:endParaRPr lang="pt-BR" sz="2000" dirty="0">
              <a:solidFill>
                <a:schemeClr val="tx1">
                  <a:lumMod val="95000"/>
                  <a:lumOff val="5000"/>
                </a:schemeClr>
              </a:solidFill>
              <a:latin typeface="Times New Roman" panose="02020603050405020304" pitchFamily="18" charset="0"/>
              <a:ea typeface="Times New Roman"/>
              <a:cs typeface="Times New Roman" panose="02020603050405020304" pitchFamily="18" charset="0"/>
            </a:endParaRPr>
          </a:p>
        </p:txBody>
      </p:sp>
      <p:sp>
        <p:nvSpPr>
          <p:cNvPr id="9" name="Oval Callout 8"/>
          <p:cNvSpPr/>
          <p:nvPr/>
        </p:nvSpPr>
        <p:spPr>
          <a:xfrm>
            <a:off x="8496616" y="714293"/>
            <a:ext cx="3564903" cy="2141201"/>
          </a:xfrm>
          <a:prstGeom prst="wedgeEllipseCallout">
            <a:avLst>
              <a:gd name="adj1" fmla="val -21184"/>
              <a:gd name="adj2" fmla="val 65374"/>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hangingPunct="0">
              <a:spcBef>
                <a:spcPts val="600"/>
              </a:spcBef>
              <a:spcAft>
                <a:spcPts val="600"/>
              </a:spcAft>
            </a:pPr>
            <a:r>
              <a:rPr lang="vi-VN" dirty="0">
                <a:solidFill>
                  <a:schemeClr val="tx1"/>
                </a:solidFill>
                <a:latin typeface="Times New Roman"/>
                <a:ea typeface="Times New Roman"/>
                <a:cs typeface="Times New Roman"/>
              </a:rPr>
              <a:t>3</a:t>
            </a:r>
            <a:r>
              <a:rPr lang="pt-BR" dirty="0">
                <a:solidFill>
                  <a:schemeClr val="tx1"/>
                </a:solidFill>
                <a:latin typeface="Times New Roman"/>
                <a:ea typeface="Times New Roman"/>
                <a:cs typeface="Times New Roman"/>
              </a:rPr>
              <a:t>.GV tự rèn luyện nâng cao khả </a:t>
            </a:r>
            <a:r>
              <a:rPr lang="pt-BR" dirty="0" smtClean="0">
                <a:solidFill>
                  <a:schemeClr val="tx1"/>
                </a:solidFill>
                <a:latin typeface="Times New Roman"/>
                <a:ea typeface="Times New Roman"/>
                <a:cs typeface="Times New Roman"/>
              </a:rPr>
              <a:t>năng ngôn ngữ của chính mình</a:t>
            </a:r>
            <a:r>
              <a:rPr lang="vi-VN" dirty="0" smtClean="0">
                <a:solidFill>
                  <a:schemeClr val="tx1"/>
                </a:solidFill>
                <a:latin typeface="Times New Roman"/>
                <a:ea typeface="Times New Roman"/>
                <a:cs typeface="Times New Roman"/>
              </a:rPr>
              <a:t>.</a:t>
            </a:r>
            <a:endParaRPr lang="pt-BR" dirty="0">
              <a:solidFill>
                <a:schemeClr val="tx1"/>
              </a:solidFill>
              <a:latin typeface="Times New Roman"/>
              <a:ea typeface="Times New Roman"/>
              <a:cs typeface="Times New Roman"/>
            </a:endParaRPr>
          </a:p>
        </p:txBody>
      </p:sp>
      <p:sp>
        <p:nvSpPr>
          <p:cNvPr id="10" name="Oval Callout 9"/>
          <p:cNvSpPr/>
          <p:nvPr/>
        </p:nvSpPr>
        <p:spPr>
          <a:xfrm>
            <a:off x="335500" y="4072000"/>
            <a:ext cx="3693240" cy="2074479"/>
          </a:xfrm>
          <a:prstGeom prst="wedgeEllipseCallout">
            <a:avLst>
              <a:gd name="adj1" fmla="val -22391"/>
              <a:gd name="adj2" fmla="val 78634"/>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hangingPunct="0">
              <a:spcBef>
                <a:spcPts val="600"/>
              </a:spcBef>
              <a:spcAft>
                <a:spcPts val="600"/>
              </a:spcAft>
            </a:pPr>
            <a:r>
              <a:rPr lang="vi-VN" dirty="0">
                <a:solidFill>
                  <a:schemeClr val="tx1"/>
                </a:solidFill>
                <a:latin typeface="Times New Roman"/>
                <a:ea typeface="Times New Roman"/>
                <a:cs typeface="Times New Roman"/>
              </a:rPr>
              <a:t>4</a:t>
            </a:r>
            <a:r>
              <a:rPr lang="en-US" sz="2000" dirty="0">
                <a:solidFill>
                  <a:schemeClr val="tx1">
                    <a:lumMod val="95000"/>
                    <a:lumOff val="5000"/>
                  </a:schemeClr>
                </a:solidFill>
                <a:latin typeface="Times New Roman" panose="02020603050405020304" pitchFamily="18" charset="0"/>
                <a:ea typeface="Times New Roman"/>
                <a:cs typeface="Times New Roman" panose="02020603050405020304" pitchFamily="18" charset="0"/>
              </a:rPr>
              <a:t>. </a:t>
            </a:r>
            <a:r>
              <a:rPr lang="vi-VN" sz="2000" dirty="0">
                <a:solidFill>
                  <a:schemeClr val="tx1">
                    <a:lumMod val="95000"/>
                    <a:lumOff val="5000"/>
                  </a:schemeClr>
                </a:solidFill>
                <a:latin typeface="Times New Roman" panose="02020603050405020304" pitchFamily="18" charset="0"/>
                <a:cs typeface="Times New Roman" panose="02020603050405020304" pitchFamily="18" charset="0"/>
              </a:rPr>
              <a:t>Phối hợp chặt chẽ giữa gia đình và nhà trường</a:t>
            </a:r>
            <a:endParaRPr lang="pt-BR" sz="2000" dirty="0">
              <a:solidFill>
                <a:schemeClr val="tx1">
                  <a:lumMod val="95000"/>
                  <a:lumOff val="5000"/>
                </a:schemeClr>
              </a:solidFill>
              <a:latin typeface="Times New Roman" panose="02020603050405020304" pitchFamily="18" charset="0"/>
              <a:ea typeface="Times New Roman"/>
              <a:cs typeface="Times New Roman" panose="02020603050405020304" pitchFamily="18" charset="0"/>
            </a:endParaRPr>
          </a:p>
        </p:txBody>
      </p:sp>
      <p:sp>
        <p:nvSpPr>
          <p:cNvPr id="11" name="Oval Callout 10"/>
          <p:cNvSpPr/>
          <p:nvPr/>
        </p:nvSpPr>
        <p:spPr>
          <a:xfrm>
            <a:off x="4557042" y="4072000"/>
            <a:ext cx="3662242" cy="2074479"/>
          </a:xfrm>
          <a:prstGeom prst="wedgeEllipseCallout">
            <a:avLst>
              <a:gd name="adj1" fmla="val -23560"/>
              <a:gd name="adj2" fmla="val 7811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hangingPunct="0">
              <a:spcBef>
                <a:spcPts val="600"/>
              </a:spcBef>
              <a:spcAft>
                <a:spcPts val="600"/>
              </a:spcAft>
            </a:pPr>
            <a:r>
              <a:rPr lang="vi-VN" dirty="0" smtClean="0">
                <a:solidFill>
                  <a:prstClr val="black"/>
                </a:solidFill>
                <a:latin typeface="Times New Roman"/>
                <a:ea typeface="Times New Roman"/>
                <a:cs typeface="Times New Roman"/>
              </a:rPr>
              <a:t>5</a:t>
            </a:r>
            <a:r>
              <a:rPr lang="en-US" dirty="0" smtClean="0">
                <a:solidFill>
                  <a:prstClr val="black"/>
                </a:solidFill>
                <a:latin typeface="Times New Roman"/>
                <a:ea typeface="Times New Roman"/>
                <a:cs typeface="Times New Roman"/>
              </a:rPr>
              <a:t>. </a:t>
            </a:r>
            <a:r>
              <a:rPr lang="en-US" sz="2000" dirty="0" err="1" smtClean="0">
                <a:solidFill>
                  <a:schemeClr val="tx1">
                    <a:lumMod val="95000"/>
                    <a:lumOff val="5000"/>
                  </a:schemeClr>
                </a:solidFill>
                <a:latin typeface="Times New Roman" panose="02020603050405020304" pitchFamily="18" charset="0"/>
                <a:cs typeface="Times New Roman" panose="02020603050405020304" pitchFamily="18" charset="0"/>
              </a:rPr>
              <a:t>Giảm</a:t>
            </a:r>
            <a:r>
              <a:rPr lang="en-US" sz="20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thời</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gian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tiếp</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xúc</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thiết</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bị</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điện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tử</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tăng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hoạt</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giao</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tiếp</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trực</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tiếp</a:t>
            </a:r>
            <a:endParaRPr lang="en-US" sz="2000" dirty="0">
              <a:solidFill>
                <a:schemeClr val="tx1">
                  <a:lumMod val="95000"/>
                  <a:lumOff val="5000"/>
                </a:schemeClr>
              </a:solidFill>
              <a:latin typeface="Times New Roman" panose="02020603050405020304" pitchFamily="18" charset="0"/>
              <a:ea typeface="Times New Roman"/>
              <a:cs typeface="Times New Roman" panose="02020603050405020304" pitchFamily="18" charset="0"/>
            </a:endParaRPr>
          </a:p>
        </p:txBody>
      </p:sp>
      <p:sp>
        <p:nvSpPr>
          <p:cNvPr id="12" name="Oval Callout 11"/>
          <p:cNvSpPr/>
          <p:nvPr/>
        </p:nvSpPr>
        <p:spPr>
          <a:xfrm>
            <a:off x="8496616" y="4072000"/>
            <a:ext cx="3564903" cy="2221896"/>
          </a:xfrm>
          <a:prstGeom prst="wedgeEllipse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hangingPunct="0">
              <a:spcBef>
                <a:spcPts val="600"/>
              </a:spcBef>
              <a:spcAft>
                <a:spcPts val="600"/>
              </a:spcAft>
            </a:pPr>
            <a:r>
              <a:rPr lang="en-US" sz="2000" dirty="0" smtClean="0">
                <a:solidFill>
                  <a:schemeClr val="tx1">
                    <a:lumMod val="95000"/>
                    <a:lumOff val="5000"/>
                  </a:schemeClr>
                </a:solidFill>
                <a:latin typeface="Times New Roman" panose="02020603050405020304" pitchFamily="18" charset="0"/>
                <a:cs typeface="Times New Roman" panose="02020603050405020304" pitchFamily="18" charset="0"/>
              </a:rPr>
              <a:t>6. </a:t>
            </a:r>
            <a:r>
              <a:rPr lang="en-US" sz="2000" dirty="0" err="1" smtClean="0">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20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hiện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can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thiệp</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sớm</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đối</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trẻ</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ngọng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nặng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hoặc</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chậm</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nói</a:t>
            </a:r>
            <a:endParaRPr lang="en-US" sz="2000" dirty="0">
              <a:solidFill>
                <a:schemeClr val="tx1">
                  <a:lumMod val="95000"/>
                  <a:lumOff val="5000"/>
                </a:schemeClr>
              </a:solidFill>
              <a:latin typeface="Times New Roman" panose="02020603050405020304" pitchFamily="18" charset="0"/>
              <a:ea typeface="Times New Roman"/>
              <a:cs typeface="Times New Roman" panose="02020603050405020304" pitchFamily="18" charset="0"/>
            </a:endParaRPr>
          </a:p>
        </p:txBody>
      </p:sp>
      <p:sp>
        <p:nvSpPr>
          <p:cNvPr id="13" name="Rectangle 12"/>
          <p:cNvSpPr/>
          <p:nvPr/>
        </p:nvSpPr>
        <p:spPr>
          <a:xfrm>
            <a:off x="1524000" y="113538"/>
            <a:ext cx="9144000" cy="43341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Times New Roman" pitchFamily="18" charset="0"/>
                <a:cs typeface="Times New Roman" pitchFamily="18" charset="0"/>
              </a:rPr>
              <a:t>II. GIẢI QUYẾT VẤN ĐỀ</a:t>
            </a:r>
          </a:p>
        </p:txBody>
      </p:sp>
    </p:spTree>
    <p:extLst>
      <p:ext uri="{BB962C8B-B14F-4D97-AF65-F5344CB8AC3E}">
        <p14:creationId xmlns:p14="http://schemas.microsoft.com/office/powerpoint/2010/main" val="1612974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125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par>
                          <p:cTn id="16" fill="hold">
                            <p:stCondLst>
                              <p:cond delay="2750"/>
                            </p:stCondLst>
                            <p:childTnLst>
                              <p:par>
                                <p:cTn id="17" presetID="22" presetClass="entr" presetSubtype="4" fill="hold" grpId="0" nodeType="afterEffect">
                                  <p:stCondLst>
                                    <p:cond delay="200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5250"/>
                            </p:stCondLst>
                            <p:childTnLst>
                              <p:par>
                                <p:cTn id="21" presetID="16" presetClass="entr" presetSubtype="21" fill="hold" grpId="0" nodeType="afterEffect">
                                  <p:stCondLst>
                                    <p:cond delay="200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1000"/>
                                        <p:tgtEl>
                                          <p:spTgt spid="10"/>
                                        </p:tgtEl>
                                      </p:cBhvr>
                                    </p:animEffect>
                                  </p:childTnLst>
                                </p:cTn>
                              </p:par>
                            </p:childTnLst>
                          </p:cTn>
                        </p:par>
                        <p:par>
                          <p:cTn id="24" fill="hold">
                            <p:stCondLst>
                              <p:cond delay="8250"/>
                            </p:stCondLst>
                            <p:childTnLst>
                              <p:par>
                                <p:cTn id="25" presetID="16" presetClass="entr" presetSubtype="21" fill="hold" grpId="0" nodeType="afterEffect">
                                  <p:stCondLst>
                                    <p:cond delay="200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par>
                          <p:cTn id="28" fill="hold">
                            <p:stCondLst>
                              <p:cond delay="10750"/>
                            </p:stCondLst>
                            <p:childTnLst>
                              <p:par>
                                <p:cTn id="29" presetID="16" presetClass="entr" presetSubtype="21" fill="hold" grpId="0" nodeType="afterEffect">
                                  <p:stCondLst>
                                    <p:cond delay="200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600891" y="255963"/>
            <a:ext cx="11116492" cy="7806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270068" y="495409"/>
            <a:ext cx="6096000" cy="646331"/>
          </a:xfrm>
          <a:prstGeom prst="rect">
            <a:avLst/>
          </a:prstGeom>
        </p:spPr>
        <p:txBody>
          <a:bodyPr>
            <a:spAutoFit/>
          </a:bodyPr>
          <a:lstStyle/>
          <a:p>
            <a:r>
              <a:rPr lang="pt-BR" b="1" i="1" dirty="0"/>
              <a:t/>
            </a:r>
            <a:br>
              <a:rPr lang="pt-BR" b="1" i="1" dirty="0"/>
            </a:br>
            <a:endParaRPr lang="en-US" b="1" dirty="0"/>
          </a:p>
        </p:txBody>
      </p:sp>
      <p:sp>
        <p:nvSpPr>
          <p:cNvPr id="6" name="Rectangle 5"/>
          <p:cNvSpPr/>
          <p:nvPr/>
        </p:nvSpPr>
        <p:spPr>
          <a:xfrm>
            <a:off x="600891" y="128337"/>
            <a:ext cx="11116492" cy="984885"/>
          </a:xfrm>
          <a:prstGeom prst="rect">
            <a:avLst/>
          </a:prstGeom>
          <a:solidFill>
            <a:srgbClr val="92D050"/>
          </a:solidFill>
          <a:ln>
            <a:solidFill>
              <a:schemeClr val="tx1"/>
            </a:solidFill>
          </a:ln>
        </p:spPr>
        <p:txBody>
          <a:bodyPr wrap="square">
            <a:spAutoFit/>
          </a:bodyPr>
          <a:lstStyle/>
          <a:p>
            <a:pPr algn="ctr" eaLnBrk="0" hangingPunct="0">
              <a:spcBef>
                <a:spcPts val="600"/>
              </a:spcBef>
              <a:spcAft>
                <a:spcPts val="600"/>
              </a:spcAft>
            </a:pPr>
            <a:r>
              <a:rPr lang="en-US" sz="2400" b="1" dirty="0" err="1">
                <a:solidFill>
                  <a:srgbClr val="002060"/>
                </a:solidFill>
                <a:latin typeface="Times New Roman" panose="02020603050405020304" pitchFamily="18" charset="0"/>
                <a:ea typeface="Times New Roman"/>
                <a:cs typeface="Times New Roman" panose="02020603050405020304" pitchFamily="18" charset="0"/>
              </a:rPr>
              <a:t>Biện</a:t>
            </a:r>
            <a:r>
              <a:rPr lang="en-US" sz="2400" b="1" dirty="0">
                <a:solidFill>
                  <a:srgbClr val="002060"/>
                </a:solidFill>
                <a:latin typeface="Times New Roman" panose="02020603050405020304" pitchFamily="18" charset="0"/>
                <a:ea typeface="Times New Roman"/>
                <a:cs typeface="Times New Roman" panose="02020603050405020304" pitchFamily="18" charset="0"/>
              </a:rPr>
              <a:t> </a:t>
            </a:r>
            <a:r>
              <a:rPr lang="en-US" sz="2400" b="1" dirty="0" err="1" smtClean="0">
                <a:solidFill>
                  <a:srgbClr val="002060"/>
                </a:solidFill>
                <a:latin typeface="Times New Roman" panose="02020603050405020304" pitchFamily="18" charset="0"/>
                <a:ea typeface="Times New Roman"/>
                <a:cs typeface="Times New Roman" panose="02020603050405020304" pitchFamily="18" charset="0"/>
              </a:rPr>
              <a:t>pháp</a:t>
            </a:r>
            <a:r>
              <a:rPr lang="en-US" sz="2400" b="1" dirty="0" smtClean="0">
                <a:solidFill>
                  <a:srgbClr val="002060"/>
                </a:solidFill>
                <a:latin typeface="Times New Roman" panose="02020603050405020304" pitchFamily="18" charset="0"/>
                <a:ea typeface="Times New Roman"/>
                <a:cs typeface="Times New Roman" panose="02020603050405020304" pitchFamily="18" charset="0"/>
              </a:rPr>
              <a:t> 1 :</a:t>
            </a:r>
          </a:p>
          <a:p>
            <a:pPr algn="ctr" eaLnBrk="0" hangingPunct="0">
              <a:spcBef>
                <a:spcPts val="600"/>
              </a:spcBef>
              <a:spcAft>
                <a:spcPts val="600"/>
              </a:spcAft>
            </a:pPr>
            <a:r>
              <a:rPr lang="vi-VN" sz="2400" b="1" dirty="0" smtClean="0">
                <a:solidFill>
                  <a:srgbClr val="002060"/>
                </a:solidFill>
                <a:latin typeface="Times New Roman" panose="02020603050405020304" pitchFamily="18" charset="0"/>
                <a:cs typeface="Times New Roman" panose="02020603050405020304" pitchFamily="18" charset="0"/>
              </a:rPr>
              <a:t>Tăng </a:t>
            </a:r>
            <a:r>
              <a:rPr lang="vi-VN" sz="2400" b="1" dirty="0">
                <a:solidFill>
                  <a:srgbClr val="002060"/>
                </a:solidFill>
                <a:latin typeface="Times New Roman" panose="02020603050405020304" pitchFamily="18" charset="0"/>
                <a:cs typeface="Times New Roman" panose="02020603050405020304" pitchFamily="18" charset="0"/>
              </a:rPr>
              <a:t>cường trò chuyện và tạo môi trường giao tiếp phong phú cho </a:t>
            </a:r>
            <a:r>
              <a:rPr lang="vi-VN" sz="2400" b="1" dirty="0" smtClean="0">
                <a:solidFill>
                  <a:srgbClr val="002060"/>
                </a:solidFill>
                <a:latin typeface="Times New Roman" panose="02020603050405020304" pitchFamily="18" charset="0"/>
                <a:cs typeface="Times New Roman" panose="02020603050405020304" pitchFamily="18" charset="0"/>
              </a:rPr>
              <a:t>trẻ</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a:xfrm>
            <a:off x="600891" y="1276082"/>
            <a:ext cx="4404246" cy="5253055"/>
          </a:xfrm>
          <a:prstGeom prst="rect">
            <a:avLst/>
          </a:prstGeom>
          <a:solidFill>
            <a:schemeClr val="accent2">
              <a:lumMod val="40000"/>
              <a:lumOff val="60000"/>
            </a:schemeClr>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r>
              <a:rPr lang="vi-VN" sz="2200" dirty="0">
                <a:solidFill>
                  <a:srgbClr val="FF0000"/>
                </a:solidFill>
                <a:latin typeface="Times New Roman" panose="02020603050405020304" pitchFamily="18" charset="0"/>
                <a:cs typeface="Times New Roman" panose="02020603050405020304" pitchFamily="18" charset="0"/>
              </a:rPr>
              <a:t>Giáo viên và phụ huynh cần thường xuyên trò chuyện, đặt câu hỏi gợi mở, khuyến khích trẻ diễn đạt suy nghĩ bằng lời nói. Trong các hoạt động hằng ngày như ăn, ngủ, chơi, học… nên tận dụng mọi cơ hội để trẻ được nói, được nghe, được thể hiện cảm xúc. Môi trường ngôn ngữ phong phú sẽ giúp trẻ học được cách phát âm và diễn đạt tự nhiên hơn.</a:t>
            </a:r>
            <a:endParaRPr lang="en-US" sz="2200" dirty="0">
              <a:solidFill>
                <a:srgbClr val="FF0000"/>
              </a:solidFill>
              <a:latin typeface="Times New Roman" panose="02020603050405020304" pitchFamily="18" charset="0"/>
              <a:cs typeface="Times New Roman" panose="02020603050405020304" pitchFamily="18" charset="0"/>
            </a:endParaRPr>
          </a:p>
          <a:p>
            <a:pPr marL="0" indent="0">
              <a:lnSpc>
                <a:spcPct val="150000"/>
              </a:lnSpc>
              <a:buFont typeface="Arial" panose="020B0604020202020204" pitchFamily="34" charset="0"/>
              <a:buNone/>
            </a:pPr>
            <a:endParaRPr lang="en-US" sz="2200"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625" t="5808" r="19617" b="-5808"/>
          <a:stretch/>
        </p:blipFill>
        <p:spPr>
          <a:xfrm>
            <a:off x="5188722" y="1254842"/>
            <a:ext cx="4504074" cy="27752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0759" y="4030126"/>
            <a:ext cx="4691959" cy="268625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66969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nodeType="afterEffect">
                                  <p:stCondLst>
                                    <p:cond delay="25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left)">
                                      <p:cBhvr>
                                        <p:cTn id="13" dur="500"/>
                                        <p:tgtEl>
                                          <p:spTgt spid="7">
                                            <p:txEl>
                                              <p:pRg st="0" end="0"/>
                                            </p:txEl>
                                          </p:spTgt>
                                        </p:tgtEl>
                                      </p:cBhvr>
                                    </p:animEffect>
                                  </p:childTnLst>
                                </p:cTn>
                              </p:par>
                              <p:par>
                                <p:cTn id="14" presetID="6" presetClass="entr" presetSubtype="16" fill="hold" nodeType="withEffect">
                                  <p:stCondLst>
                                    <p:cond delay="150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par>
                                <p:cTn id="17" presetID="6" presetClass="entr" presetSubtype="16" fill="hold" nodeType="withEffect">
                                  <p:stCondLst>
                                    <p:cond delay="175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600891" y="255963"/>
            <a:ext cx="11116492" cy="7806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37" y="-249221"/>
            <a:ext cx="12192000" cy="6858000"/>
          </a:xfrm>
          <a:prstGeom prst="rect">
            <a:avLst/>
          </a:prstGeom>
        </p:spPr>
      </p:pic>
      <p:sp>
        <p:nvSpPr>
          <p:cNvPr id="5" name="Rectangle 4"/>
          <p:cNvSpPr/>
          <p:nvPr/>
        </p:nvSpPr>
        <p:spPr>
          <a:xfrm>
            <a:off x="3270068" y="495409"/>
            <a:ext cx="6096000" cy="646331"/>
          </a:xfrm>
          <a:prstGeom prst="rect">
            <a:avLst/>
          </a:prstGeom>
        </p:spPr>
        <p:txBody>
          <a:bodyPr>
            <a:spAutoFit/>
          </a:bodyPr>
          <a:lstStyle/>
          <a:p>
            <a:r>
              <a:rPr lang="pt-BR" b="1" i="1" dirty="0"/>
              <a:t/>
            </a:r>
            <a:br>
              <a:rPr lang="pt-BR" b="1" i="1" dirty="0"/>
            </a:br>
            <a:endParaRPr lang="en-US" b="1" dirty="0"/>
          </a:p>
        </p:txBody>
      </p:sp>
      <p:sp>
        <p:nvSpPr>
          <p:cNvPr id="6" name="Rectangle 5"/>
          <p:cNvSpPr/>
          <p:nvPr/>
        </p:nvSpPr>
        <p:spPr>
          <a:xfrm>
            <a:off x="600891" y="128337"/>
            <a:ext cx="11116492" cy="984885"/>
          </a:xfrm>
          <a:prstGeom prst="rect">
            <a:avLst/>
          </a:prstGeom>
          <a:solidFill>
            <a:srgbClr val="92D050"/>
          </a:solidFill>
          <a:ln>
            <a:solidFill>
              <a:schemeClr val="tx1"/>
            </a:solidFill>
          </a:ln>
        </p:spPr>
        <p:txBody>
          <a:bodyPr wrap="square">
            <a:spAutoFit/>
          </a:bodyPr>
          <a:lstStyle/>
          <a:p>
            <a:pPr algn="ctr" eaLnBrk="0" hangingPunct="0">
              <a:spcBef>
                <a:spcPts val="600"/>
              </a:spcBef>
              <a:spcAft>
                <a:spcPts val="600"/>
              </a:spcAft>
            </a:pPr>
            <a:r>
              <a:rPr lang="en-US" sz="2400" b="1" dirty="0" err="1">
                <a:solidFill>
                  <a:srgbClr val="002060"/>
                </a:solidFill>
                <a:latin typeface="Times New Roman" panose="02020603050405020304" pitchFamily="18" charset="0"/>
                <a:ea typeface="Times New Roman"/>
                <a:cs typeface="Times New Roman" panose="02020603050405020304" pitchFamily="18" charset="0"/>
              </a:rPr>
              <a:t>Biện</a:t>
            </a:r>
            <a:r>
              <a:rPr lang="en-US" sz="2400" b="1" dirty="0">
                <a:solidFill>
                  <a:srgbClr val="002060"/>
                </a:solidFill>
                <a:latin typeface="Times New Roman" panose="02020603050405020304" pitchFamily="18" charset="0"/>
                <a:ea typeface="Times New Roman"/>
                <a:cs typeface="Times New Roman" panose="02020603050405020304" pitchFamily="18" charset="0"/>
              </a:rPr>
              <a:t> </a:t>
            </a:r>
            <a:r>
              <a:rPr lang="en-US" sz="2400" b="1" dirty="0" err="1" smtClean="0">
                <a:solidFill>
                  <a:srgbClr val="002060"/>
                </a:solidFill>
                <a:latin typeface="Times New Roman" panose="02020603050405020304" pitchFamily="18" charset="0"/>
                <a:ea typeface="Times New Roman"/>
                <a:cs typeface="Times New Roman" panose="02020603050405020304" pitchFamily="18" charset="0"/>
              </a:rPr>
              <a:t>pháp</a:t>
            </a:r>
            <a:r>
              <a:rPr lang="en-US" sz="2400" b="1" dirty="0" smtClean="0">
                <a:solidFill>
                  <a:srgbClr val="002060"/>
                </a:solidFill>
                <a:latin typeface="Times New Roman" panose="02020603050405020304" pitchFamily="18" charset="0"/>
                <a:ea typeface="Times New Roman"/>
                <a:cs typeface="Times New Roman" panose="02020603050405020304" pitchFamily="18" charset="0"/>
              </a:rPr>
              <a:t> 2 :</a:t>
            </a:r>
          </a:p>
          <a:p>
            <a:pPr algn="ctr" eaLnBrk="0" hangingPunct="0">
              <a:spcBef>
                <a:spcPts val="600"/>
              </a:spcBef>
              <a:spcAft>
                <a:spcPts val="600"/>
              </a:spcAft>
            </a:pPr>
            <a:r>
              <a:rPr lang="en-US" sz="2400" b="1" dirty="0" smtClean="0">
                <a:solidFill>
                  <a:srgbClr val="002060"/>
                </a:solidFill>
                <a:latin typeface="Times New Roman" panose="02020603050405020304" pitchFamily="18" charset="0"/>
                <a:cs typeface="Times New Roman" panose="02020603050405020304" pitchFamily="18" charset="0"/>
              </a:rPr>
              <a:t>  </a:t>
            </a:r>
            <a:r>
              <a:rPr lang="vi-VN" sz="2400" b="1" dirty="0">
                <a:solidFill>
                  <a:srgbClr val="002060"/>
                </a:solidFill>
                <a:latin typeface="Times New Roman" panose="02020603050405020304" pitchFamily="18" charset="0"/>
                <a:cs typeface="Times New Roman" panose="02020603050405020304" pitchFamily="18" charset="0"/>
              </a:rPr>
              <a:t>Sử dụng các trò chơi, bài hát, thơ ca, câu chuyện để luyện phát </a:t>
            </a:r>
            <a:r>
              <a:rPr lang="vi-VN" sz="2400" b="1" dirty="0" smtClean="0">
                <a:solidFill>
                  <a:srgbClr val="002060"/>
                </a:solidFill>
                <a:latin typeface="Times New Roman" panose="02020603050405020304" pitchFamily="18" charset="0"/>
                <a:cs typeface="Times New Roman" panose="02020603050405020304" pitchFamily="18" charset="0"/>
              </a:rPr>
              <a:t>âm</a:t>
            </a:r>
            <a:endParaRPr lang="pt-BR" sz="2400" b="1" dirty="0">
              <a:solidFill>
                <a:srgbClr val="002060"/>
              </a:solidFill>
              <a:latin typeface="Times New Roman" panose="02020603050405020304" pitchFamily="18" charset="0"/>
              <a:ea typeface="Times New Roman"/>
              <a:cs typeface="Times New Roman" panose="02020603050405020304" pitchFamily="18" charset="0"/>
            </a:endParaRPr>
          </a:p>
        </p:txBody>
      </p:sp>
      <p:sp>
        <p:nvSpPr>
          <p:cNvPr id="7" name="Content Placeholder 2"/>
          <p:cNvSpPr txBox="1">
            <a:spLocks/>
          </p:cNvSpPr>
          <p:nvPr/>
        </p:nvSpPr>
        <p:spPr>
          <a:xfrm>
            <a:off x="1102848" y="1400734"/>
            <a:ext cx="3866147" cy="5246337"/>
          </a:xfrm>
          <a:prstGeom prst="rect">
            <a:avLst/>
          </a:prstGeom>
          <a:solidFill>
            <a:schemeClr val="accent2">
              <a:lumMod val="20000"/>
              <a:lumOff val="80000"/>
            </a:schemeClr>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400" dirty="0">
                <a:latin typeface="Times New Roman" panose="02020603050405020304" pitchFamily="18" charset="0"/>
                <a:cs typeface="Times New Roman" panose="02020603050405020304" pitchFamily="18" charset="0"/>
              </a:rPr>
              <a:t>  </a:t>
            </a:r>
            <a:r>
              <a:rPr lang="vi-VN" sz="2200" dirty="0">
                <a:solidFill>
                  <a:srgbClr val="FF0000"/>
                </a:solidFill>
                <a:latin typeface="Times New Roman" panose="02020603050405020304" pitchFamily="18" charset="0"/>
                <a:cs typeface="Times New Roman" panose="02020603050405020304" pitchFamily="18" charset="0"/>
              </a:rPr>
              <a:t>Trẻ ở lứa tuổi này học qua chơi là chủ yếu, vì vậy nên tổ chức các trò chơi luyện âm như: “Ai nói đúng?”, “Nghe và đoán tiếng”, “Chiếc miệng xinh”,… hoặc dạy trẻ qua các bài hát, thơ, đồng dao có âm tiết dễ luyện. Cách này vừa giúp trẻ hứng thú, vừa rèn luyện phát âm chính xác.</a:t>
            </a:r>
            <a:endParaRPr lang="en-US" sz="2200"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8706" y="1507389"/>
            <a:ext cx="5483495" cy="49564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59559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left)">
                                      <p:cBhvr>
                                        <p:cTn id="13" dur="500"/>
                                        <p:tgtEl>
                                          <p:spTgt spid="7">
                                            <p:txEl>
                                              <p:pRg st="0" end="0"/>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3462982" y="135374"/>
            <a:ext cx="5448928" cy="523220"/>
          </a:xfrm>
          <a:prstGeom prst="rect">
            <a:avLst/>
          </a:prstGeom>
          <a:solidFill>
            <a:srgbClr val="92D050"/>
          </a:solidFill>
          <a:ln>
            <a:solidFill>
              <a:schemeClr val="tx1"/>
            </a:solidFill>
          </a:ln>
        </p:spPr>
        <p:txBody>
          <a:bodyPr wrap="none">
            <a:spAutoFit/>
          </a:bodyPr>
          <a:lstStyle/>
          <a:p>
            <a:pPr algn="ctr"/>
            <a:r>
              <a:rPr lang="en-US" sz="2800" b="1" dirty="0" err="1" smtClean="0">
                <a:solidFill>
                  <a:srgbClr val="002060"/>
                </a:solidFill>
                <a:latin typeface="Times New Roman" pitchFamily="18" charset="0"/>
                <a:cs typeface="Times New Roman" pitchFamily="18" charset="0"/>
              </a:rPr>
              <a:t>Một</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số</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bài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thơ</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giúp</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trẻ</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sửa</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ngọng</a:t>
            </a:r>
            <a:endParaRPr lang="en-US" sz="2800" b="1" dirty="0">
              <a:solidFill>
                <a:srgbClr val="002060"/>
              </a:solidFill>
              <a:latin typeface="Times New Roman" pitchFamily="18" charset="0"/>
              <a:cs typeface="Times New Roman" pitchFamily="18" charset="0"/>
            </a:endParaRPr>
          </a:p>
        </p:txBody>
      </p:sp>
      <p:grpSp>
        <p:nvGrpSpPr>
          <p:cNvPr id="7" name="Group 6"/>
          <p:cNvGrpSpPr/>
          <p:nvPr/>
        </p:nvGrpSpPr>
        <p:grpSpPr>
          <a:xfrm>
            <a:off x="388246" y="1159473"/>
            <a:ext cx="4728411" cy="4728411"/>
            <a:chOff x="646339" y="1064793"/>
            <a:chExt cx="4728411" cy="4728411"/>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339" y="1064793"/>
              <a:ext cx="4728411" cy="47284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935" t="13334" r="36277" b="28187"/>
            <a:stretch/>
          </p:blipFill>
          <p:spPr>
            <a:xfrm>
              <a:off x="1005639" y="4553174"/>
              <a:ext cx="951498" cy="11816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nvGrpSpPr>
          <p:cNvPr id="9" name="Group 8"/>
          <p:cNvGrpSpPr/>
          <p:nvPr/>
        </p:nvGrpSpPr>
        <p:grpSpPr>
          <a:xfrm>
            <a:off x="6347864" y="1064793"/>
            <a:ext cx="4871022" cy="4728412"/>
            <a:chOff x="6347864" y="1064793"/>
            <a:chExt cx="4871022" cy="4728412"/>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47864" y="1064793"/>
              <a:ext cx="4871022" cy="47284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935" t="13334" r="36277" b="28187"/>
            <a:stretch/>
          </p:blipFill>
          <p:spPr>
            <a:xfrm>
              <a:off x="6671976" y="4611587"/>
              <a:ext cx="951498" cy="11816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1753854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71" y="-2"/>
            <a:ext cx="12192000" cy="6858000"/>
          </a:xfrm>
          <a:prstGeom prst="rect">
            <a:avLst/>
          </a:prstGeom>
        </p:spPr>
      </p:pic>
      <p:sp>
        <p:nvSpPr>
          <p:cNvPr id="6" name="Rectangle 5"/>
          <p:cNvSpPr/>
          <p:nvPr/>
        </p:nvSpPr>
        <p:spPr>
          <a:xfrm>
            <a:off x="3462982" y="135374"/>
            <a:ext cx="5448928" cy="523220"/>
          </a:xfrm>
          <a:prstGeom prst="rect">
            <a:avLst/>
          </a:prstGeom>
          <a:solidFill>
            <a:srgbClr val="92D050"/>
          </a:solidFill>
          <a:ln>
            <a:solidFill>
              <a:schemeClr val="tx1"/>
            </a:solidFill>
          </a:ln>
        </p:spPr>
        <p:txBody>
          <a:bodyPr wrap="none">
            <a:spAutoFit/>
          </a:bodyPr>
          <a:lstStyle/>
          <a:p>
            <a:pPr algn="ctr"/>
            <a:r>
              <a:rPr lang="en-US" sz="2800" b="1" dirty="0" err="1" smtClean="0">
                <a:solidFill>
                  <a:srgbClr val="002060"/>
                </a:solidFill>
                <a:latin typeface="Times New Roman" pitchFamily="18" charset="0"/>
                <a:cs typeface="Times New Roman" pitchFamily="18" charset="0"/>
              </a:rPr>
              <a:t>Một</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số</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bài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thơ</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giúp</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trẻ</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sửa</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ngọng</a:t>
            </a:r>
            <a:endParaRPr lang="en-US" sz="2800" b="1" dirty="0">
              <a:solidFill>
                <a:srgbClr val="002060"/>
              </a:solidFill>
              <a:latin typeface="Times New Roman" pitchFamily="18" charset="0"/>
              <a:cs typeface="Times New Roman" pitchFamily="18" charset="0"/>
            </a:endParaRPr>
          </a:p>
        </p:txBody>
      </p:sp>
      <p:grpSp>
        <p:nvGrpSpPr>
          <p:cNvPr id="2" name="Group 1"/>
          <p:cNvGrpSpPr/>
          <p:nvPr/>
        </p:nvGrpSpPr>
        <p:grpSpPr>
          <a:xfrm>
            <a:off x="902368" y="1026696"/>
            <a:ext cx="4557961" cy="4557961"/>
            <a:chOff x="902368" y="1026696"/>
            <a:chExt cx="4557961" cy="4557961"/>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368" y="1026696"/>
              <a:ext cx="4557961" cy="45579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935" t="13334" r="36277" b="28187"/>
            <a:stretch/>
          </p:blipFill>
          <p:spPr>
            <a:xfrm>
              <a:off x="1150018" y="4403039"/>
              <a:ext cx="951498" cy="11816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nvGrpSpPr>
          <p:cNvPr id="3" name="Group 2"/>
          <p:cNvGrpSpPr/>
          <p:nvPr/>
        </p:nvGrpSpPr>
        <p:grpSpPr>
          <a:xfrm>
            <a:off x="6441081" y="1032709"/>
            <a:ext cx="4551948" cy="4597809"/>
            <a:chOff x="6441081" y="1032709"/>
            <a:chExt cx="4551948" cy="4597809"/>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1081" y="1032709"/>
              <a:ext cx="4551948" cy="45519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935" t="13334" r="36277" b="28187"/>
            <a:stretch/>
          </p:blipFill>
          <p:spPr>
            <a:xfrm>
              <a:off x="6663986" y="4448900"/>
              <a:ext cx="951498" cy="11816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483680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983</TotalTime>
  <Words>1457</Words>
  <Application>Microsoft Office PowerPoint</Application>
  <PresentationFormat>Widescreen</PresentationFormat>
  <Paragraphs>74</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Dell</cp:lastModifiedBy>
  <cp:revision>166</cp:revision>
  <dcterms:created xsi:type="dcterms:W3CDTF">2022-10-15T13:04:41Z</dcterms:created>
  <dcterms:modified xsi:type="dcterms:W3CDTF">2025-10-22T00:51:22Z</dcterms:modified>
</cp:coreProperties>
</file>