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313" r:id="rId7"/>
    <p:sldId id="314" r:id="rId8"/>
    <p:sldId id="315" r:id="rId9"/>
    <p:sldId id="316" r:id="rId10"/>
    <p:sldId id="317" r:id="rId11"/>
    <p:sldId id="318" r:id="rId12"/>
    <p:sldId id="319" r:id="rId13"/>
    <p:sldId id="329" r:id="rId14"/>
    <p:sldId id="320" r:id="rId15"/>
    <p:sldId id="272" r:id="rId16"/>
    <p:sldId id="273" r:id="rId17"/>
    <p:sldId id="321" r:id="rId18"/>
    <p:sldId id="274" r:id="rId19"/>
    <p:sldId id="322" r:id="rId20"/>
    <p:sldId id="275" r:id="rId21"/>
    <p:sldId id="323" r:id="rId22"/>
    <p:sldId id="324" r:id="rId23"/>
    <p:sldId id="276" r:id="rId24"/>
    <p:sldId id="325" r:id="rId25"/>
    <p:sldId id="278" r:id="rId26"/>
    <p:sldId id="326" r:id="rId27"/>
    <p:sldId id="279" r:id="rId28"/>
    <p:sldId id="327" r:id="rId29"/>
    <p:sldId id="281" r:id="rId30"/>
    <p:sldId id="331" r:id="rId31"/>
    <p:sldId id="282" r:id="rId32"/>
    <p:sldId id="286" r:id="rId33"/>
    <p:sldId id="287" r:id="rId34"/>
    <p:sldId id="298" r:id="rId35"/>
    <p:sldId id="28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66F38-24B3-4ABA-A855-D3551A986058}"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34BEE-B25D-4362-91E4-6910775EA488}" type="slidenum">
              <a:rPr lang="en-US" smtClean="0"/>
              <a:t>‹#›</a:t>
            </a:fld>
            <a:endParaRPr lang="en-US"/>
          </a:p>
        </p:txBody>
      </p:sp>
    </p:spTree>
    <p:extLst>
      <p:ext uri="{BB962C8B-B14F-4D97-AF65-F5344CB8AC3E}">
        <p14:creationId xmlns:p14="http://schemas.microsoft.com/office/powerpoint/2010/main" val="306441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2194B9-53F8-4E56-9B45-4EAC745A1AD7}"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415090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194B9-53F8-4E56-9B45-4EAC745A1AD7}"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74383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194B9-53F8-4E56-9B45-4EAC745A1AD7}"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6314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194B9-53F8-4E56-9B45-4EAC745A1AD7}"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64853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2194B9-53F8-4E56-9B45-4EAC745A1AD7}"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338114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2194B9-53F8-4E56-9B45-4EAC745A1AD7}"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63903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2194B9-53F8-4E56-9B45-4EAC745A1AD7}"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23457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2194B9-53F8-4E56-9B45-4EAC745A1AD7}"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218347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194B9-53F8-4E56-9B45-4EAC745A1AD7}"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383014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194B9-53F8-4E56-9B45-4EAC745A1AD7}"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684335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2194B9-53F8-4E56-9B45-4EAC745A1AD7}"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EA268-03A8-42DD-ABAB-AA2CB9F3849F}" type="slidenum">
              <a:rPr lang="en-US" smtClean="0"/>
              <a:t>‹#›</a:t>
            </a:fld>
            <a:endParaRPr lang="en-US"/>
          </a:p>
        </p:txBody>
      </p:sp>
    </p:spTree>
    <p:extLst>
      <p:ext uri="{BB962C8B-B14F-4D97-AF65-F5344CB8AC3E}">
        <p14:creationId xmlns:p14="http://schemas.microsoft.com/office/powerpoint/2010/main" val="179240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194B9-53F8-4E56-9B45-4EAC745A1AD7}" type="datetimeFigureOut">
              <a:rPr lang="en-US" smtClean="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EA268-03A8-42DD-ABAB-AA2CB9F3849F}" type="slidenum">
              <a:rPr lang="en-US" smtClean="0"/>
              <a:t>‹#›</a:t>
            </a:fld>
            <a:endParaRPr lang="en-US"/>
          </a:p>
        </p:txBody>
      </p:sp>
    </p:spTree>
    <p:extLst>
      <p:ext uri="{BB962C8B-B14F-4D97-AF65-F5344CB8AC3E}">
        <p14:creationId xmlns:p14="http://schemas.microsoft.com/office/powerpoint/2010/main" val="1493447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audio" Target="file:///C:\Documents%20and%20Settings\admin\Desktop\HatGapLangTa-TranVietBinh.mp3" TargetMode="Externa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200703240335296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2044701" y="152401"/>
            <a:ext cx="81010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3000" b="1" dirty="0">
                <a:solidFill>
                  <a:srgbClr val="1A04BC"/>
                </a:solidFill>
                <a:latin typeface="Times New Roman" panose="02020603050405020304" pitchFamily="18" charset="0"/>
                <a:cs typeface="Times New Roman" panose="02020603050405020304" pitchFamily="18" charset="0"/>
              </a:rPr>
              <a:t>ỦY BAN NHÂN </a:t>
            </a:r>
            <a:r>
              <a:rPr lang="en-US" altLang="vi-VN" sz="3000" b="1" dirty="0" err="1">
                <a:solidFill>
                  <a:srgbClr val="1A04BC"/>
                </a:solidFill>
                <a:latin typeface="Times New Roman" panose="02020603050405020304" pitchFamily="18" charset="0"/>
                <a:cs typeface="Times New Roman" panose="02020603050405020304" pitchFamily="18" charset="0"/>
              </a:rPr>
              <a:t>DÂN</a:t>
            </a:r>
            <a:r>
              <a:rPr lang="en-US" altLang="vi-VN" sz="3000" b="1" dirty="0">
                <a:solidFill>
                  <a:srgbClr val="1A04BC"/>
                </a:solidFill>
                <a:latin typeface="Times New Roman" panose="02020603050405020304" pitchFamily="18" charset="0"/>
                <a:cs typeface="Times New Roman" panose="02020603050405020304" pitchFamily="18" charset="0"/>
              </a:rPr>
              <a:t> </a:t>
            </a:r>
            <a:r>
              <a:rPr lang="en-US" altLang="vi-VN" sz="3000" b="1" dirty="0" err="1" smtClean="0">
                <a:solidFill>
                  <a:srgbClr val="1A04BC"/>
                </a:solidFill>
                <a:latin typeface="Times New Roman" panose="02020603050405020304" pitchFamily="18" charset="0"/>
                <a:cs typeface="Times New Roman" panose="02020603050405020304" pitchFamily="18" charset="0"/>
              </a:rPr>
              <a:t>PHƯỜNG</a:t>
            </a:r>
            <a:r>
              <a:rPr lang="en-US" altLang="vi-VN" sz="3000" b="1" dirty="0" smtClean="0">
                <a:solidFill>
                  <a:srgbClr val="1A04BC"/>
                </a:solidFill>
                <a:latin typeface="Times New Roman" panose="02020603050405020304" pitchFamily="18" charset="0"/>
                <a:cs typeface="Times New Roman" panose="02020603050405020304" pitchFamily="18" charset="0"/>
              </a:rPr>
              <a:t> </a:t>
            </a:r>
            <a:r>
              <a:rPr lang="en-US" altLang="vi-VN" sz="3000" b="1" dirty="0" err="1" smtClean="0">
                <a:solidFill>
                  <a:srgbClr val="1A04BC"/>
                </a:solidFill>
                <a:latin typeface="Times New Roman" panose="02020603050405020304" pitchFamily="18" charset="0"/>
                <a:cs typeface="Times New Roman" panose="02020603050405020304" pitchFamily="18" charset="0"/>
              </a:rPr>
              <a:t>BỒ</a:t>
            </a:r>
            <a:r>
              <a:rPr lang="en-US" altLang="vi-VN" sz="3000" b="1" dirty="0" smtClean="0">
                <a:solidFill>
                  <a:srgbClr val="1A04BC"/>
                </a:solidFill>
                <a:latin typeface="Times New Roman" panose="02020603050405020304" pitchFamily="18" charset="0"/>
                <a:cs typeface="Times New Roman" panose="02020603050405020304" pitchFamily="18" charset="0"/>
              </a:rPr>
              <a:t> </a:t>
            </a:r>
            <a:r>
              <a:rPr lang="en-US" altLang="vi-VN" sz="3000" b="1" dirty="0" err="1" smtClean="0">
                <a:solidFill>
                  <a:srgbClr val="1A04BC"/>
                </a:solidFill>
                <a:latin typeface="Times New Roman" panose="02020603050405020304" pitchFamily="18" charset="0"/>
                <a:cs typeface="Times New Roman" panose="02020603050405020304" pitchFamily="18" charset="0"/>
              </a:rPr>
              <a:t>ĐỀ</a:t>
            </a:r>
            <a:r>
              <a:rPr lang="en-US" altLang="vi-VN" sz="3000" b="1" dirty="0" smtClean="0">
                <a:solidFill>
                  <a:srgbClr val="1A04BC"/>
                </a:solidFill>
                <a:latin typeface="Times New Roman" panose="02020603050405020304" pitchFamily="18" charset="0"/>
                <a:cs typeface="Times New Roman" panose="02020603050405020304" pitchFamily="18" charset="0"/>
              </a:rPr>
              <a:t> </a:t>
            </a:r>
            <a:endParaRPr lang="en-US" altLang="vi-VN" sz="3000" b="1" dirty="0">
              <a:solidFill>
                <a:srgbClr val="1A04BC"/>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3000" b="1" dirty="0">
                <a:solidFill>
                  <a:srgbClr val="1A04BC"/>
                </a:solidFill>
                <a:latin typeface="Times New Roman" panose="02020603050405020304" pitchFamily="18" charset="0"/>
                <a:cs typeface="Times New Roman" panose="02020603050405020304" pitchFamily="18" charset="0"/>
              </a:rPr>
              <a:t>   TRƯỜNG MẦM NON </a:t>
            </a:r>
            <a:r>
              <a:rPr lang="en-US" altLang="vi-VN" sz="3000" b="1" dirty="0" err="1" smtClean="0">
                <a:solidFill>
                  <a:srgbClr val="1A04BC"/>
                </a:solidFill>
                <a:latin typeface="Times New Roman" panose="02020603050405020304" pitchFamily="18" charset="0"/>
                <a:cs typeface="Times New Roman" panose="02020603050405020304" pitchFamily="18" charset="0"/>
              </a:rPr>
              <a:t>GIA</a:t>
            </a:r>
            <a:r>
              <a:rPr lang="en-US" altLang="vi-VN" sz="3000" b="1" dirty="0" smtClean="0">
                <a:solidFill>
                  <a:srgbClr val="1A04BC"/>
                </a:solidFill>
                <a:latin typeface="Times New Roman" panose="02020603050405020304" pitchFamily="18" charset="0"/>
                <a:cs typeface="Times New Roman" panose="02020603050405020304" pitchFamily="18" charset="0"/>
              </a:rPr>
              <a:t> </a:t>
            </a:r>
            <a:r>
              <a:rPr lang="en-US" altLang="vi-VN" sz="3000" b="1" dirty="0" err="1" smtClean="0">
                <a:solidFill>
                  <a:srgbClr val="1A04BC"/>
                </a:solidFill>
                <a:latin typeface="Times New Roman" panose="02020603050405020304" pitchFamily="18" charset="0"/>
                <a:cs typeface="Times New Roman" panose="02020603050405020304" pitchFamily="18" charset="0"/>
              </a:rPr>
              <a:t>THUỴ</a:t>
            </a:r>
            <a:r>
              <a:rPr lang="en-US" altLang="vi-VN" sz="3000" b="1" dirty="0" smtClean="0">
                <a:solidFill>
                  <a:srgbClr val="1A04BC"/>
                </a:solidFill>
                <a:latin typeface="Times New Roman" panose="02020603050405020304" pitchFamily="18" charset="0"/>
                <a:cs typeface="Times New Roman" panose="02020603050405020304" pitchFamily="18" charset="0"/>
              </a:rPr>
              <a:t> </a:t>
            </a:r>
            <a:endParaRPr lang="en-US" altLang="vi-VN" sz="3000" b="1" dirty="0">
              <a:solidFill>
                <a:srgbClr val="1A04BC"/>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vi-VN" sz="3000" b="1" dirty="0">
              <a:solidFill>
                <a:srgbClr val="1A04BC"/>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vi-VN" sz="3000" b="1" dirty="0">
              <a:solidFill>
                <a:srgbClr val="1A04BC"/>
              </a:solidFill>
              <a:latin typeface="Times New Roman" panose="02020603050405020304" pitchFamily="18" charset="0"/>
              <a:cs typeface="Times New Roman" panose="02020603050405020304" pitchFamily="18" charset="0"/>
            </a:endParaRPr>
          </a:p>
        </p:txBody>
      </p:sp>
      <p:sp>
        <p:nvSpPr>
          <p:cNvPr id="6" name="TextBox 3"/>
          <p:cNvSpPr txBox="1"/>
          <p:nvPr/>
        </p:nvSpPr>
        <p:spPr>
          <a:xfrm>
            <a:off x="4552950" y="2686050"/>
            <a:ext cx="1771650" cy="300038"/>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endParaRPr lang="en-US" sz="1350" dirty="0">
              <a:latin typeface="Arial" charset="0"/>
            </a:endParaRPr>
          </a:p>
        </p:txBody>
      </p:sp>
      <p:pic>
        <p:nvPicPr>
          <p:cNvPr id="2053" name="CasablancaGuitar-VariousArtists_zq4f.mp3">
            <a:hlinkClick r:id="" action="ppaction://media"/>
          </p:cNvPr>
          <p:cNvPicPr>
            <a:picLocks noRot="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5622926"/>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083257" y="1823989"/>
            <a:ext cx="6939887" cy="2791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anchor="ctr">
            <a:prstTxWarp prst="textArchUp">
              <a:avLst/>
            </a:prstTxWarp>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r>
              <a:rPr lang="en-US" sz="3600" b="1" dirty="0">
                <a:ln/>
                <a:solidFill>
                  <a:srgbClr val="FF000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 LĨNH VỰC PHÁT TRIỂN </a:t>
            </a:r>
            <a:r>
              <a:rPr lang="vi-VN" sz="3600" b="1" dirty="0">
                <a:ln/>
                <a:solidFill>
                  <a:srgbClr val="FF0000"/>
                </a:solidFill>
                <a:effectLst>
                  <a:outerShdw blurRad="50800" dist="38100" dir="8100000" algn="tr" rotWithShape="0">
                    <a:prstClr val="black">
                      <a:alpha val="40000"/>
                    </a:prstClr>
                  </a:outerShdw>
                </a:effectLst>
                <a:latin typeface="Times New Roman" panose="02020603050405020304" pitchFamily="18" charset="0"/>
                <a:cs typeface="Times New Roman" panose="02020603050405020304" pitchFamily="18" charset="0"/>
              </a:rPr>
              <a:t>NGÔN NGỮ</a:t>
            </a:r>
            <a:endParaRPr lang="en-US" sz="3600" b="1" dirty="0">
              <a:ln/>
              <a:solidFill>
                <a:srgbClr val="FF0000"/>
              </a:solidFill>
              <a:effectLst>
                <a:outerShdw blurRad="50800" dist="38100" dir="8100000" algn="tr" rotWithShape="0">
                  <a:prstClr val="black">
                    <a:alpha val="40000"/>
                  </a:prstClr>
                </a:outerShdw>
              </a:effectLst>
            </a:endParaRPr>
          </a:p>
        </p:txBody>
      </p:sp>
      <p:sp>
        <p:nvSpPr>
          <p:cNvPr id="2055" name="TextBox 10"/>
          <p:cNvSpPr txBox="1">
            <a:spLocks noChangeArrowheads="1"/>
          </p:cNvSpPr>
          <p:nvPr/>
        </p:nvSpPr>
        <p:spPr bwMode="auto">
          <a:xfrm>
            <a:off x="3657600" y="2903539"/>
            <a:ext cx="579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1800" b="1">
                <a:solidFill>
                  <a:srgbClr val="000066"/>
                </a:solidFill>
                <a:latin typeface="Times New Roman" panose="02020603050405020304" pitchFamily="18" charset="0"/>
                <a:cs typeface="Times New Roman" panose="02020603050405020304" pitchFamily="18" charset="0"/>
              </a:rPr>
              <a:t>HOẠT ĐỘNG </a:t>
            </a:r>
            <a:r>
              <a:rPr lang="vi-VN" altLang="vi-VN" sz="1800" b="1">
                <a:solidFill>
                  <a:srgbClr val="000066"/>
                </a:solidFill>
                <a:latin typeface="Times New Roman" panose="02020603050405020304" pitchFamily="18" charset="0"/>
                <a:cs typeface="Times New Roman" panose="02020603050405020304" pitchFamily="18" charset="0"/>
              </a:rPr>
              <a:t>LÀM QUEN VỚI VĂN HỌC</a:t>
            </a:r>
            <a:endParaRPr lang="en-US" altLang="vi-VN" sz="1800" b="1">
              <a:solidFill>
                <a:srgbClr val="000066"/>
              </a:solidFill>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2971800" y="3721251"/>
            <a:ext cx="8017208" cy="1117985"/>
          </a:xfrm>
          <a:prstGeom prst="rect">
            <a:avLst/>
          </a:prstGeom>
          <a:noFill/>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buFont typeface="Arial" panose="020B0604020202020204" pitchFamily="34" charset="0"/>
              <a:buNone/>
              <a:defRPr/>
            </a:pPr>
            <a:r>
              <a:rPr lang="vi-VN" sz="2400" b="1" dirty="0">
                <a:ln w="10541" cmpd="sng">
                  <a:solidFill>
                    <a:srgbClr val="7D7D7D">
                      <a:tint val="100000"/>
                      <a:shade val="100000"/>
                      <a:satMod val="110000"/>
                    </a:srgbClr>
                  </a:solidFill>
                  <a:prstDash val="solid"/>
                </a:ln>
                <a:solidFill>
                  <a:srgbClr val="FF0000"/>
                </a:solidFill>
                <a:latin typeface="Times New Roman" panose="02020603050405020304" pitchFamily="18" charset="0"/>
                <a:cs typeface="Times New Roman" pitchFamily="18" charset="0"/>
              </a:rPr>
              <a:t>TRUYỆN : </a:t>
            </a:r>
            <a:r>
              <a:rPr lang="en-US" sz="2400" b="1" dirty="0" smtClean="0">
                <a:ln w="10541" cmpd="sng">
                  <a:solidFill>
                    <a:srgbClr val="7D7D7D">
                      <a:tint val="100000"/>
                      <a:shade val="100000"/>
                      <a:satMod val="110000"/>
                    </a:srgbClr>
                  </a:solidFill>
                  <a:prstDash val="solid"/>
                </a:ln>
                <a:solidFill>
                  <a:srgbClr val="FF0000"/>
                </a:solidFill>
                <a:latin typeface="Times New Roman" panose="02020603050405020304" pitchFamily="18" charset="0"/>
                <a:cs typeface="Times New Roman" pitchFamily="18" charset="0"/>
              </a:rPr>
              <a:t>MÈO CON VÀ QUYỂN SÁCH</a:t>
            </a:r>
            <a:endParaRPr lang="en-US" sz="2400" b="1" dirty="0">
              <a:ln w="10541" cmpd="sng">
                <a:solidFill>
                  <a:srgbClr val="7D7D7D">
                    <a:tint val="100000"/>
                    <a:shade val="100000"/>
                    <a:satMod val="110000"/>
                  </a:srgbClr>
                </a:solidFill>
                <a:prstDash val="solid"/>
              </a:ln>
              <a:solidFill>
                <a:srgbClr val="FF0000"/>
              </a:solidFill>
              <a:latin typeface="Times New Roman" panose="02020603050405020304" pitchFamily="18" charset="0"/>
              <a:cs typeface="Times New Roman" pitchFamily="18" charset="0"/>
            </a:endParaRPr>
          </a:p>
        </p:txBody>
      </p:sp>
      <p:sp>
        <p:nvSpPr>
          <p:cNvPr id="11" name="TextBox 12"/>
          <p:cNvSpPr txBox="1"/>
          <p:nvPr/>
        </p:nvSpPr>
        <p:spPr>
          <a:xfrm>
            <a:off x="5029200" y="5164139"/>
            <a:ext cx="5257800" cy="369887"/>
          </a:xfrm>
          <a:prstGeom prst="rect">
            <a:avLst/>
          </a:prstGeom>
          <a:noFill/>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defRPr/>
            </a:pPr>
            <a:r>
              <a:rPr lang="en-US"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LỨA TUỔI: </a:t>
            </a:r>
            <a:r>
              <a:rPr lang="vi-VN"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MGL </a:t>
            </a:r>
            <a:r>
              <a:rPr lang="en-US"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vi-VN"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TUỔI</a:t>
            </a:r>
          </a:p>
        </p:txBody>
      </p:sp>
    </p:spTree>
    <p:extLst>
      <p:ext uri="{BB962C8B-B14F-4D97-AF65-F5344CB8AC3E}">
        <p14:creationId xmlns:p14="http://schemas.microsoft.com/office/powerpoint/2010/main" val="1007365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4"/>
          <p:cNvGrpSpPr>
            <a:grpSpLocks/>
          </p:cNvGrpSpPr>
          <p:nvPr/>
        </p:nvGrpSpPr>
        <p:grpSpPr bwMode="auto">
          <a:xfrm>
            <a:off x="0" y="0"/>
            <a:ext cx="12192000" cy="6858000"/>
            <a:chOff x="336" y="432"/>
            <a:chExt cx="4800" cy="3150"/>
          </a:xfrm>
        </p:grpSpPr>
        <p:pic>
          <p:nvPicPr>
            <p:cNvPr id="6146" name="Picture 2" descr="4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4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88106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4"/>
          <p:cNvGrpSpPr>
            <a:grpSpLocks/>
          </p:cNvGrpSpPr>
          <p:nvPr/>
        </p:nvGrpSpPr>
        <p:grpSpPr bwMode="auto">
          <a:xfrm>
            <a:off x="0" y="0"/>
            <a:ext cx="12192000" cy="6858000"/>
            <a:chOff x="336" y="432"/>
            <a:chExt cx="4800" cy="3150"/>
          </a:xfrm>
        </p:grpSpPr>
        <p:pic>
          <p:nvPicPr>
            <p:cNvPr id="7170" name="Picture 2" descr="5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5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3357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Group 4"/>
          <p:cNvGrpSpPr>
            <a:grpSpLocks/>
          </p:cNvGrpSpPr>
          <p:nvPr/>
        </p:nvGrpSpPr>
        <p:grpSpPr bwMode="auto">
          <a:xfrm>
            <a:off x="0" y="0"/>
            <a:ext cx="12192000" cy="6858000"/>
            <a:chOff x="336" y="480"/>
            <a:chExt cx="4800" cy="3150"/>
          </a:xfrm>
        </p:grpSpPr>
        <p:pic>
          <p:nvPicPr>
            <p:cNvPr id="8194" name="Picture 2" descr="6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80"/>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6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9709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Group 4"/>
          <p:cNvGrpSpPr>
            <a:grpSpLocks/>
          </p:cNvGrpSpPr>
          <p:nvPr/>
        </p:nvGrpSpPr>
        <p:grpSpPr bwMode="auto">
          <a:xfrm>
            <a:off x="0" y="0"/>
            <a:ext cx="12192000" cy="6858000"/>
            <a:chOff x="336" y="480"/>
            <a:chExt cx="4800" cy="3150"/>
          </a:xfrm>
        </p:grpSpPr>
        <p:pic>
          <p:nvPicPr>
            <p:cNvPr id="8194" name="Picture 2" descr="6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80"/>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6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400" cy="31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ounded Rectangle 1"/>
          <p:cNvSpPr/>
          <p:nvPr/>
        </p:nvSpPr>
        <p:spPr>
          <a:xfrm>
            <a:off x="6005147" y="1"/>
            <a:ext cx="6066692" cy="2374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0" y="-1"/>
            <a:ext cx="6005147" cy="2246769"/>
          </a:xfrm>
          <a:prstGeom prst="rect">
            <a:avLst/>
          </a:prstGeom>
          <a:noFill/>
        </p:spPr>
        <p:txBody>
          <a:bodyPr wrap="square" rtlCol="0">
            <a:spAutoFit/>
          </a:bodyPr>
          <a:lstStyle/>
          <a:p>
            <a:r>
              <a:rPr lang="vi-VN" dirty="0"/>
              <a:t> </a:t>
            </a:r>
            <a:r>
              <a:rPr lang="en-US" sz="2000" b="1" dirty="0" err="1" smtClean="0">
                <a:latin typeface="Times New Roman" panose="02020603050405020304" pitchFamily="18" charset="0"/>
                <a:cs typeface="Times New Roman" panose="02020603050405020304" pitchFamily="18" charset="0"/>
              </a:rPr>
              <a:t>Bác</a:t>
            </a:r>
            <a:r>
              <a:rPr lang="vi-VN" sz="2000" b="1" dirty="0" smtClean="0">
                <a:latin typeface="Times New Roman" panose="02020603050405020304" pitchFamily="18" charset="0"/>
                <a:cs typeface="Times New Roman" panose="02020603050405020304" pitchFamily="18" charset="0"/>
              </a:rPr>
              <a:t> </a:t>
            </a:r>
            <a:r>
              <a:rPr lang="vi-VN" sz="2000" b="1" dirty="0" smtClean="0">
                <a:latin typeface="+mj-lt"/>
              </a:rPr>
              <a:t>Gà Trống nhìn </a:t>
            </a:r>
            <a:r>
              <a:rPr lang="vi-VN" sz="2000" b="1" dirty="0">
                <a:latin typeface="+mj-lt"/>
              </a:rPr>
              <a:t>quyển sách tỏ vẻ rất ngạc nhiên rồi lắc đầu cáhn nản. Thì ra Mèo Con đã dán nhầm lung tung, trang nọ lẫn trang kia, mảnh nọ chồng lên mảnh kia. Rồi bác Gà Trống châm rãi bảo:</a:t>
            </a:r>
            <a:br>
              <a:rPr lang="vi-VN" sz="2000" b="1" dirty="0">
                <a:latin typeface="+mj-lt"/>
              </a:rPr>
            </a:br>
            <a:r>
              <a:rPr lang="vi-VN" sz="2000" b="1" dirty="0">
                <a:latin typeface="+mj-lt"/>
              </a:rPr>
              <a:t>- Sách vở là người là bạn tốt. luôn mang đến cho chúng ta nhiều điều bổ ích. Nếu lỡ tay làm rách thì chớ có dán lại ẩu như thế này nhé!</a:t>
            </a:r>
            <a:endParaRPr lang="en-US" sz="2000" b="1" dirty="0">
              <a:latin typeface="+mj-lt"/>
            </a:endParaRPr>
          </a:p>
        </p:txBody>
      </p:sp>
    </p:spTree>
    <p:extLst>
      <p:ext uri="{BB962C8B-B14F-4D97-AF65-F5344CB8AC3E}">
        <p14:creationId xmlns:p14="http://schemas.microsoft.com/office/powerpoint/2010/main" val="2156064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0" name="Group 4"/>
          <p:cNvGrpSpPr>
            <a:grpSpLocks/>
          </p:cNvGrpSpPr>
          <p:nvPr/>
        </p:nvGrpSpPr>
        <p:grpSpPr bwMode="auto">
          <a:xfrm>
            <a:off x="0" y="0"/>
            <a:ext cx="12192000" cy="6858000"/>
            <a:chOff x="336" y="480"/>
            <a:chExt cx="4800" cy="3150"/>
          </a:xfrm>
        </p:grpSpPr>
        <p:pic>
          <p:nvPicPr>
            <p:cNvPr id="9218" name="Picture 2" descr="7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80"/>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7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1123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inh nen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5"/>
          <p:cNvSpPr>
            <a:spLocks noChangeArrowheads="1"/>
          </p:cNvSpPr>
          <p:nvPr/>
        </p:nvSpPr>
        <p:spPr bwMode="auto">
          <a:xfrm>
            <a:off x="3927475" y="2049463"/>
            <a:ext cx="3625850"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FF0000"/>
                </a:solidFill>
                <a:latin typeface="Times New Roman" panose="02020603050405020304" pitchFamily="18" charset="0"/>
              </a:rPr>
              <a:t>Đàm thoại</a:t>
            </a:r>
          </a:p>
        </p:txBody>
      </p:sp>
    </p:spTree>
    <p:extLst>
      <p:ext uri="{BB962C8B-B14F-4D97-AF65-F5344CB8AC3E}">
        <p14:creationId xmlns:p14="http://schemas.microsoft.com/office/powerpoint/2010/main" val="473483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p:cNvSpPr>
            <a:spLocks noChangeArrowheads="1"/>
          </p:cNvSpPr>
          <p:nvPr/>
        </p:nvSpPr>
        <p:spPr bwMode="auto">
          <a:xfrm>
            <a:off x="2069123" y="785447"/>
            <a:ext cx="7743092"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3000" b="1" dirty="0">
                <a:solidFill>
                  <a:srgbClr val="FF0000"/>
                </a:solidFill>
              </a:rPr>
              <a:t>- </a:t>
            </a:r>
            <a:r>
              <a:rPr lang="vi-VN" altLang="en-US" sz="4400" b="1" dirty="0">
                <a:solidFill>
                  <a:srgbClr val="FF0000"/>
                </a:solidFill>
                <a:latin typeface="Times New Roman" panose="02020603050405020304" pitchFamily="18" charset="0"/>
                <a:cs typeface="Times New Roman" panose="02020603050405020304" pitchFamily="18" charset="0"/>
              </a:rPr>
              <a:t>Cô vừa kể cho các con nghe câu chuyện gì </a:t>
            </a:r>
            <a:r>
              <a:rPr lang="en-US" altLang="en-US" sz="4400" b="1" dirty="0">
                <a:solidFill>
                  <a:srgbClr val="FF0000"/>
                </a:solidFill>
                <a:latin typeface="Times New Roman" panose="02020603050405020304" pitchFamily="18" charset="0"/>
                <a:cs typeface="Times New Roman" panose="02020603050405020304" pitchFamily="18" charset="0"/>
              </a:rPr>
              <a:t>?</a:t>
            </a:r>
          </a:p>
          <a:p>
            <a:pPr algn="ctr" eaLnBrk="1" hangingPunct="1">
              <a:lnSpc>
                <a:spcPct val="150000"/>
              </a:lnSpc>
              <a:spcBef>
                <a:spcPct val="0"/>
              </a:spcBef>
              <a:buFontTx/>
              <a:buNone/>
            </a:pPr>
            <a:r>
              <a:rPr lang="en-US" altLang="en-US" sz="4400" b="1" dirty="0">
                <a:solidFill>
                  <a:srgbClr val="FF0000"/>
                </a:solidFill>
                <a:latin typeface="Times New Roman" panose="02020603050405020304" pitchFamily="18" charset="0"/>
                <a:cs typeface="Times New Roman" panose="02020603050405020304" pitchFamily="18" charset="0"/>
              </a:rPr>
              <a:t>- </a:t>
            </a:r>
            <a:r>
              <a:rPr lang="vi-VN" altLang="en-US" sz="4400" b="1" dirty="0">
                <a:solidFill>
                  <a:srgbClr val="FF0000"/>
                </a:solidFill>
                <a:latin typeface="Times New Roman" panose="02020603050405020304" pitchFamily="18" charset="0"/>
                <a:cs typeface="Times New Roman" panose="02020603050405020304" pitchFamily="18" charset="0"/>
              </a:rPr>
              <a:t>Trong chuyện có những nhân vật nào</a:t>
            </a:r>
            <a:r>
              <a:rPr lang="en-US" altLang="en-US" sz="4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50882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6"/>
          <p:cNvGrpSpPr>
            <a:grpSpLocks/>
          </p:cNvGrpSpPr>
          <p:nvPr/>
        </p:nvGrpSpPr>
        <p:grpSpPr bwMode="auto">
          <a:xfrm>
            <a:off x="0" y="-1"/>
            <a:ext cx="12192000" cy="6954715"/>
            <a:chOff x="288" y="528"/>
            <a:chExt cx="4402" cy="2916"/>
          </a:xfrm>
        </p:grpSpPr>
        <p:pic>
          <p:nvPicPr>
            <p:cNvPr id="2052" name="Picture 4" descr="bias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528"/>
              <a:ext cx="2194" cy="288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b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528"/>
              <a:ext cx="2222" cy="29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6554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4"/>
            <a:ext cx="12192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2933700" y="2163964"/>
            <a:ext cx="63246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2800" dirty="0"/>
              <a:t> </a:t>
            </a:r>
            <a:r>
              <a:rPr lang="en-US" sz="2800" dirty="0" smtClean="0">
                <a:solidFill>
                  <a:srgbClr val="FF0000"/>
                </a:solidFill>
              </a:rPr>
              <a:t>- </a:t>
            </a:r>
            <a:r>
              <a:rPr lang="en-US" sz="4400" b="1" dirty="0" err="1" smtClean="0">
                <a:solidFill>
                  <a:srgbClr val="FF0000"/>
                </a:solidFill>
                <a:latin typeface="Times New Roman" panose="02020603050405020304" pitchFamily="18" charset="0"/>
                <a:cs typeface="Times New Roman" panose="02020603050405020304" pitchFamily="18" charset="0"/>
              </a:rPr>
              <a:t>Khi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xem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sách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Mèo</a:t>
            </a:r>
            <a:r>
              <a:rPr lang="en-US" sz="4400" b="1" dirty="0" smtClean="0">
                <a:solidFill>
                  <a:srgbClr val="FF0000"/>
                </a:solidFill>
                <a:latin typeface="Times New Roman" panose="02020603050405020304" pitchFamily="18" charset="0"/>
                <a:cs typeface="Times New Roman" panose="02020603050405020304" pitchFamily="18" charset="0"/>
              </a:rPr>
              <a:t> con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làm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3384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6" name="Group 4"/>
          <p:cNvGrpSpPr>
            <a:grpSpLocks/>
          </p:cNvGrpSpPr>
          <p:nvPr/>
        </p:nvGrpSpPr>
        <p:grpSpPr bwMode="auto">
          <a:xfrm>
            <a:off x="0" y="0"/>
            <a:ext cx="12192000" cy="6858000"/>
            <a:chOff x="336" y="432"/>
            <a:chExt cx="4800" cy="3150"/>
          </a:xfrm>
        </p:grpSpPr>
        <p:pic>
          <p:nvPicPr>
            <p:cNvPr id="3074" name="Picture 2" descr="1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5262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Tranh ảnh dạy học\Hinh nen dep\SLGG_2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182938" y="1900238"/>
            <a:ext cx="74850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200" b="1">
                <a:solidFill>
                  <a:srgbClr val="CC0099"/>
                </a:solidFill>
                <a:latin typeface="Times New Roman" panose="02020603050405020304" pitchFamily="18" charset="0"/>
                <a:cs typeface="Times New Roman" panose="02020603050405020304" pitchFamily="18" charset="0"/>
              </a:rPr>
              <a:t>1. Ổn định tổ chức</a:t>
            </a:r>
          </a:p>
        </p:txBody>
      </p:sp>
      <p:pic>
        <p:nvPicPr>
          <p:cNvPr id="7" name="Picture 7"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0" y="44005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750" y="817563"/>
            <a:ext cx="10858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027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ChangeArrowheads="1"/>
          </p:cNvSpPr>
          <p:nvPr/>
        </p:nvSpPr>
        <p:spPr bwMode="auto">
          <a:xfrm>
            <a:off x="2420815" y="1811714"/>
            <a:ext cx="735036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FontTx/>
              <a:buChar char="-"/>
            </a:pPr>
            <a:r>
              <a:rPr lang="en-US" sz="4400" b="1" dirty="0" err="1" smtClean="0">
                <a:solidFill>
                  <a:srgbClr val="FF0000"/>
                </a:solidFill>
                <a:latin typeface="Times New Roman" panose="02020603050405020304" pitchFamily="18" charset="0"/>
                <a:cs typeface="Times New Roman" panose="02020603050405020304" pitchFamily="18" charset="0"/>
              </a:rPr>
              <a:t>Bác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Trống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nói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với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Mèo</a:t>
            </a:r>
            <a:r>
              <a:rPr lang="en-US" sz="4400" b="1" dirty="0" smtClean="0">
                <a:solidFill>
                  <a:srgbClr val="FF0000"/>
                </a:solidFill>
                <a:latin typeface="Times New Roman" panose="02020603050405020304" pitchFamily="18" charset="0"/>
                <a:cs typeface="Times New Roman" panose="02020603050405020304" pitchFamily="18" charset="0"/>
              </a:rPr>
              <a:t> con?</a:t>
            </a:r>
            <a:r>
              <a:rPr lang="en-US" sz="4400" b="1" dirty="0">
                <a:solidFill>
                  <a:srgbClr val="FF0000"/>
                </a:solidFill>
                <a:latin typeface="Times New Roman" panose="02020603050405020304" pitchFamily="18" charset="0"/>
                <a:cs typeface="Times New Roman" panose="02020603050405020304" pitchFamily="18" charset="0"/>
              </a:rPr>
              <a:t/>
            </a:r>
            <a:br>
              <a:rPr lang="en-US" sz="4400" b="1" dirty="0">
                <a:solidFill>
                  <a:srgbClr val="FF0000"/>
                </a:solidFill>
                <a:latin typeface="Times New Roman" panose="02020603050405020304" pitchFamily="18" charset="0"/>
                <a:cs typeface="Times New Roman" panose="02020603050405020304" pitchFamily="18" charset="0"/>
              </a:rPr>
            </a:br>
            <a:endParaRPr lang="en-US" altLang="en-US" sz="44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5343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4"/>
          <p:cNvGrpSpPr>
            <a:grpSpLocks/>
          </p:cNvGrpSpPr>
          <p:nvPr/>
        </p:nvGrpSpPr>
        <p:grpSpPr bwMode="auto">
          <a:xfrm>
            <a:off x="0" y="0"/>
            <a:ext cx="12192000" cy="6928338"/>
            <a:chOff x="336" y="480"/>
            <a:chExt cx="4800" cy="3150"/>
          </a:xfrm>
        </p:grpSpPr>
        <p:pic>
          <p:nvPicPr>
            <p:cNvPr id="4098" name="Picture 2" descr="2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80"/>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2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0708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4" name="Group 4"/>
          <p:cNvGrpSpPr>
            <a:grpSpLocks/>
          </p:cNvGrpSpPr>
          <p:nvPr/>
        </p:nvGrpSpPr>
        <p:grpSpPr bwMode="auto">
          <a:xfrm>
            <a:off x="0" y="0"/>
            <a:ext cx="12192000" cy="6858000"/>
            <a:chOff x="336" y="432"/>
            <a:chExt cx="4800" cy="3150"/>
          </a:xfrm>
        </p:grpSpPr>
        <p:pic>
          <p:nvPicPr>
            <p:cNvPr id="5122" name="Picture 2" descr="3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3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4537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2661139" y="2080846"/>
            <a:ext cx="6477000" cy="200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ctr">
              <a:lnSpc>
                <a:spcPct val="150000"/>
              </a:lnSpc>
              <a:spcBef>
                <a:spcPct val="0"/>
              </a:spcBef>
              <a:buFontTx/>
              <a:buChar char="-"/>
              <a:defRPr/>
            </a:pPr>
            <a:r>
              <a:rPr lang="en-US" sz="4400" b="1" dirty="0" err="1" smtClean="0">
                <a:solidFill>
                  <a:srgbClr val="FF0000"/>
                </a:solidFill>
                <a:latin typeface="Times New Roman" panose="02020603050405020304" pitchFamily="18" charset="0"/>
                <a:cs typeface="Times New Roman" panose="02020603050405020304" pitchFamily="18" charset="0"/>
              </a:rPr>
              <a:t>Mèo</a:t>
            </a:r>
            <a:r>
              <a:rPr lang="en-US" sz="4400" b="1" dirty="0" smtClean="0">
                <a:solidFill>
                  <a:srgbClr val="FF0000"/>
                </a:solidFill>
                <a:latin typeface="Times New Roman" panose="02020603050405020304" pitchFamily="18" charset="0"/>
                <a:cs typeface="Times New Roman" panose="02020603050405020304" pitchFamily="18" charset="0"/>
              </a:rPr>
              <a:t> con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thắc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mắc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điều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25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4"/>
          <p:cNvGrpSpPr>
            <a:grpSpLocks/>
          </p:cNvGrpSpPr>
          <p:nvPr/>
        </p:nvGrpSpPr>
        <p:grpSpPr bwMode="auto">
          <a:xfrm>
            <a:off x="0" y="0"/>
            <a:ext cx="12192000" cy="6858000"/>
            <a:chOff x="336" y="432"/>
            <a:chExt cx="4800" cy="3150"/>
          </a:xfrm>
        </p:grpSpPr>
        <p:pic>
          <p:nvPicPr>
            <p:cNvPr id="6146" name="Picture 2" descr="4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4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2878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
          <p:cNvSpPr>
            <a:spLocks noChangeArrowheads="1"/>
          </p:cNvSpPr>
          <p:nvPr/>
        </p:nvSpPr>
        <p:spPr bwMode="auto">
          <a:xfrm>
            <a:off x="3115407" y="1872532"/>
            <a:ext cx="5606562" cy="301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FontTx/>
              <a:buChar char="-"/>
            </a:pPr>
            <a:r>
              <a:rPr lang="vi-VN" altLang="en-US" sz="4400" b="1" dirty="0">
                <a:solidFill>
                  <a:srgbClr val="FF0000"/>
                </a:solidFill>
                <a:latin typeface="Times New Roman" panose="02020603050405020304" pitchFamily="18" charset="0"/>
                <a:cs typeface="Times New Roman" panose="02020603050405020304" pitchFamily="18" charset="0"/>
              </a:rPr>
              <a:t> </a:t>
            </a:r>
            <a:r>
              <a:rPr lang="en-US" sz="4400" dirty="0"/>
              <a:t> </a:t>
            </a:r>
            <a:r>
              <a:rPr lang="en-US" sz="4400" b="1" dirty="0" err="1" smtClean="0">
                <a:solidFill>
                  <a:srgbClr val="FF0000"/>
                </a:solidFill>
                <a:latin typeface="Times New Roman" panose="02020603050405020304" pitchFamily="18" charset="0"/>
                <a:cs typeface="Times New Roman" panose="02020603050405020304" pitchFamily="18" charset="0"/>
              </a:rPr>
              <a:t>Mèo</a:t>
            </a:r>
            <a:r>
              <a:rPr lang="en-US" sz="4400" b="1" dirty="0" smtClean="0">
                <a:solidFill>
                  <a:srgbClr val="FF0000"/>
                </a:solidFill>
                <a:latin typeface="Times New Roman" panose="02020603050405020304" pitchFamily="18" charset="0"/>
                <a:cs typeface="Times New Roman" panose="02020603050405020304" pitchFamily="18" charset="0"/>
              </a:rPr>
              <a:t> con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nằm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mơ</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thấy</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dirty="0"/>
              <a:t/>
            </a:r>
            <a:br>
              <a:rPr lang="en-US" sz="4400" dirty="0"/>
            </a:b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085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4"/>
          <p:cNvGrpSpPr>
            <a:grpSpLocks/>
          </p:cNvGrpSpPr>
          <p:nvPr/>
        </p:nvGrpSpPr>
        <p:grpSpPr bwMode="auto">
          <a:xfrm>
            <a:off x="0" y="0"/>
            <a:ext cx="12192000" cy="6858000"/>
            <a:chOff x="336" y="432"/>
            <a:chExt cx="4800" cy="3150"/>
          </a:xfrm>
        </p:grpSpPr>
        <p:pic>
          <p:nvPicPr>
            <p:cNvPr id="7170" name="Picture 2" descr="5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5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56425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5"/>
          <p:cNvSpPr>
            <a:spLocks noChangeArrowheads="1"/>
          </p:cNvSpPr>
          <p:nvPr/>
        </p:nvSpPr>
        <p:spPr bwMode="auto">
          <a:xfrm>
            <a:off x="2581538" y="1665849"/>
            <a:ext cx="7230677" cy="2002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FontTx/>
              <a:buChar char="-"/>
            </a:pPr>
            <a:r>
              <a:rPr lang="en-US" sz="4400" b="1" dirty="0" err="1" smtClean="0">
                <a:solidFill>
                  <a:srgbClr val="FF0000"/>
                </a:solidFill>
                <a:latin typeface="Times New Roman" panose="02020603050405020304" pitchFamily="18" charset="0"/>
                <a:cs typeface="Times New Roman" panose="02020603050405020304" pitchFamily="18" charset="0"/>
              </a:rPr>
              <a:t>Sáng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hôm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sau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Mèo</a:t>
            </a:r>
            <a:r>
              <a:rPr lang="en-US" sz="4400" b="1" dirty="0" smtClean="0">
                <a:solidFill>
                  <a:srgbClr val="FF0000"/>
                </a:solidFill>
                <a:latin typeface="Times New Roman" panose="02020603050405020304" pitchFamily="18" charset="0"/>
                <a:cs typeface="Times New Roman" panose="02020603050405020304" pitchFamily="18" charset="0"/>
              </a:rPr>
              <a:t> con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làm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vi-VN" altLang="en-US" sz="44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7395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Group 4"/>
          <p:cNvGrpSpPr>
            <a:grpSpLocks/>
          </p:cNvGrpSpPr>
          <p:nvPr/>
        </p:nvGrpSpPr>
        <p:grpSpPr bwMode="auto">
          <a:xfrm>
            <a:off x="0" y="0"/>
            <a:ext cx="12192000" cy="6858000"/>
            <a:chOff x="336" y="480"/>
            <a:chExt cx="4800" cy="3150"/>
          </a:xfrm>
        </p:grpSpPr>
        <p:pic>
          <p:nvPicPr>
            <p:cNvPr id="8194" name="Picture 2" descr="6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80"/>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6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1610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ChangeArrowheads="1"/>
          </p:cNvSpPr>
          <p:nvPr/>
        </p:nvSpPr>
        <p:spPr bwMode="auto">
          <a:xfrm>
            <a:off x="1863970" y="1441938"/>
            <a:ext cx="8537332"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None/>
            </a:pPr>
            <a:r>
              <a:rPr lang="en-US" altLang="en-US" sz="3000" b="1" dirty="0">
                <a:solidFill>
                  <a:srgbClr val="FF0000"/>
                </a:solidFill>
              </a:rPr>
              <a:t>- </a:t>
            </a:r>
            <a:r>
              <a:rPr lang="en-US" sz="4400" b="1" dirty="0" err="1" smtClean="0">
                <a:solidFill>
                  <a:srgbClr val="FF0000"/>
                </a:solidFill>
                <a:latin typeface="Times New Roman" panose="02020603050405020304" pitchFamily="18" charset="0"/>
                <a:cs typeface="Times New Roman" panose="02020603050405020304" pitchFamily="18" charset="0"/>
              </a:rPr>
              <a:t>Sau</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khi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xem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sách</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bác</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Trống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đã</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nói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với</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Mèo</a:t>
            </a:r>
            <a:r>
              <a:rPr lang="en-US" sz="4400" b="1" dirty="0" smtClean="0">
                <a:solidFill>
                  <a:srgbClr val="FF0000"/>
                </a:solidFill>
                <a:latin typeface="Times New Roman" panose="02020603050405020304" pitchFamily="18" charset="0"/>
                <a:cs typeface="Times New Roman" panose="02020603050405020304" pitchFamily="18" charset="0"/>
              </a:rPr>
              <a:t> con ? </a:t>
            </a: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8414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Tranh ảnh dạy học\Hinh nen dep\SLGG_2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ChangeArrowheads="1"/>
          </p:cNvSpPr>
          <p:nvPr/>
        </p:nvSpPr>
        <p:spPr bwMode="auto">
          <a:xfrm>
            <a:off x="4319588" y="2125664"/>
            <a:ext cx="6151562"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b="1">
                <a:solidFill>
                  <a:srgbClr val="CC0099"/>
                </a:solidFill>
                <a:latin typeface="Times New Roman" panose="02020603050405020304" pitchFamily="18" charset="0"/>
                <a:cs typeface="Times New Roman" panose="02020603050405020304" pitchFamily="18" charset="0"/>
              </a:rPr>
              <a:t>2. Phương pháp,</a:t>
            </a:r>
          </a:p>
          <a:p>
            <a:pPr eaLnBrk="1" hangingPunct="1">
              <a:spcBef>
                <a:spcPct val="0"/>
              </a:spcBef>
              <a:buFontTx/>
              <a:buNone/>
            </a:pPr>
            <a:r>
              <a:rPr lang="en-US" altLang="en-US" sz="6000" b="1">
                <a:solidFill>
                  <a:srgbClr val="CC0099"/>
                </a:solidFill>
                <a:latin typeface="Times New Roman" panose="02020603050405020304" pitchFamily="18" charset="0"/>
                <a:cs typeface="Times New Roman" panose="02020603050405020304" pitchFamily="18" charset="0"/>
              </a:rPr>
              <a:t> hình thức tổ chức</a:t>
            </a:r>
          </a:p>
        </p:txBody>
      </p:sp>
      <p:pic>
        <p:nvPicPr>
          <p:cNvPr id="12295" name="Picture 7"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6150" y="44005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Firewrk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339850"/>
            <a:ext cx="1085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1531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500"/>
                                  </p:stCondLst>
                                  <p:endCondLst>
                                    <p:cond evt="onNext" delay="0">
                                      <p:tgtEl>
                                        <p:sldTgt/>
                                      </p:tgtEl>
                                    </p:cond>
                                  </p:endCondLst>
                                  <p:childTnLst>
                                    <p:set>
                                      <p:cBhvr>
                                        <p:cTn id="6" dur="1" fill="hold">
                                          <p:stCondLst>
                                            <p:cond delay="0"/>
                                          </p:stCondLst>
                                        </p:cTn>
                                        <p:tgtEl>
                                          <p:spTgt spid="12295"/>
                                        </p:tgtEl>
                                        <p:attrNameLst>
                                          <p:attrName>style.visibility</p:attrName>
                                        </p:attrNameLst>
                                      </p:cBhvr>
                                      <p:to>
                                        <p:strVal val="visible"/>
                                      </p:to>
                                    </p:set>
                                    <p:anim calcmode="lin" valueType="num">
                                      <p:cBhvr>
                                        <p:cTn id="7" dur="3000" fill="hold"/>
                                        <p:tgtEl>
                                          <p:spTgt spid="12295"/>
                                        </p:tgtEl>
                                        <p:attrNameLst>
                                          <p:attrName>ppt_w</p:attrName>
                                        </p:attrNameLst>
                                      </p:cBhvr>
                                      <p:tavLst>
                                        <p:tav tm="0">
                                          <p:val>
                                            <p:fltVal val="0"/>
                                          </p:val>
                                        </p:tav>
                                        <p:tav tm="100000">
                                          <p:val>
                                            <p:strVal val="#ppt_w"/>
                                          </p:val>
                                        </p:tav>
                                      </p:tavLst>
                                    </p:anim>
                                    <p:anim calcmode="lin" valueType="num">
                                      <p:cBhvr>
                                        <p:cTn id="8" dur="3000" fill="hold"/>
                                        <p:tgtEl>
                                          <p:spTgt spid="12295"/>
                                        </p:tgtEl>
                                        <p:attrNameLst>
                                          <p:attrName>ppt_h</p:attrName>
                                        </p:attrNameLst>
                                      </p:cBhvr>
                                      <p:tavLst>
                                        <p:tav tm="0">
                                          <p:val>
                                            <p:fltVal val="0"/>
                                          </p:val>
                                        </p:tav>
                                        <p:tav tm="100000">
                                          <p:val>
                                            <p:strVal val="#ppt_h"/>
                                          </p:val>
                                        </p:tav>
                                      </p:tavLst>
                                    </p:anim>
                                  </p:childTnLst>
                                </p:cTn>
                              </p:par>
                              <p:par>
                                <p:cTn id="9" presetID="23" presetClass="entr" presetSubtype="16" repeatCount="indefinite" fill="hold" nodeType="withEffect">
                                  <p:stCondLst>
                                    <p:cond delay="500"/>
                                  </p:stCondLst>
                                  <p:endCondLst>
                                    <p:cond evt="onNext" delay="0">
                                      <p:tgtEl>
                                        <p:sldTgt/>
                                      </p:tgtEl>
                                    </p:cond>
                                  </p:endCondLst>
                                  <p:childTnLst>
                                    <p:set>
                                      <p:cBhvr>
                                        <p:cTn id="10" dur="1" fill="hold">
                                          <p:stCondLst>
                                            <p:cond delay="0"/>
                                          </p:stCondLst>
                                        </p:cTn>
                                        <p:tgtEl>
                                          <p:spTgt spid="12296"/>
                                        </p:tgtEl>
                                        <p:attrNameLst>
                                          <p:attrName>style.visibility</p:attrName>
                                        </p:attrNameLst>
                                      </p:cBhvr>
                                      <p:to>
                                        <p:strVal val="visible"/>
                                      </p:to>
                                    </p:set>
                                    <p:anim calcmode="lin" valueType="num">
                                      <p:cBhvr>
                                        <p:cTn id="11" dur="3000" fill="hold"/>
                                        <p:tgtEl>
                                          <p:spTgt spid="12296"/>
                                        </p:tgtEl>
                                        <p:attrNameLst>
                                          <p:attrName>ppt_w</p:attrName>
                                        </p:attrNameLst>
                                      </p:cBhvr>
                                      <p:tavLst>
                                        <p:tav tm="0">
                                          <p:val>
                                            <p:fltVal val="0"/>
                                          </p:val>
                                        </p:tav>
                                        <p:tav tm="100000">
                                          <p:val>
                                            <p:strVal val="#ppt_w"/>
                                          </p:val>
                                        </p:tav>
                                      </p:tavLst>
                                    </p:anim>
                                    <p:anim calcmode="lin" valueType="num">
                                      <p:cBhvr>
                                        <p:cTn id="12" dur="3000" fill="hold"/>
                                        <p:tgtEl>
                                          <p:spTgt spid="12296"/>
                                        </p:tgtEl>
                                        <p:attrNameLst>
                                          <p:attrName>ppt_h</p:attrName>
                                        </p:attrNameLst>
                                      </p:cBhvr>
                                      <p:tavLst>
                                        <p:tav tm="0">
                                          <p:val>
                                            <p:fltVal val="0"/>
                                          </p:val>
                                        </p:tav>
                                        <p:tav tm="100000">
                                          <p:val>
                                            <p:strVal val="#ppt_h"/>
                                          </p:val>
                                        </p:tav>
                                      </p:tavLst>
                                    </p:anim>
                                  </p:childTnLst>
                                </p:cTn>
                              </p:par>
                              <p:par>
                                <p:cTn id="13" presetID="8" presetClass="entr" presetSubtype="16" fill="hold" grpId="0" nodeType="withEffect">
                                  <p:stCondLst>
                                    <p:cond delay="500"/>
                                  </p:stCondLst>
                                  <p:childTnLst>
                                    <p:set>
                                      <p:cBhvr>
                                        <p:cTn id="14" dur="1" fill="hold">
                                          <p:stCondLst>
                                            <p:cond delay="0"/>
                                          </p:stCondLst>
                                        </p:cTn>
                                        <p:tgtEl>
                                          <p:spTgt spid="12294"/>
                                        </p:tgtEl>
                                        <p:attrNameLst>
                                          <p:attrName>style.visibility</p:attrName>
                                        </p:attrNameLst>
                                      </p:cBhvr>
                                      <p:to>
                                        <p:strVal val="visible"/>
                                      </p:to>
                                    </p:set>
                                    <p:animEffect transition="in" filter="diamond(in)">
                                      <p:cBhvr>
                                        <p:cTn id="15" dur="2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Group 4"/>
          <p:cNvGrpSpPr>
            <a:grpSpLocks/>
          </p:cNvGrpSpPr>
          <p:nvPr/>
        </p:nvGrpSpPr>
        <p:grpSpPr bwMode="auto">
          <a:xfrm>
            <a:off x="0" y="0"/>
            <a:ext cx="12192000" cy="6858000"/>
            <a:chOff x="336" y="480"/>
            <a:chExt cx="4800" cy="3150"/>
          </a:xfrm>
        </p:grpSpPr>
        <p:pic>
          <p:nvPicPr>
            <p:cNvPr id="8194" name="Picture 2" descr="6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80"/>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6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400" cy="31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ounded Rectangle 1"/>
          <p:cNvSpPr/>
          <p:nvPr/>
        </p:nvSpPr>
        <p:spPr>
          <a:xfrm>
            <a:off x="6005147" y="1"/>
            <a:ext cx="6066692" cy="2374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96000" y="-1"/>
            <a:ext cx="6005147" cy="2246769"/>
          </a:xfrm>
          <a:prstGeom prst="rect">
            <a:avLst/>
          </a:prstGeom>
          <a:noFill/>
        </p:spPr>
        <p:txBody>
          <a:bodyPr wrap="square" rtlCol="0">
            <a:spAutoFit/>
          </a:bodyPr>
          <a:lstStyle/>
          <a:p>
            <a:r>
              <a:rPr lang="vi-VN" dirty="0"/>
              <a:t> </a:t>
            </a:r>
            <a:r>
              <a:rPr lang="en-US" sz="2000" b="1" dirty="0" err="1" smtClean="0">
                <a:latin typeface="Times New Roman" panose="02020603050405020304" pitchFamily="18" charset="0"/>
                <a:cs typeface="Times New Roman" panose="02020603050405020304" pitchFamily="18" charset="0"/>
              </a:rPr>
              <a:t>Bác</a:t>
            </a:r>
            <a:r>
              <a:rPr lang="vi-VN" sz="2000" b="1" dirty="0" smtClean="0">
                <a:latin typeface="Times New Roman" panose="02020603050405020304" pitchFamily="18" charset="0"/>
                <a:cs typeface="Times New Roman" panose="02020603050405020304" pitchFamily="18" charset="0"/>
              </a:rPr>
              <a:t> </a:t>
            </a:r>
            <a:r>
              <a:rPr lang="vi-VN" sz="2000" b="1" dirty="0" smtClean="0">
                <a:latin typeface="+mj-lt"/>
              </a:rPr>
              <a:t>Gà Trống nhìn </a:t>
            </a:r>
            <a:r>
              <a:rPr lang="vi-VN" sz="2000" b="1" dirty="0">
                <a:latin typeface="+mj-lt"/>
              </a:rPr>
              <a:t>quyển sách tỏ vẻ rất ngạc nhiên rồi lắc đầu cáhn nản. Thì ra Mèo Con đã dán nhầm lung tung, trang nọ lẫn trang kia, mảnh nọ chồng lên mảnh kia. Rồi bác Gà Trống châm rãi bảo:</a:t>
            </a:r>
            <a:br>
              <a:rPr lang="vi-VN" sz="2000" b="1" dirty="0">
                <a:latin typeface="+mj-lt"/>
              </a:rPr>
            </a:br>
            <a:r>
              <a:rPr lang="vi-VN" sz="2000" b="1" dirty="0">
                <a:latin typeface="+mj-lt"/>
              </a:rPr>
              <a:t>- Sách vở là người là bạn tốt. luôn mang đến cho chúng ta nhiều điều bổ ích. Nếu lỡ tay làm rách thì chớ có dán lại ẩu như thế này nhé!</a:t>
            </a:r>
            <a:endParaRPr lang="en-US" sz="2000" b="1" dirty="0">
              <a:latin typeface="+mj-lt"/>
            </a:endParaRPr>
          </a:p>
        </p:txBody>
      </p:sp>
    </p:spTree>
    <p:extLst>
      <p:ext uri="{BB962C8B-B14F-4D97-AF65-F5344CB8AC3E}">
        <p14:creationId xmlns:p14="http://schemas.microsoft.com/office/powerpoint/2010/main" val="16212463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NEN\mod_article643209_1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2192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2971800" y="1626577"/>
            <a:ext cx="6477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50000"/>
              </a:lnSpc>
              <a:spcBef>
                <a:spcPct val="0"/>
              </a:spcBef>
              <a:buNone/>
            </a:pPr>
            <a:r>
              <a:rPr lang="en-US" altLang="en-US" sz="3000" b="1" dirty="0">
                <a:solidFill>
                  <a:srgbClr val="FF0000"/>
                </a:solidFill>
              </a:rPr>
              <a:t>- </a:t>
            </a:r>
            <a:r>
              <a:rPr lang="en-US" sz="4400" b="1" dirty="0" err="1" smtClean="0">
                <a:solidFill>
                  <a:srgbClr val="FF0000"/>
                </a:solidFill>
                <a:latin typeface="Times New Roman" panose="02020603050405020304" pitchFamily="18" charset="0"/>
                <a:cs typeface="Times New Roman" panose="02020603050405020304" pitchFamily="18" charset="0"/>
              </a:rPr>
              <a:t>Nếu</a:t>
            </a:r>
            <a:r>
              <a:rPr lang="en-US" sz="4400" b="1" dirty="0" smtClean="0">
                <a:solidFill>
                  <a:srgbClr val="FF0000"/>
                </a:solidFill>
                <a:latin typeface="Times New Roman" panose="02020603050405020304" pitchFamily="18" charset="0"/>
                <a:cs typeface="Times New Roman" panose="02020603050405020304" pitchFamily="18" charset="0"/>
              </a:rPr>
              <a:t> con </a:t>
            </a:r>
            <a:r>
              <a:rPr lang="en-US" sz="4400" b="1" dirty="0" err="1" smtClean="0">
                <a:solidFill>
                  <a:srgbClr val="FF0000"/>
                </a:solidFill>
                <a:latin typeface="Times New Roman" panose="02020603050405020304" pitchFamily="18" charset="0"/>
                <a:cs typeface="Times New Roman" panose="02020603050405020304" pitchFamily="18" charset="0"/>
              </a:rPr>
              <a:t>là</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bạn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Mèo</a:t>
            </a:r>
            <a:r>
              <a:rPr lang="en-US" sz="4400" b="1" dirty="0" smtClean="0">
                <a:solidFill>
                  <a:srgbClr val="FF0000"/>
                </a:solidFill>
                <a:latin typeface="Times New Roman" panose="02020603050405020304" pitchFamily="18" charset="0"/>
                <a:cs typeface="Times New Roman" panose="02020603050405020304" pitchFamily="18" charset="0"/>
              </a:rPr>
              <a:t> con, con </a:t>
            </a:r>
            <a:r>
              <a:rPr lang="en-US" sz="4400" b="1" dirty="0" err="1" smtClean="0">
                <a:solidFill>
                  <a:srgbClr val="FF0000"/>
                </a:solidFill>
                <a:latin typeface="Times New Roman" panose="02020603050405020304" pitchFamily="18" charset="0"/>
                <a:cs typeface="Times New Roman" panose="02020603050405020304" pitchFamily="18" charset="0"/>
              </a:rPr>
              <a:t>sẽ</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làm</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gì</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
            </a:r>
            <a:br>
              <a:rPr lang="en-US" sz="4400" b="1" dirty="0">
                <a:solidFill>
                  <a:srgbClr val="FF0000"/>
                </a:solidFill>
                <a:latin typeface="Times New Roman" panose="02020603050405020304" pitchFamily="18" charset="0"/>
                <a:cs typeface="Times New Roman" panose="02020603050405020304" pitchFamily="18" charset="0"/>
              </a:rPr>
            </a:br>
            <a:endParaRPr lang="en-US" alt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6109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476103" y="1520785"/>
            <a:ext cx="9239793"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defRPr/>
            </a:pPr>
            <a:r>
              <a:rPr lang="vi-VN" sz="5000" b="1" u="sng" dirty="0">
                <a:solidFill>
                  <a:srgbClr val="C00000"/>
                </a:solidFill>
                <a:latin typeface="Times New Roman" panose="02020603050405020304" pitchFamily="18" charset="0"/>
                <a:cs typeface="Times New Roman" panose="02020603050405020304" pitchFamily="18" charset="0"/>
              </a:rPr>
              <a:t>GD :</a:t>
            </a:r>
            <a:r>
              <a:rPr lang="vi-VN" sz="5000" dirty="0">
                <a:solidFill>
                  <a:srgbClr val="C00000"/>
                </a:solidFill>
                <a:latin typeface="+mj-lt"/>
              </a:rPr>
              <a:t> </a:t>
            </a:r>
            <a:r>
              <a:rPr lang="en-US" sz="5000" dirty="0">
                <a:latin typeface="Times New Roman" panose="02020603050405020304" pitchFamily="18" charset="0"/>
                <a:cs typeface="Times New Roman" panose="02020603050405020304" pitchFamily="18" charset="0"/>
              </a:rPr>
              <a:t>Qua </a:t>
            </a:r>
            <a:r>
              <a:rPr lang="vi-VN" sz="5000" dirty="0">
                <a:latin typeface="Times New Roman" panose="02020603050405020304" pitchFamily="18" charset="0"/>
                <a:cs typeface="Times New Roman" panose="02020603050405020304" pitchFamily="18" charset="0"/>
              </a:rPr>
              <a:t>câu chuyện </a:t>
            </a:r>
            <a:r>
              <a:rPr lang="en-US" sz="5000" dirty="0" err="1">
                <a:latin typeface="Times New Roman" panose="02020603050405020304" pitchFamily="18" charset="0"/>
                <a:cs typeface="Times New Roman" panose="02020603050405020304" pitchFamily="18" charset="0"/>
              </a:rPr>
              <a:t>muốn</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giáo</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dục</a:t>
            </a:r>
            <a:r>
              <a:rPr lang="en-US" sz="5000" dirty="0">
                <a:latin typeface="Times New Roman" panose="02020603050405020304" pitchFamily="18" charset="0"/>
                <a:cs typeface="Times New Roman" panose="02020603050405020304" pitchFamily="18" charset="0"/>
              </a:rPr>
              <a:t> </a:t>
            </a:r>
            <a:r>
              <a:rPr lang="en-US" sz="5000" dirty="0" err="1">
                <a:latin typeface="Times New Roman" panose="02020603050405020304" pitchFamily="18" charset="0"/>
                <a:cs typeface="Times New Roman" panose="02020603050405020304" pitchFamily="18" charset="0"/>
              </a:rPr>
              <a:t>các</a:t>
            </a:r>
            <a:r>
              <a:rPr lang="en-US" sz="5000" dirty="0">
                <a:latin typeface="Times New Roman" panose="02020603050405020304" pitchFamily="18" charset="0"/>
                <a:cs typeface="Times New Roman" panose="02020603050405020304" pitchFamily="18" charset="0"/>
              </a:rPr>
              <a:t> </a:t>
            </a:r>
            <a:r>
              <a:rPr lang="en-US" sz="5000" dirty="0" smtClean="0">
                <a:latin typeface="Times New Roman" panose="02020603050405020304" pitchFamily="18" charset="0"/>
                <a:cs typeface="Times New Roman" panose="02020603050405020304" pitchFamily="18" charset="0"/>
              </a:rPr>
              <a:t>con </a:t>
            </a:r>
            <a:r>
              <a:rPr lang="en-US" sz="5000" dirty="0" err="1" smtClean="0">
                <a:latin typeface="Times New Roman" panose="02020603050405020304" pitchFamily="18" charset="0"/>
                <a:cs typeface="Times New Roman" panose="02020603050405020304" pitchFamily="18" charset="0"/>
              </a:rPr>
              <a:t>biết</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giữ</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đồ</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dùng</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học</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tập</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cất</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dọn</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đồ</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dùng</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đúng</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nơi</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quy</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định</a:t>
            </a:r>
            <a:r>
              <a:rPr lang="en-US" sz="5000" dirty="0" smtClean="0">
                <a:latin typeface="Times New Roman" panose="02020603050405020304" pitchFamily="18" charset="0"/>
                <a:cs typeface="Times New Roman" panose="02020603050405020304" pitchFamily="18" charset="0"/>
              </a:rPr>
              <a:t>.</a:t>
            </a:r>
            <a:endParaRPr lang="en-US" sz="5000" dirty="0">
              <a:latin typeface="+mj-lt"/>
              <a:cs typeface="Times New Roman" panose="02020603050405020304" pitchFamily="18" charset="0"/>
            </a:endParaRPr>
          </a:p>
          <a:p>
            <a:pPr algn="ctr" eaLnBrk="1" hangingPunct="1">
              <a:buFontTx/>
              <a:buNone/>
              <a:defRPr/>
            </a:pPr>
            <a:endParaRPr lang="vi-VN" sz="3500" dirty="0">
              <a:solidFill>
                <a:srgbClr val="C00000"/>
              </a:solidFill>
              <a:latin typeface="+mj-lt"/>
            </a:endParaRPr>
          </a:p>
        </p:txBody>
      </p:sp>
    </p:spTree>
    <p:extLst>
      <p:ext uri="{BB962C8B-B14F-4D97-AF65-F5344CB8AC3E}">
        <p14:creationId xmlns:p14="http://schemas.microsoft.com/office/powerpoint/2010/main" val="2059552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Tranh ảnh dạy học\Hinh nen dep\SLGG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96715" y="1976984"/>
            <a:ext cx="12192000" cy="2585323"/>
          </a:xfrm>
          <a:prstGeom prst="rect">
            <a:avLst/>
          </a:prstGeom>
          <a:noFill/>
        </p:spPr>
        <p:txBody>
          <a:bodyPr wrap="square">
            <a:spAutoFit/>
          </a:bodyPr>
          <a:lstStyle/>
          <a:p>
            <a:pPr algn="ctr">
              <a:defRPr/>
            </a:pPr>
            <a:r>
              <a:rPr lang="en-US" sz="54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a:t>
            </a:r>
            <a:r>
              <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kể</a:t>
            </a:r>
            <a:r>
              <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lần</a:t>
            </a:r>
            <a:r>
              <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3</a:t>
            </a:r>
            <a:r>
              <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 </a:t>
            </a:r>
            <a:endPar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r>
              <a:rPr lang="vi-VN"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 </a:t>
            </a:r>
            <a:r>
              <a:rPr lang="vi-VN"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cho xem</a:t>
            </a:r>
            <a:r>
              <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video</a:t>
            </a:r>
            <a:r>
              <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chuyện</a:t>
            </a:r>
            <a:r>
              <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endPar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defRPr/>
            </a:pPr>
            <a:r>
              <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r>
              <a:rPr lang="en-US" sz="5400" b="1" dirty="0" err="1"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Mèo</a:t>
            </a:r>
            <a:r>
              <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con </a:t>
            </a:r>
            <a:r>
              <a:rPr lang="en-US" sz="5400" b="1" dirty="0" err="1"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quyển</a:t>
            </a:r>
            <a:r>
              <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1" dirty="0" err="1"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sách</a:t>
            </a:r>
            <a:r>
              <a:rPr lang="en-US" sz="5400" b="1" dirty="0" smtClean="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endParaRPr lang="en-US" sz="54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Rectangle 8"/>
          <p:cNvSpPr/>
          <p:nvPr/>
        </p:nvSpPr>
        <p:spPr>
          <a:xfrm>
            <a:off x="3430275" y="216878"/>
            <a:ext cx="5006499" cy="1200329"/>
          </a:xfrm>
          <a:prstGeom prst="rect">
            <a:avLst/>
          </a:prstGeom>
          <a:noFill/>
        </p:spPr>
        <p:txBody>
          <a:bodyPr wrap="none">
            <a:spAutoFit/>
          </a:bodyPr>
          <a:lstStyle/>
          <a:p>
            <a:pPr algn="ctr">
              <a:defRPr/>
            </a:pPr>
            <a:r>
              <a:rPr lang="en-US" sz="72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a:t>
            </a:r>
            <a:r>
              <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động</a:t>
            </a:r>
            <a:r>
              <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vi-VN"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3</a:t>
            </a:r>
            <a:endPar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258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èo Con Và Quyển Sách - Kể Chuyện Cùng Bé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6062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362200" y="365126"/>
            <a:ext cx="7886700" cy="1325563"/>
          </a:xfrm>
        </p:spPr>
        <p:txBody>
          <a:bodyPr/>
          <a:lstStyle/>
          <a:p>
            <a:pPr eaLnBrk="1" hangingPunct="1"/>
            <a:endParaRPr lang="vi-VN" smtClean="0"/>
          </a:p>
        </p:txBody>
      </p:sp>
      <p:pic>
        <p:nvPicPr>
          <p:cNvPr id="40963" name="Picture 2" descr="F:\Tranh ảnh dạy học\Hinh nen dep\SLGG_2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4152900" y="1905000"/>
            <a:ext cx="5429250" cy="2209800"/>
          </a:xfrm>
          <a:prstGeom prst="rect">
            <a:avLst/>
          </a:prstGeom>
        </p:spPr>
        <p:txBody>
          <a:bodyPr wrap="none" fromWordArt="1">
            <a:prstTxWarp prst="textDeflate">
              <a:avLst>
                <a:gd name="adj" fmla="val 18750"/>
              </a:avLst>
            </a:prstTxWarp>
          </a:bodyPr>
          <a:lstStyle/>
          <a:p>
            <a:pPr algn="ctr"/>
            <a:r>
              <a:rPr lang="en-US" sz="5400" b="1" kern="10">
                <a:ln w="12700">
                  <a:solidFill>
                    <a:srgbClr val="EAEAEA"/>
                  </a:solidFill>
                  <a:round/>
                  <a:headEnd/>
                  <a:tailEnd/>
                </a:ln>
                <a:solidFill>
                  <a:srgbClr val="00008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3. Kết thúc</a:t>
            </a:r>
          </a:p>
        </p:txBody>
      </p:sp>
      <p:pic>
        <p:nvPicPr>
          <p:cNvPr id="7" name="HatGapLangTa-TranVietBinh.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7467600" y="32766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926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nodeType="afterGroup">
                            <p:stCondLst>
                              <p:cond delay="0"/>
                            </p:stCondLst>
                            <p:childTnLst>
                              <p:par>
                                <p:cTn id="9" presetID="1" presetClass="mediacall" presetSubtype="0" fill="hold" nodeType="afterEffect">
                                  <p:stCondLst>
                                    <p:cond delay="0"/>
                                  </p:stCondLst>
                                  <p:childTnLst>
                                    <p:cmd type="call" cmd="playFrom(0.0)">
                                      <p:cBhvr>
                                        <p:cTn id="10" dur="1069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 descr="D:\anh dong\phongcanh03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hu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76400"/>
            <a:ext cx="8153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233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Tranh ảnh dạy học\Hinh nen dep\SLGG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4669" y="2144715"/>
            <a:ext cx="8018542" cy="1938992"/>
          </a:xfrm>
          <a:prstGeom prst="rect">
            <a:avLst/>
          </a:prstGeom>
          <a:noFill/>
        </p:spPr>
        <p:txBody>
          <a:bodyPr wrap="none">
            <a:spAutoFit/>
          </a:bodyPr>
          <a:lstStyle/>
          <a:p>
            <a:pPr algn="ctr">
              <a:defRPr/>
            </a:pPr>
            <a:r>
              <a:rPr lang="en-US" sz="60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kể</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lần</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 </a:t>
            </a:r>
          </a:p>
          <a:p>
            <a:pPr algn="ctr">
              <a:defRPr/>
            </a:pPr>
            <a:r>
              <a:rPr lang="en-US" sz="6000" b="1" kern="10"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a:t>
            </a:r>
            <a:r>
              <a:rPr lang="en-US" sz="6000" b="1" kern="10"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kern="10"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hợp</a:t>
            </a:r>
            <a:r>
              <a:rPr lang="en-US" sz="6000" b="1" kern="10"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kern="10"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cử</a:t>
            </a:r>
            <a:r>
              <a:rPr lang="en-US" sz="6000" b="1" kern="10"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kern="10"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chỉ</a:t>
            </a:r>
            <a:r>
              <a:rPr lang="en-US" sz="6000" b="1" kern="10"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kern="10"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điệu</a:t>
            </a:r>
            <a:r>
              <a:rPr lang="en-US" sz="6000" b="1" kern="10"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kern="10"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bộ</a:t>
            </a:r>
            <a:r>
              <a:rPr lang="en-US" sz="6000" b="1" kern="10"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4" name="Rectangle 3"/>
          <p:cNvSpPr/>
          <p:nvPr/>
        </p:nvSpPr>
        <p:spPr>
          <a:xfrm>
            <a:off x="4191001" y="580196"/>
            <a:ext cx="5006499" cy="1200329"/>
          </a:xfrm>
          <a:prstGeom prst="rect">
            <a:avLst/>
          </a:prstGeom>
          <a:noFill/>
        </p:spPr>
        <p:txBody>
          <a:bodyPr wrap="none">
            <a:spAutoFit/>
          </a:bodyPr>
          <a:lstStyle/>
          <a:p>
            <a:pPr algn="ctr">
              <a:defRPr/>
            </a:pPr>
            <a:r>
              <a:rPr lang="en-US" sz="72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a:t>
            </a:r>
            <a:r>
              <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động</a:t>
            </a:r>
            <a:r>
              <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vi-VN"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1</a:t>
            </a:r>
            <a:endPar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917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Tranh ảnh dạy học\Hinh nen dep\SLGG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25"/>
          <p:cNvSpPr>
            <a:spLocks noChangeArrowheads="1" noChangeShapeType="1" noTextEdit="1"/>
          </p:cNvSpPr>
          <p:nvPr/>
        </p:nvSpPr>
        <p:spPr bwMode="auto">
          <a:xfrm>
            <a:off x="6019801" y="1863726"/>
            <a:ext cx="3686175" cy="581025"/>
          </a:xfrm>
          <a:prstGeom prst="rect">
            <a:avLst/>
          </a:prstGeom>
        </p:spPr>
        <p:txBody>
          <a:bodyPr wrap="none" fromWordArt="1">
            <a:prstTxWarp prst="textPlain">
              <a:avLst>
                <a:gd name="adj" fmla="val 50000"/>
              </a:avLst>
            </a:prstTxWarp>
          </a:bodyPr>
          <a:lstStyle/>
          <a:p>
            <a:pPr algn="ctr"/>
            <a:endParaRPr lang="en-US" sz="4000" b="1" kern="10">
              <a:ln w="19050">
                <a:solidFill>
                  <a:srgbClr val="FF0000"/>
                </a:solidFill>
                <a:round/>
                <a:headEnd/>
                <a:tailEnd/>
              </a:ln>
              <a:solidFill>
                <a:srgbClr val="FF0000"/>
              </a:solidFill>
              <a:effectLst>
                <a:outerShdw dist="35921" dir="2700000" algn="ctr" rotWithShape="0">
                  <a:srgbClr val="990000"/>
                </a:outerShdw>
              </a:effectLst>
              <a:cs typeface="Arial" panose="020B0604020202020204" pitchFamily="34" charset="0"/>
            </a:endParaRPr>
          </a:p>
        </p:txBody>
      </p:sp>
      <p:sp>
        <p:nvSpPr>
          <p:cNvPr id="7" name="WordArt 25"/>
          <p:cNvSpPr>
            <a:spLocks noChangeArrowheads="1" noChangeShapeType="1" noTextEdit="1"/>
          </p:cNvSpPr>
          <p:nvPr/>
        </p:nvSpPr>
        <p:spPr bwMode="auto">
          <a:xfrm>
            <a:off x="6019801" y="3138489"/>
            <a:ext cx="3686175" cy="581025"/>
          </a:xfrm>
          <a:prstGeom prst="rect">
            <a:avLst/>
          </a:prstGeom>
        </p:spPr>
        <p:txBody>
          <a:bodyPr wrap="none" fromWordArt="1">
            <a:prstTxWarp prst="textPlain">
              <a:avLst>
                <a:gd name="adj" fmla="val 50000"/>
              </a:avLst>
            </a:prstTxWarp>
          </a:bodyPr>
          <a:lstStyle/>
          <a:p>
            <a:pPr algn="ctr"/>
            <a:endParaRPr lang="en-US" sz="4000" b="1" kern="10">
              <a:ln w="19050">
                <a:solidFill>
                  <a:srgbClr val="FF0000"/>
                </a:solidFill>
                <a:round/>
                <a:headEnd/>
                <a:tailEnd/>
              </a:ln>
              <a:solidFill>
                <a:srgbClr val="FF0000"/>
              </a:solidFill>
              <a:effectLst>
                <a:outerShdw dist="35921" dir="2700000" algn="ctr" rotWithShape="0">
                  <a:srgbClr val="990000"/>
                </a:outerShdw>
              </a:effectLst>
              <a:cs typeface="Arial" panose="020B0604020202020204" pitchFamily="34" charset="0"/>
            </a:endParaRPr>
          </a:p>
        </p:txBody>
      </p:sp>
      <p:sp>
        <p:nvSpPr>
          <p:cNvPr id="8" name="Rectangle 7"/>
          <p:cNvSpPr/>
          <p:nvPr/>
        </p:nvSpPr>
        <p:spPr>
          <a:xfrm>
            <a:off x="3429000" y="2144715"/>
            <a:ext cx="6809878" cy="1938992"/>
          </a:xfrm>
          <a:prstGeom prst="rect">
            <a:avLst/>
          </a:prstGeom>
          <a:noFill/>
        </p:spPr>
        <p:txBody>
          <a:bodyPr wrap="none">
            <a:spAutoFit/>
          </a:bodyPr>
          <a:lstStyle/>
          <a:p>
            <a:pPr algn="ctr">
              <a:defRPr/>
            </a:pPr>
            <a:r>
              <a:rPr lang="en-US" sz="60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Cô</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kể</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lần</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2 : </a:t>
            </a:r>
          </a:p>
          <a:p>
            <a:pPr algn="ctr">
              <a:defRPr/>
            </a:pPr>
            <a:r>
              <a:rPr lang="en-US" sz="60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Kết</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hợp</a:t>
            </a:r>
            <a:r>
              <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000" b="1" dirty="0" err="1">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powerpoint</a:t>
            </a:r>
            <a:endParaRPr lang="en-US" sz="6000" b="1" dirty="0">
              <a:ln w="0"/>
              <a:solidFill>
                <a:srgbClr val="0000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Rectangle 8"/>
          <p:cNvSpPr/>
          <p:nvPr/>
        </p:nvSpPr>
        <p:spPr>
          <a:xfrm>
            <a:off x="4191001" y="580196"/>
            <a:ext cx="5006499" cy="1200329"/>
          </a:xfrm>
          <a:prstGeom prst="rect">
            <a:avLst/>
          </a:prstGeom>
          <a:noFill/>
        </p:spPr>
        <p:txBody>
          <a:bodyPr wrap="none">
            <a:spAutoFit/>
          </a:bodyPr>
          <a:lstStyle/>
          <a:p>
            <a:pPr algn="ctr">
              <a:defRPr/>
            </a:pPr>
            <a:r>
              <a:rPr lang="en-US" sz="72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Hoạt</a:t>
            </a:r>
            <a:r>
              <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72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động</a:t>
            </a:r>
            <a:r>
              <a:rPr lang="en-US" sz="72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1133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6"/>
          <p:cNvGrpSpPr>
            <a:grpSpLocks/>
          </p:cNvGrpSpPr>
          <p:nvPr/>
        </p:nvGrpSpPr>
        <p:grpSpPr bwMode="auto">
          <a:xfrm>
            <a:off x="0" y="-1"/>
            <a:ext cx="12192000" cy="6954715"/>
            <a:chOff x="288" y="528"/>
            <a:chExt cx="4402" cy="2916"/>
          </a:xfrm>
        </p:grpSpPr>
        <p:pic>
          <p:nvPicPr>
            <p:cNvPr id="2052" name="Picture 4" descr="bias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528"/>
              <a:ext cx="2194" cy="288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b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528"/>
              <a:ext cx="2222" cy="29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9420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6" name="Group 4"/>
          <p:cNvGrpSpPr>
            <a:grpSpLocks/>
          </p:cNvGrpSpPr>
          <p:nvPr/>
        </p:nvGrpSpPr>
        <p:grpSpPr bwMode="auto">
          <a:xfrm>
            <a:off x="0" y="0"/>
            <a:ext cx="12192000" cy="6858000"/>
            <a:chOff x="336" y="432"/>
            <a:chExt cx="4800" cy="3150"/>
          </a:xfrm>
        </p:grpSpPr>
        <p:pic>
          <p:nvPicPr>
            <p:cNvPr id="3074" name="Picture 2" descr="1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6404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4"/>
          <p:cNvGrpSpPr>
            <a:grpSpLocks/>
          </p:cNvGrpSpPr>
          <p:nvPr/>
        </p:nvGrpSpPr>
        <p:grpSpPr bwMode="auto">
          <a:xfrm>
            <a:off x="0" y="0"/>
            <a:ext cx="12192000" cy="6928338"/>
            <a:chOff x="336" y="480"/>
            <a:chExt cx="4800" cy="3150"/>
          </a:xfrm>
        </p:grpSpPr>
        <p:pic>
          <p:nvPicPr>
            <p:cNvPr id="4098" name="Picture 2" descr="2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80"/>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2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80"/>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3453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4" name="Group 4"/>
          <p:cNvGrpSpPr>
            <a:grpSpLocks/>
          </p:cNvGrpSpPr>
          <p:nvPr/>
        </p:nvGrpSpPr>
        <p:grpSpPr bwMode="auto">
          <a:xfrm>
            <a:off x="0" y="0"/>
            <a:ext cx="12192000" cy="6858000"/>
            <a:chOff x="336" y="432"/>
            <a:chExt cx="4800" cy="3150"/>
          </a:xfrm>
        </p:grpSpPr>
        <p:pic>
          <p:nvPicPr>
            <p:cNvPr id="5122" name="Picture 2" descr="3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 y="432"/>
              <a:ext cx="2400" cy="31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3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432"/>
              <a:ext cx="2400" cy="3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3650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233</Words>
  <Application>Microsoft Office PowerPoint</Application>
  <PresentationFormat>Widescreen</PresentationFormat>
  <Paragraphs>33</Paragraphs>
  <Slides>36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40</cp:revision>
  <dcterms:created xsi:type="dcterms:W3CDTF">2021-04-01T08:47:18Z</dcterms:created>
  <dcterms:modified xsi:type="dcterms:W3CDTF">2025-09-18T07:28:53Z</dcterms:modified>
</cp:coreProperties>
</file>