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3" d="100"/>
          <a:sy n="93" d="100"/>
        </p:scale>
        <p:origin x="4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23/9/2025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23/9/2025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23/9/2025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23/9/2025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23/9/2025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23/9/2025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23/9/2025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23/9/2025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23/9/2025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23/9/2025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23/9/2025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23/9/2025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36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2782389" y="1293223"/>
            <a:ext cx="62858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smtClean="0">
                <a:solidFill>
                  <a:srgbClr val="FF0000"/>
                </a:solidFill>
                <a:latin typeface="Times New Roman" panose="02020603050405020304" pitchFamily="18" charset="0"/>
              </a:rPr>
              <a:t>UBND PHƯỜNG </a:t>
            </a:r>
            <a:r>
              <a:rPr lang="vi-VN" altLang="en-US" sz="1800" b="1" smtClean="0">
                <a:solidFill>
                  <a:srgbClr val="FF0000"/>
                </a:solidFill>
                <a:latin typeface="Times New Roman" panose="02020603050405020304" pitchFamily="18" charset="0"/>
              </a:rPr>
              <a:t>BỒ ĐỂ</a:t>
            </a:r>
            <a:endParaRPr lang="en-US" altLang="en-US" sz="1800" b="1" smtClean="0">
              <a:solidFill>
                <a:srgbClr val="FF0000"/>
              </a:solidFill>
              <a:latin typeface="Times New Roman" panose="02020603050405020304" pitchFamily="18" charset="0"/>
            </a:endParaRPr>
          </a:p>
          <a:p>
            <a:pPr algn="ctr" eaLnBrk="1" hangingPunct="1">
              <a:spcBef>
                <a:spcPct val="50000"/>
              </a:spcBef>
              <a:buFontTx/>
              <a:buNone/>
            </a:pPr>
            <a:r>
              <a:rPr lang="en-US" altLang="en-US" sz="1800" b="1" smtClean="0">
                <a:solidFill>
                  <a:srgbClr val="FF0000"/>
                </a:solidFill>
                <a:latin typeface="Times New Roman" panose="02020603050405020304" pitchFamily="18" charset="0"/>
              </a:rPr>
              <a:t>TRƯỜNG MẦM NON </a:t>
            </a:r>
            <a:r>
              <a:rPr lang="vi-VN" altLang="en-US" sz="1800" b="1" smtClean="0">
                <a:solidFill>
                  <a:srgbClr val="FF0000"/>
                </a:solidFill>
                <a:latin typeface="Times New Roman" panose="02020603050405020304" pitchFamily="18" charset="0"/>
              </a:rPr>
              <a:t>GIA QUẤT</a:t>
            </a:r>
            <a:endParaRPr lang="en-US" altLang="en-US" sz="18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619376"/>
            <a:ext cx="640867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300" b="1" smtClean="0">
              <a:solidFill>
                <a:srgbClr val="0000FF"/>
              </a:solidFill>
              <a:latin typeface="Times New Roman" panose="02020603050405020304" pitchFamily="18" charset="0"/>
            </a:endParaRPr>
          </a:p>
          <a:p>
            <a:pPr eaLnBrk="1" hangingPunct="1">
              <a:spcBef>
                <a:spcPct val="0"/>
              </a:spcBef>
              <a:buFontTx/>
              <a:buNone/>
            </a:pPr>
            <a:r>
              <a:rPr lang="en-US" altLang="en-US" sz="2300" b="1" smtClean="0">
                <a:solidFill>
                  <a:srgbClr val="0000FF"/>
                </a:solidFill>
                <a:latin typeface="Times New Roman" panose="02020603050405020304" pitchFamily="18" charset="0"/>
              </a:rPr>
              <a:t>LĨNH </a:t>
            </a:r>
            <a:r>
              <a:rPr lang="en-US" altLang="en-US" sz="2300" b="1" dirty="0">
                <a:solidFill>
                  <a:srgbClr val="0000FF"/>
                </a:solidFill>
                <a:latin typeface="Times New Roman" panose="02020603050405020304" pitchFamily="18" charset="0"/>
              </a:rPr>
              <a:t>VỰC: PHÁT TRIỂN TÌNH CẢM XÃ HỘI</a:t>
            </a:r>
          </a:p>
        </p:txBody>
      </p:sp>
      <p:sp>
        <p:nvSpPr>
          <p:cNvPr id="6" name="Text Box 34"/>
          <p:cNvSpPr txBox="1">
            <a:spLocks noChangeArrowheads="1"/>
          </p:cNvSpPr>
          <p:nvPr/>
        </p:nvSpPr>
        <p:spPr bwMode="auto">
          <a:xfrm>
            <a:off x="3547238" y="3187914"/>
            <a:ext cx="5753100"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500" b="1" i="1" smtClean="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smtClean="0">
                <a:solidFill>
                  <a:srgbClr val="0000FF"/>
                </a:solidFill>
                <a:latin typeface="Times New Roman" panose="02020603050405020304" pitchFamily="18" charset="0"/>
                <a:cs typeface="Times New Roman" panose="02020603050405020304" pitchFamily="18" charset="0"/>
              </a:rPr>
              <a:t>Đề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err="1">
                <a:solidFill>
                  <a:srgbClr val="0000FF"/>
                </a:solidFill>
                <a:latin typeface="Times New Roman" panose="02020603050405020304" pitchFamily="18" charset="0"/>
                <a:cs typeface="Times New Roman" panose="02020603050405020304" pitchFamily="18" charset="0"/>
              </a:rPr>
              <a:t>chào</a:t>
            </a:r>
            <a:r>
              <a:rPr lang="en-US" altLang="en-US" sz="2500" b="1" i="1">
                <a:solidFill>
                  <a:srgbClr val="0000FF"/>
                </a:solidFill>
                <a:latin typeface="Times New Roman" panose="02020603050405020304" pitchFamily="18" charset="0"/>
                <a:cs typeface="Times New Roman" panose="02020603050405020304" pitchFamily="18" charset="0"/>
              </a:rPr>
              <a:t> hỏi,  nói lời cảm 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smtClean="0">
                <a:solidFill>
                  <a:srgbClr val="0000FF"/>
                </a:solidFill>
                <a:latin typeface="Times New Roman" panose="02020603050405020304" pitchFamily="18" charset="0"/>
                <a:cs typeface="Times New Roman" panose="02020603050405020304" pitchFamily="18" charset="0"/>
              </a:rPr>
              <a:t>Lứa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a:solidFill>
                  <a:srgbClr val="0000FF"/>
                </a:solidFill>
                <a:latin typeface="Times New Roman" panose="02020603050405020304" pitchFamily="18" charset="0"/>
                <a:cs typeface="Times New Roman" panose="02020603050405020304" pitchFamily="18" charset="0"/>
              </a:rPr>
              <a:t>: Nhà trẻ 24-36 tháng</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Giáo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viên</a:t>
            </a:r>
            <a:r>
              <a:rPr lang="en-US" altLang="en-US" sz="2500" b="1" i="1">
                <a:solidFill>
                  <a:srgbClr val="0000FF"/>
                </a:solidFill>
                <a:latin typeface="Times New Roman" panose="02020603050405020304" pitchFamily="18" charset="0"/>
                <a:cs typeface="Times New Roman" panose="02020603050405020304" pitchFamily="18" charset="0"/>
              </a:rPr>
              <a:t>: </a:t>
            </a:r>
            <a:r>
              <a:rPr lang="vi-VN" altLang="en-US" sz="2500" b="1" i="1" smtClean="0">
                <a:solidFill>
                  <a:srgbClr val="0000FF"/>
                </a:solidFill>
                <a:latin typeface="Times New Roman" panose="02020603050405020304" pitchFamily="18" charset="0"/>
                <a:cs typeface="Times New Roman" panose="02020603050405020304" pitchFamily="18" charset="0"/>
              </a:rPr>
              <a:t>Trịnh Thị Hồng Nhung</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MG201801231616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28601"/>
            <a:ext cx="74676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419"/>
                                        </p:tgtEl>
                                        <p:attrNameLst>
                                          <p:attrName>style.visibility</p:attrName>
                                        </p:attrNameLst>
                                      </p:cBhvr>
                                      <p:to>
                                        <p:strVal val="visible"/>
                                      </p:to>
                                    </p:set>
                                    <p:animEffect transition="in" filter="barn(inVertical)">
                                      <p:cBhvr>
                                        <p:cTn id="1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Tranh ảnh dạy học\Hinh nen dep\SLGG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0"/>
            <a:ext cx="9144001" cy="6858000"/>
          </a:xfrm>
          <a:prstGeom prst="rect">
            <a:avLst/>
          </a:prstGeom>
          <a:solidFill>
            <a:srgbClr val="00FF99"/>
          </a:solidFill>
          <a:ln w="9525">
            <a:solidFill>
              <a:srgbClr val="00FF99"/>
            </a:solidFill>
            <a:miter lim="800000"/>
            <a:headEnd/>
            <a:tailEnd/>
          </a:ln>
        </p:spPr>
      </p:pic>
      <p:pic>
        <p:nvPicPr>
          <p:cNvPr id="7066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688975"/>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8763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684213"/>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255713"/>
            <a:ext cx="10287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345596"/>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solidFill>
                  <a:schemeClr val="accent1"/>
                </a:solidFill>
                <a:effectLst/>
                <a:latin typeface="Times New Roman" panose="02020603050405020304" pitchFamily="18" charset="0"/>
                <a:ea typeface="Times New Roman" panose="02020603050405020304" pitchFamily="18" charset="0"/>
              </a:rPr>
              <a:t>. MỤC ĐÍCH - YÊU CẦU</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1. KiÕn thøc:</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Trẻ</a:t>
            </a: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2. Kü  n¨ng: </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a:solidFill>
                  <a:schemeClr val="accent1"/>
                </a:solidFill>
                <a:effectLst/>
                <a:latin typeface="Times New Roman" panose="02020603050405020304" pitchFamily="18" charset="0"/>
                <a:ea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  3. Th¸i ®é.</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spcBef>
                <a:spcPts val="600"/>
              </a:spcBef>
            </a:pPr>
            <a:r>
              <a:rPr lang="en-US" sz="2000">
                <a:solidFill>
                  <a:schemeClr val="accent1"/>
                </a:solidFill>
                <a:effectLst/>
                <a:latin typeface="Times New Roman" panose="02020603050405020304" pitchFamily="18" charset="0"/>
                <a:ea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12293" name="Picture 5" descr="IMG201801231608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54000"/>
            <a:ext cx="4191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2286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1828800" y="4572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wheel(4)">
                                      <p:cBhvr>
                                        <p:cTn id="15" dur="2000"/>
                                        <p:tgtEl>
                                          <p:spTgt spid="122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2292"/>
                                        </p:tgtEl>
                                        <p:attrNameLst>
                                          <p:attrName>style.visibility</p:attrName>
                                        </p:attrNameLst>
                                      </p:cBhvr>
                                      <p:to>
                                        <p:strVal val="visible"/>
                                      </p:to>
                                    </p:set>
                                    <p:anim calcmode="lin" valueType="num">
                                      <p:cBhvr>
                                        <p:cTn id="20" dur="1000" fill="hold"/>
                                        <p:tgtEl>
                                          <p:spTgt spid="12292"/>
                                        </p:tgtEl>
                                        <p:attrNameLst>
                                          <p:attrName>ppt_x</p:attrName>
                                        </p:attrNameLst>
                                      </p:cBhvr>
                                      <p:tavLst>
                                        <p:tav tm="0">
                                          <p:val>
                                            <p:strVal val="#ppt_x-.2"/>
                                          </p:val>
                                        </p:tav>
                                        <p:tav tm="100000">
                                          <p:val>
                                            <p:strVal val="#ppt_x"/>
                                          </p:val>
                                        </p:tav>
                                      </p:tavLst>
                                    </p:anim>
                                    <p:anim calcmode="lin" valueType="num">
                                      <p:cBhvr>
                                        <p:cTn id="21"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817253" y="2489782"/>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solidFill>
                  <a:srgbClr val="C00000"/>
                </a:solidFill>
              </a:rPr>
              <a:t>Các</a:t>
            </a:r>
            <a:r>
              <a:rPr lang="en-US" sz="4400" dirty="0">
                <a:solidFill>
                  <a:srgbClr val="C00000"/>
                </a:solidFill>
              </a:rPr>
              <a:t> con </a:t>
            </a:r>
            <a:r>
              <a:rPr lang="en-US" sz="4400" dirty="0" err="1">
                <a:solidFill>
                  <a:srgbClr val="C00000"/>
                </a:solidFill>
              </a:rPr>
              <a:t>có</a:t>
            </a:r>
            <a:r>
              <a:rPr lang="en-US" sz="4400" dirty="0">
                <a:solidFill>
                  <a:srgbClr val="C00000"/>
                </a:solidFill>
              </a:rPr>
              <a:t> </a:t>
            </a:r>
            <a:r>
              <a:rPr lang="en-US" sz="4400" dirty="0" err="1">
                <a:solidFill>
                  <a:srgbClr val="C00000"/>
                </a:solidFill>
              </a:rPr>
              <a:t>biết</a:t>
            </a:r>
            <a:r>
              <a:rPr lang="en-US" sz="4400" dirty="0">
                <a:solidFill>
                  <a:srgbClr val="C00000"/>
                </a:solidFill>
              </a:rPr>
              <a:t> </a:t>
            </a:r>
            <a:r>
              <a:rPr lang="en-US" sz="4400" dirty="0" err="1">
                <a:solidFill>
                  <a:srgbClr val="C00000"/>
                </a:solidFill>
              </a:rPr>
              <a:t>khi</a:t>
            </a:r>
            <a:r>
              <a:rPr lang="en-US" sz="4400" dirty="0">
                <a:solidFill>
                  <a:srgbClr val="C00000"/>
                </a:solidFill>
              </a:rPr>
              <a:t> </a:t>
            </a:r>
            <a:r>
              <a:rPr lang="en-US" sz="4400" dirty="0" err="1">
                <a:solidFill>
                  <a:srgbClr val="C00000"/>
                </a:solidFill>
              </a:rPr>
              <a:t>nào</a:t>
            </a:r>
            <a:r>
              <a:rPr lang="en-US" sz="4400" dirty="0">
                <a:solidFill>
                  <a:srgbClr val="C00000"/>
                </a:solidFill>
              </a:rPr>
              <a:t> </a:t>
            </a:r>
            <a:r>
              <a:rPr lang="en-US" sz="4400" dirty="0" err="1">
                <a:solidFill>
                  <a:srgbClr val="C00000"/>
                </a:solidFill>
              </a:rPr>
              <a:t>chúng</a:t>
            </a:r>
            <a:r>
              <a:rPr lang="en-US" sz="4400" dirty="0">
                <a:solidFill>
                  <a:srgbClr val="C00000"/>
                </a:solidFill>
              </a:rPr>
              <a:t> </a:t>
            </a:r>
            <a:r>
              <a:rPr lang="en-US" sz="4400" dirty="0" err="1">
                <a:solidFill>
                  <a:srgbClr val="C00000"/>
                </a:solidFill>
              </a:rPr>
              <a:t>mình</a:t>
            </a:r>
            <a:r>
              <a:rPr lang="en-US" sz="4400" dirty="0">
                <a:solidFill>
                  <a:srgbClr val="C00000"/>
                </a:solidFill>
              </a:rPr>
              <a:t> </a:t>
            </a:r>
            <a:r>
              <a:rPr lang="en-US" sz="4400" dirty="0" err="1">
                <a:solidFill>
                  <a:srgbClr val="C00000"/>
                </a:solidFill>
              </a:rPr>
              <a:t>cần</a:t>
            </a:r>
            <a:r>
              <a:rPr lang="en-US" sz="4400" dirty="0">
                <a:solidFill>
                  <a:srgbClr val="C00000"/>
                </a:solidFill>
              </a:rPr>
              <a:t> </a:t>
            </a:r>
            <a:r>
              <a:rPr lang="en-US" sz="4400" dirty="0" err="1">
                <a:solidFill>
                  <a:srgbClr val="C00000"/>
                </a:solidFill>
              </a:rPr>
              <a:t>nói</a:t>
            </a:r>
            <a:r>
              <a:rPr lang="en-US" sz="4400" dirty="0">
                <a:solidFill>
                  <a:srgbClr val="C00000"/>
                </a:solidFill>
              </a:rPr>
              <a:t> </a:t>
            </a:r>
            <a:r>
              <a:rPr lang="en-US" sz="4400" dirty="0" err="1">
                <a:solidFill>
                  <a:srgbClr val="C00000"/>
                </a:solidFill>
              </a:rPr>
              <a:t>lời</a:t>
            </a:r>
            <a:r>
              <a:rPr lang="en-US" sz="4400" dirty="0">
                <a:solidFill>
                  <a:srgbClr val="C00000"/>
                </a:solidFill>
              </a:rPr>
              <a:t> </a:t>
            </a:r>
            <a:r>
              <a:rPr lang="en-US" sz="4400" dirty="0" err="1">
                <a:solidFill>
                  <a:srgbClr val="C00000"/>
                </a:solidFill>
              </a:rPr>
              <a:t>xin</a:t>
            </a:r>
            <a:r>
              <a:rPr lang="en-US" sz="4400" dirty="0">
                <a:solidFill>
                  <a:srgbClr val="C00000"/>
                </a:solidFill>
              </a:rPr>
              <a:t> </a:t>
            </a:r>
            <a:r>
              <a:rPr lang="en-US" sz="4400" dirty="0" err="1">
                <a:solidFill>
                  <a:srgbClr val="C00000"/>
                </a:solidFill>
              </a:rPr>
              <a:t>lỗi</a:t>
            </a:r>
            <a:r>
              <a:rPr lang="en-US" sz="4400" dirty="0">
                <a:solidFill>
                  <a:srgbClr val="C00000"/>
                </a:solidFill>
              </a:rPr>
              <a:t> </a:t>
            </a:r>
            <a:r>
              <a:rPr lang="en-US" sz="4400" dirty="0" err="1">
                <a:solidFill>
                  <a:srgbClr val="C00000"/>
                </a:solidFill>
              </a:rPr>
              <a:t>không</a:t>
            </a:r>
            <a:r>
              <a:rPr lang="en-US" sz="4400" dirty="0">
                <a:solidFill>
                  <a:srgbClr val="C00000"/>
                </a:solidFill>
              </a:rPr>
              <a:t>? </a:t>
            </a:r>
            <a:endParaRPr lang="en-US" altLang="en-US" sz="44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267</Words>
  <Application>Microsoft Office PowerPoint</Application>
  <PresentationFormat>Widescreen</PresentationFormat>
  <Paragraphs>30</Paragraphs>
  <Slides>18</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14</cp:revision>
  <dcterms:created xsi:type="dcterms:W3CDTF">2021-03-10T01:54:09Z</dcterms:created>
  <dcterms:modified xsi:type="dcterms:W3CDTF">2025-09-23T04:34:39Z</dcterms:modified>
</cp:coreProperties>
</file>