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7" r:id="rId2"/>
    <p:sldId id="272" r:id="rId3"/>
    <p:sldId id="273" r:id="rId4"/>
    <p:sldId id="257" r:id="rId5"/>
    <p:sldId id="258" r:id="rId6"/>
    <p:sldId id="259" r:id="rId7"/>
    <p:sldId id="268" r:id="rId8"/>
    <p:sldId id="269" r:id="rId9"/>
    <p:sldId id="270" r:id="rId10"/>
    <p:sldId id="271" r:id="rId11"/>
    <p:sldId id="266" r:id="rId12"/>
    <p:sldId id="274" r:id="rId13"/>
    <p:sldId id="275" r:id="rId14"/>
    <p:sldId id="267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0DA"/>
    <a:srgbClr val="2D2DFF"/>
    <a:srgbClr val="3D7AF5"/>
    <a:srgbClr val="12018D"/>
    <a:srgbClr val="99C9F1"/>
    <a:srgbClr val="6595F5"/>
    <a:srgbClr val="948FFF"/>
    <a:srgbClr val="535BFF"/>
    <a:srgbClr val="FFB3B3"/>
    <a:srgbClr val="FF9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9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CC30D-C4E0-47E2-A4E2-8EDF85E9CF04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15F23-6D0A-4328-8C5F-D3495DBBE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15F23-6D0A-4328-8C5F-D3495DBBED4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3/15/2025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Tr&#7901;i%20N&#7855;ng%20Tr&#7901;i%20M&#432;a.mp3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Tr&#7901;i%20N&#7855;ng%20Tr&#7901;i%20M&#432;a.mp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hoi%20tinh%20(mp3cut.net).mp3" TargetMode="Externa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On%20dinh%20to%20chuc%20(mp3cut.net).mp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Khoi%20dong%20(mp3cut.net).mp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lop%20a3\Desktop\PTV&#272;%20%20Truon%20sap%20ket%20hop%20treo%20qua%20ghe%20TD\nh&#7841;c\Nhac%20tap%20bai%20PTC(mp3cut.net).mp3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GIA</a:t>
            </a:r>
            <a:r>
              <a:rPr lang="vi-VN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QUẤT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7400" y="2811959"/>
            <a:ext cx="56857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PHÁT TRIỂN VẬN ĐỘNG</a:t>
            </a:r>
          </a:p>
        </p:txBody>
      </p:sp>
      <p:sp>
        <p:nvSpPr>
          <p:cNvPr id="7" name="Rectangle 6"/>
          <p:cNvSpPr/>
          <p:nvPr/>
        </p:nvSpPr>
        <p:spPr>
          <a:xfrm>
            <a:off x="284138" y="3200400"/>
            <a:ext cx="8859862" cy="10030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TRƯỜN SẤP KẾT HỢP TRÈO QUA GHẾ</a:t>
            </a:r>
          </a:p>
        </p:txBody>
      </p:sp>
      <p:sp>
        <p:nvSpPr>
          <p:cNvPr id="9" name="Rectangle 8"/>
          <p:cNvSpPr/>
          <p:nvPr/>
        </p:nvSpPr>
        <p:spPr>
          <a:xfrm>
            <a:off x="3679298" y="6457890"/>
            <a:ext cx="248337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2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vi-VN" sz="2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2024-2025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65699" y="5219979"/>
            <a:ext cx="5469191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</a:t>
            </a:r>
            <a:r>
              <a:rPr lang="vi-VN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4-5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viên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r>
              <a:rPr lang="vi-VN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Trương Thanh Hường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4267200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2D2DFF"/>
                </a:solidFill>
              </a:rPr>
              <a:t>TRÒ CHƠI: NÉM BÓNG VÀO RỔ</a:t>
            </a:r>
            <a:endParaRPr lang="en-US" sz="4000" b="1" dirty="0">
              <a:solidFill>
                <a:srgbClr val="2D2D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638" y="1188216"/>
            <a:ext cx="1566862" cy="152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7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828800"/>
            <a:ext cx="727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THI ĐUA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GiỮA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 ĐỘI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Trời Nắng Trời Mư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267200" y="30480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58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7598" y="3048000"/>
            <a:ext cx="792300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“</a:t>
            </a:r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Ném</a:t>
            </a:r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bóng</a:t>
            </a:r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vào</a:t>
            </a:r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rổ</a:t>
            </a:r>
            <a:r>
              <a:rPr lang="en-US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”</a:t>
            </a:r>
            <a:endParaRPr lang="en-US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1828800"/>
            <a:ext cx="426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A00DA"/>
                </a:solidFill>
              </a:rPr>
              <a:t>3. </a:t>
            </a:r>
            <a:r>
              <a:rPr lang="en-US" sz="6600" b="1" dirty="0" err="1" smtClean="0">
                <a:solidFill>
                  <a:srgbClr val="0A00DA"/>
                </a:solidFill>
              </a:rPr>
              <a:t>Trò</a:t>
            </a:r>
            <a:r>
              <a:rPr lang="en-US" sz="6600" b="1" dirty="0" smtClean="0">
                <a:solidFill>
                  <a:srgbClr val="0A00DA"/>
                </a:solidFill>
              </a:rPr>
              <a:t> </a:t>
            </a:r>
            <a:r>
              <a:rPr lang="en-US" sz="6600" b="1" dirty="0" err="1" smtClean="0">
                <a:solidFill>
                  <a:srgbClr val="0A00DA"/>
                </a:solidFill>
              </a:rPr>
              <a:t>chơi</a:t>
            </a:r>
            <a:r>
              <a:rPr lang="en-US" sz="6600" b="1" dirty="0" smtClean="0">
                <a:solidFill>
                  <a:srgbClr val="0A00DA"/>
                </a:solidFill>
              </a:rPr>
              <a:t>:</a:t>
            </a:r>
            <a:endParaRPr lang="en-US" sz="6600" b="1" dirty="0">
              <a:solidFill>
                <a:srgbClr val="0A00D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33600" y="1676400"/>
            <a:ext cx="5562600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1" i="1" u="none" strike="noStrike" cap="none" normalizeH="0" baseline="0" dirty="0" smtClean="0">
                <a:ln>
                  <a:noFill/>
                </a:ln>
                <a:solidFill>
                  <a:srgbClr val="0A00DA"/>
                </a:solidFill>
                <a:effectLst/>
                <a:latin typeface="Times New Roman" pitchFamily="18" charset="0"/>
                <a:cs typeface="Times New Roman" pitchFamily="18" charset="0"/>
              </a:rPr>
              <a:t>+ Cách chơi </a:t>
            </a:r>
            <a:r>
              <a:rPr kumimoji="0" lang="nl-NL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 Cả</a:t>
            </a:r>
            <a:r>
              <a:rPr kumimoji="0" lang="nl-NL" sz="2400" b="0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lớp chia thành 4 đội, 2 đội chơi trước 2 đội chơi sau. Nhiệm vụ của mỗi đội sẽ là ném bóng vào đúng rổ của độ mình. </a:t>
            </a:r>
            <a:endParaRPr kumimoji="0" lang="nl-NL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l-NL" sz="2400" b="1" i="1" u="none" strike="noStrike" cap="none" normalizeH="0" baseline="0" dirty="0" smtClean="0">
                <a:ln>
                  <a:noFill/>
                </a:ln>
                <a:solidFill>
                  <a:srgbClr val="0A00DA"/>
                </a:solidFill>
                <a:effectLst/>
                <a:latin typeface="Times New Roman" pitchFamily="18" charset="0"/>
                <a:cs typeface="Times New Roman" pitchFamily="18" charset="0"/>
              </a:rPr>
              <a:t>+ Luật chơi 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400" i="1" dirty="0" smtClean="0">
                <a:solidFill>
                  <a:srgbClr val="FF0000"/>
                </a:solidFill>
                <a:latin typeface="+mj-lt"/>
              </a:rPr>
              <a:t>Thời gian chơi là một bản nhạc đội nào ném được nhiều bóng vào rổ đúng </a:t>
            </a:r>
            <a:r>
              <a:rPr lang="en-US" sz="2400" i="1" dirty="0" err="1" smtClean="0">
                <a:solidFill>
                  <a:srgbClr val="FF0000"/>
                </a:solidFill>
                <a:latin typeface="+mj-lt"/>
              </a:rPr>
              <a:t>yêu</a:t>
            </a:r>
            <a:r>
              <a:rPr lang="vi-VN" sz="2400" i="1" dirty="0" smtClean="0">
                <a:solidFill>
                  <a:srgbClr val="FF0000"/>
                </a:solidFill>
                <a:latin typeface="+mj-lt"/>
              </a:rPr>
              <a:t> cầu thì đội </a:t>
            </a:r>
            <a:r>
              <a:rPr lang="en-US" sz="2400" i="1" dirty="0" smtClean="0">
                <a:solidFill>
                  <a:srgbClr val="FF0000"/>
                </a:solidFill>
                <a:latin typeface="+mj-lt"/>
              </a:rPr>
              <a:t>đ</a:t>
            </a:r>
            <a:r>
              <a:rPr lang="vi-VN" sz="2400" i="1" dirty="0" smtClean="0">
                <a:solidFill>
                  <a:srgbClr val="FF0000"/>
                </a:solidFill>
                <a:latin typeface="+mj-lt"/>
              </a:rPr>
              <a:t>ó giành chiến thắng.</a:t>
            </a:r>
            <a:endParaRPr kumimoji="0" lang="nl-NL" sz="36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30480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2D2DFF"/>
                </a:solidFill>
              </a:rPr>
              <a:t>CÔ CHO TRẺ NHẮC LẠI CÁCH CHƠI VÀ LUẬT CHƠI</a:t>
            </a:r>
            <a:endParaRPr lang="en-US" sz="3200" b="1" dirty="0">
              <a:solidFill>
                <a:srgbClr val="2D2D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1676400"/>
            <a:ext cx="4884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Nhạc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trò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chơi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Trời Nắng Trời Mư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229600" y="6019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58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290" y="1219200"/>
            <a:ext cx="896271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III. HỒI TĨNH</a:t>
            </a:r>
            <a:r>
              <a:rPr lang="en-US" sz="5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Trẻ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lại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nhẹ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nhàng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quanh</a:t>
            </a:r>
            <a:r>
              <a:rPr lang="en-US" sz="5400" b="1" cap="none" spc="0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sân</a:t>
            </a:r>
            <a:endParaRPr lang="en-US" sz="5400" b="1" cap="none" spc="0" dirty="0" smtClean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theo</a:t>
            </a:r>
            <a:r>
              <a:rPr lang="en-US" sz="5400" b="1" dirty="0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solidFill>
                  <a:srgbClr val="12018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nhạc</a:t>
            </a:r>
            <a:endParaRPr lang="en-US" sz="5400" b="1" cap="none" spc="0" dirty="0">
              <a:ln w="11430"/>
              <a:solidFill>
                <a:srgbClr val="12018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hoi tinh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344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001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I. MỤC ĐÍCH YÊU CẦU:</a:t>
            </a:r>
            <a:endParaRPr lang="en-US" sz="3600" dirty="0" smtClean="0">
              <a:solidFill>
                <a:srgbClr val="0A00D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 Trẻ biết tên vận động, nắm được cách thực hiện vận động cơ bản: trườn sấp kết hợp trèo qua ghế thể dục.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Phát triển kỹ năng trườn sấp kết hợp trèo qua ghế thể dục.</a:t>
            </a:r>
          </a:p>
          <a:p>
            <a:pPr lvl="2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Trẻ trườn sấp không nhổm cao mông.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Trẻ mạnh dạn tập luyện.</a:t>
            </a:r>
          </a:p>
          <a:p>
            <a:pPr lvl="2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 Tham gia các hoạt động tích cực, không có biểu hiện mệt mỏi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1800" y="1295400"/>
            <a:ext cx="5791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dùng của cô</a:t>
            </a:r>
            <a:r>
              <a:rPr lang="nl-NL" sz="3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vi-VN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S</a:t>
            </a:r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ắc xô, nhạc thể dục,  </a:t>
            </a:r>
          </a:p>
          <a:p>
            <a:pPr>
              <a:buFontTx/>
              <a:buChar char="-"/>
            </a:pPr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rổ đựng bóng cao 50cm, đường kính 60cm</a:t>
            </a:r>
            <a:endParaRPr lang="en-US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endParaRPr lang="vi-VN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60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* Đồ </a:t>
            </a:r>
            <a:r>
              <a:rPr lang="nl-NL" sz="3600" dirty="0" smtClean="0">
                <a:solidFill>
                  <a:srgbClr val="0A00DA"/>
                </a:solidFill>
                <a:latin typeface="Times New Roman" pitchFamily="18" charset="0"/>
                <a:cs typeface="Times New Roman" pitchFamily="18" charset="0"/>
              </a:rPr>
              <a:t>dùng của trẻ </a:t>
            </a:r>
            <a:r>
              <a:rPr lang="nl-NL" sz="3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Trang phục gọn gàng.</a:t>
            </a:r>
          </a:p>
          <a:p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- 2 ghế băng dài khoảng 2m.</a:t>
            </a:r>
          </a:p>
          <a:p>
            <a:pPr>
              <a:buFontTx/>
              <a:buChar char="-"/>
            </a:pPr>
            <a:r>
              <a:rPr lang="vi-VN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 quả bóng</a:t>
            </a:r>
            <a:endParaRPr lang="en-US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nl-NL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nl-NL" sz="48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4013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CHUẨN BỊ: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905000"/>
            <a:ext cx="807720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Hạt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mưa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bé</a:t>
            </a:r>
            <a:r>
              <a:rPr lang="en-US" sz="7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3" name="On dinh to chuc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6868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1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2D2D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I.KHỞI ĐỘNG: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chạy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nhạc</a:t>
            </a:r>
            <a:r>
              <a:rPr lang="en-US" sz="5400" dirty="0" smtClean="0">
                <a:solidFill>
                  <a:srgbClr val="FF0000"/>
                </a:solidFill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</a:rPr>
              <a:t>đi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các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kiểu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chân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hình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vòng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tròn</a:t>
            </a:r>
            <a:r>
              <a:rPr lang="en-US" sz="5400" dirty="0" smtClean="0">
                <a:solidFill>
                  <a:srgbClr val="FF0000"/>
                </a:solidFill>
              </a:rPr>
              <a:t>...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trung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về</a:t>
            </a:r>
            <a:r>
              <a:rPr lang="en-US" sz="5400" dirty="0" smtClean="0">
                <a:solidFill>
                  <a:srgbClr val="FF0000"/>
                </a:solidFill>
              </a:rPr>
              <a:t> 2 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. </a:t>
            </a:r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điểm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số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theo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tổ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và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chuyển</a:t>
            </a:r>
            <a:r>
              <a:rPr lang="en-US" sz="5400" dirty="0" smtClean="0">
                <a:solidFill>
                  <a:srgbClr val="FF0000"/>
                </a:solidFill>
              </a:rPr>
              <a:t> 4 </a:t>
            </a:r>
            <a:r>
              <a:rPr lang="en-US" sz="5400" dirty="0" err="1" smtClean="0">
                <a:solidFill>
                  <a:srgbClr val="FF0000"/>
                </a:solidFill>
              </a:rPr>
              <a:t>hàng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tập</a:t>
            </a:r>
            <a:r>
              <a:rPr lang="en-US" sz="5400" dirty="0" smtClean="0">
                <a:solidFill>
                  <a:srgbClr val="FF0000"/>
                </a:solidFill>
              </a:rPr>
              <a:t> BTPTC. </a:t>
            </a:r>
            <a:endParaRPr lang="en-US" sz="54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Khoi dong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4582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0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II. TRỌNG ĐỘNG:</a:t>
            </a: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tập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trung</a:t>
            </a:r>
            <a:endParaRPr lang="en-US" sz="5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theo</a:t>
            </a:r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nhạc</a:t>
            </a:r>
            <a:endParaRPr lang="en-US" sz="5400" b="1" cap="none" spc="0" dirty="0">
              <a:ln w="1905"/>
              <a:solidFill>
                <a:srgbClr val="0A00D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Nhac tap bai PTC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41910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6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"/>
            <a:ext cx="10287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        2. </a:t>
            </a:r>
            <a:r>
              <a:rPr lang="en-US" sz="6600" b="1" dirty="0" err="1" smtClean="0">
                <a:solidFill>
                  <a:srgbClr val="7030A0"/>
                </a:solidFill>
              </a:rPr>
              <a:t>Vận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động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cơ</a:t>
            </a:r>
            <a:r>
              <a:rPr lang="en-US" sz="6600" b="1" dirty="0" smtClean="0">
                <a:solidFill>
                  <a:srgbClr val="7030A0"/>
                </a:solidFill>
              </a:rPr>
              <a:t> </a:t>
            </a:r>
            <a:r>
              <a:rPr lang="en-US" sz="6600" b="1" dirty="0" err="1" smtClean="0">
                <a:solidFill>
                  <a:srgbClr val="7030A0"/>
                </a:solidFill>
              </a:rPr>
              <a:t>bản</a:t>
            </a:r>
            <a:r>
              <a:rPr lang="en-US" sz="6600" b="1" dirty="0" smtClean="0">
                <a:solidFill>
                  <a:srgbClr val="7030A0"/>
                </a:solidFill>
              </a:rPr>
              <a:t>:</a:t>
            </a:r>
          </a:p>
          <a:p>
            <a:pPr algn="ctr"/>
            <a:r>
              <a:rPr lang="en-US" sz="8000" b="1" dirty="0" smtClean="0">
                <a:solidFill>
                  <a:srgbClr val="FF0000"/>
                </a:solidFill>
              </a:rPr>
              <a:t>“ </a:t>
            </a:r>
            <a:r>
              <a:rPr lang="en-US" sz="8000" b="1" dirty="0" err="1" smtClean="0">
                <a:solidFill>
                  <a:srgbClr val="FF0000"/>
                </a:solidFill>
              </a:rPr>
              <a:t>Trườn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sấp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kết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hợp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trèo</a:t>
            </a:r>
            <a:r>
              <a:rPr lang="en-US" sz="8000" b="1" dirty="0" smtClean="0">
                <a:solidFill>
                  <a:srgbClr val="FF0000"/>
                </a:solidFill>
              </a:rPr>
              <a:t> qua </a:t>
            </a:r>
            <a:r>
              <a:rPr lang="en-US" sz="8000" b="1" dirty="0" err="1" smtClean="0">
                <a:solidFill>
                  <a:srgbClr val="FF0000"/>
                </a:solidFill>
              </a:rPr>
              <a:t>ghế</a:t>
            </a:r>
            <a:r>
              <a:rPr lang="en-US" sz="8000" b="1" dirty="0" smtClean="0">
                <a:solidFill>
                  <a:srgbClr val="FF0000"/>
                </a:solidFill>
              </a:rPr>
              <a:t>”</a:t>
            </a:r>
            <a:endParaRPr lang="en-US" sz="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4384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Mời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trẻ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quan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sát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cô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tập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mẫu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lần</a:t>
            </a:r>
            <a:r>
              <a:rPr lang="en-US" sz="8000" b="1" dirty="0" smtClean="0">
                <a:solidFill>
                  <a:srgbClr val="3D7AF5"/>
                </a:solidFill>
              </a:rPr>
              <a:t> 1</a:t>
            </a:r>
          </a:p>
          <a:p>
            <a:pPr algn="ctr"/>
            <a:r>
              <a:rPr lang="en-US" sz="8000" b="1" dirty="0" err="1" smtClean="0">
                <a:solidFill>
                  <a:srgbClr val="3D7AF5"/>
                </a:solidFill>
              </a:rPr>
              <a:t>không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giải</a:t>
            </a:r>
            <a:r>
              <a:rPr lang="en-US" sz="8000" b="1" dirty="0" smtClean="0">
                <a:solidFill>
                  <a:srgbClr val="3D7AF5"/>
                </a:solidFill>
              </a:rPr>
              <a:t> </a:t>
            </a:r>
            <a:r>
              <a:rPr lang="en-US" sz="8000" b="1" dirty="0" err="1" smtClean="0">
                <a:solidFill>
                  <a:srgbClr val="3D7AF5"/>
                </a:solidFill>
              </a:rPr>
              <a:t>thích</a:t>
            </a:r>
            <a:endParaRPr lang="en-US" sz="8000" b="1" dirty="0">
              <a:solidFill>
                <a:srgbClr val="3D7AF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4478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Mời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trẻ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quan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sát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cô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tập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mẫu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lần</a:t>
            </a:r>
            <a:r>
              <a:rPr lang="en-US" sz="7200" b="1" dirty="0" smtClean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có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giải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thích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5494D259-3CC2-4A5F-9C01-D9B2CA314A60}"/>
  <p:tag name="ISPRING_RESOURCE_FOLDER" val="D:\A3\su ky dieu cua mau sac\"/>
  <p:tag name="ISPRING_PRESENTATION_PATH" val="D:\A3\su ky dieu cua mau sac.pptx"/>
  <p:tag name="ISPRING_PROJECT_FOLDER_UPDATED" val="1"/>
  <p:tag name="ISPRING_SCREEN_RECS_UPDATED" val="D:\A3\su ky dieu cua mau sa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297</Words>
  <Application>Microsoft Office PowerPoint</Application>
  <PresentationFormat>On-screen Show (4:3)</PresentationFormat>
  <Paragraphs>56</Paragraphs>
  <Slides>14</Slides>
  <Notes>1</Notes>
  <HiddenSlides>0</HiddenSlides>
  <MMClips>6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ThanhHuong</cp:lastModifiedBy>
  <cp:revision>48</cp:revision>
  <dcterms:created xsi:type="dcterms:W3CDTF">2018-01-10T11:15:30Z</dcterms:created>
  <dcterms:modified xsi:type="dcterms:W3CDTF">2025-03-15T15:33:44Z</dcterms:modified>
</cp:coreProperties>
</file>