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4" r:id="rId2"/>
    <p:sldId id="257" r:id="rId3"/>
    <p:sldId id="281" r:id="rId4"/>
    <p:sldId id="263" r:id="rId5"/>
    <p:sldId id="335" r:id="rId6"/>
    <p:sldId id="336" r:id="rId7"/>
    <p:sldId id="337" r:id="rId8"/>
    <p:sldId id="294" r:id="rId9"/>
    <p:sldId id="338" r:id="rId10"/>
    <p:sldId id="339" r:id="rId11"/>
    <p:sldId id="341" r:id="rId12"/>
    <p:sldId id="342" r:id="rId13"/>
    <p:sldId id="322" r:id="rId14"/>
    <p:sldId id="329" r:id="rId15"/>
    <p:sldId id="33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520"/>
    <a:srgbClr val="3333FF"/>
    <a:srgbClr val="CF2D01"/>
    <a:srgbClr val="CC00CC"/>
    <a:srgbClr val="5C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A6A8-7AD4-4D6B-B88F-BAB23AF2CA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95BB-EB58-4DA5-95B0-6403F751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95EC-6E35-4827-9F5E-CFDBD639ED4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02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92EE-FC76-435D-9A08-6F616E352CC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12552" y="2427234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MGN B3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 Thị Nhung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9457"/>
            <a:ext cx="483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8452" y="1752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KHÁM PHÁ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62484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 New Roman"/>
              </a:rPr>
              <a:t>Năm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học</a:t>
            </a:r>
            <a:r>
              <a:rPr lang="en-US" smtClean="0">
                <a:latin typeface="Time New Roman"/>
              </a:rPr>
              <a:t>: </a:t>
            </a:r>
            <a:r>
              <a:rPr lang="en-US" smtClean="0">
                <a:latin typeface="Time New Roman"/>
              </a:rPr>
              <a:t>2024 </a:t>
            </a:r>
            <a:r>
              <a:rPr lang="en-US" smtClean="0">
                <a:latin typeface="Time New Roman"/>
              </a:rPr>
              <a:t>- </a:t>
            </a:r>
            <a:r>
              <a:rPr lang="en-US" smtClean="0">
                <a:latin typeface="Time New Roman"/>
              </a:rPr>
              <a:t>2025</a:t>
            </a:r>
            <a:endParaRPr lang="en-US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7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32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tàu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hoả</a:t>
            </a:r>
            <a:endParaRPr lang="en-US" sz="3600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68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64015" y="1243767"/>
            <a:ext cx="3843337" cy="2932765"/>
            <a:chOff x="3864015" y="1243767"/>
            <a:chExt cx="3843337" cy="2932765"/>
          </a:xfrm>
        </p:grpSpPr>
        <p:sp>
          <p:nvSpPr>
            <p:cNvPr id="4" name="Oval 3"/>
            <p:cNvSpPr/>
            <p:nvPr/>
          </p:nvSpPr>
          <p:spPr>
            <a:xfrm>
              <a:off x="3864015" y="2271532"/>
              <a:ext cx="3843337" cy="1905000"/>
            </a:xfrm>
            <a:prstGeom prst="ellipse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16724266" flipV="1">
              <a:off x="5959354" y="1894196"/>
              <a:ext cx="618555" cy="127481"/>
            </a:xfrm>
            <a:prstGeom prst="rightArrow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8201" y="1243767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Đầu</a:t>
              </a:r>
              <a:r>
                <a:rPr lang="en-US" sz="24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1408184"/>
            <a:ext cx="3276600" cy="2478016"/>
            <a:chOff x="609600" y="1408184"/>
            <a:chExt cx="3276600" cy="2478016"/>
          </a:xfrm>
        </p:grpSpPr>
        <p:sp>
          <p:nvSpPr>
            <p:cNvPr id="9" name="Oval 8"/>
            <p:cNvSpPr/>
            <p:nvPr/>
          </p:nvSpPr>
          <p:spPr>
            <a:xfrm>
              <a:off x="609600" y="2514600"/>
              <a:ext cx="3276600" cy="1371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724266" flipV="1">
              <a:off x="2138201" y="2153294"/>
              <a:ext cx="618555" cy="1274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3301" y="1408184"/>
              <a:ext cx="2124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Các</a:t>
              </a:r>
              <a:r>
                <a:rPr lang="en-US" sz="28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toa</a:t>
              </a:r>
              <a:r>
                <a:rPr lang="en-US" sz="28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8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3886200"/>
            <a:ext cx="3406816" cy="1439396"/>
            <a:chOff x="2971800" y="3886200"/>
            <a:chExt cx="3406816" cy="1439396"/>
          </a:xfrm>
        </p:grpSpPr>
        <p:sp>
          <p:nvSpPr>
            <p:cNvPr id="13" name="Oval 12"/>
            <p:cNvSpPr/>
            <p:nvPr/>
          </p:nvSpPr>
          <p:spPr>
            <a:xfrm>
              <a:off x="2971800" y="3886200"/>
              <a:ext cx="2667000" cy="331204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724266" flipH="1" flipV="1">
              <a:off x="4250993" y="4479461"/>
              <a:ext cx="582681" cy="75314"/>
            </a:xfrm>
            <a:prstGeom prst="rightArrow">
              <a:avLst>
                <a:gd name="adj1" fmla="val 50000"/>
                <a:gd name="adj2" fmla="val 59704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7099" y="4802376"/>
              <a:ext cx="3201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Hệ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thống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bánh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xe</a:t>
              </a:r>
              <a:endParaRPr lang="en-US" sz="2800" b="1" dirty="0">
                <a:solidFill>
                  <a:srgbClr val="00B050"/>
                </a:solidFill>
                <a:latin typeface="Time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8914" y="4648200"/>
            <a:ext cx="4131941" cy="1524000"/>
            <a:chOff x="328914" y="4648200"/>
            <a:chExt cx="4131941" cy="1524000"/>
          </a:xfrm>
        </p:grpSpPr>
        <p:sp>
          <p:nvSpPr>
            <p:cNvPr id="17" name="Oval 16"/>
            <p:cNvSpPr/>
            <p:nvPr/>
          </p:nvSpPr>
          <p:spPr>
            <a:xfrm>
              <a:off x="328914" y="4648200"/>
              <a:ext cx="1576086" cy="1524000"/>
            </a:xfrm>
            <a:prstGeom prst="ellipse">
              <a:avLst/>
            </a:prstGeom>
            <a:noFill/>
            <a:ln w="76200"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784364">
              <a:off x="1917210" y="5647826"/>
              <a:ext cx="776153" cy="196895"/>
            </a:xfrm>
            <a:prstGeom prst="rightArrow">
              <a:avLst/>
            </a:prstGeom>
            <a:solidFill>
              <a:srgbClr val="0BE520"/>
            </a:solidFill>
            <a:ln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7613" y="5673701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Đường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ray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13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sắt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371600"/>
            <a:ext cx="3399081" cy="3128665"/>
            <a:chOff x="533400" y="1371600"/>
            <a:chExt cx="3399081" cy="3128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71600"/>
              <a:ext cx="3399081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4038600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điện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ngầm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239" y="1371600"/>
            <a:ext cx="3810000" cy="3164354"/>
            <a:chOff x="4692239" y="1371600"/>
            <a:chExt cx="3810000" cy="31643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239" y="1371600"/>
              <a:ext cx="38100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638800" y="4074289"/>
              <a:ext cx="2194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hơi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nước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116" y="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So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sánh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699" y="51365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GIỐNG NHAU: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Đều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chở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hoặc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hàng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hoá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chạy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bằng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động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cơ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rất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ích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cho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endParaRPr lang="en-US" sz="2400" b="1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917" y="519871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 New Roman"/>
              </a:rPr>
              <a:t>KHÁC NHAU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519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bay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bay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trời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798" y="5867400"/>
            <a:ext cx="5058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Tàu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hoả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chạy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đường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sắt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8" y="1803427"/>
            <a:ext cx="4038601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3427"/>
            <a:ext cx="4057702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39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084" y="1905000"/>
            <a:ext cx="7239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*TC 1: Thi nói nhanh</a:t>
            </a:r>
          </a:p>
          <a:p>
            <a:r>
              <a:rPr lang="vi-VN" sz="2400" dirty="0"/>
              <a:t>-  Cô nói tên PTGT – trẻ nói đó là PTGT đường gì?</a:t>
            </a:r>
          </a:p>
          <a:p>
            <a:r>
              <a:rPr lang="vi-VN" sz="2400" dirty="0"/>
              <a:t>*TC2: Đội nào nhanh nhất.</a:t>
            </a:r>
          </a:p>
          <a:p>
            <a:pPr marL="342900" indent="-342900">
              <a:buFontTx/>
              <a:buChar char="-"/>
            </a:pPr>
            <a:r>
              <a:rPr lang="vi-VN" sz="2400" dirty="0" smtClean="0"/>
              <a:t>Cô </a:t>
            </a:r>
            <a:r>
              <a:rPr lang="vi-VN" sz="2400" dirty="0"/>
              <a:t>chia lớp thành 3 đội, đứng thành 3 hàng dọc. </a:t>
            </a:r>
            <a:endParaRPr lang="en-US" sz="2400" dirty="0" smtClean="0"/>
          </a:p>
          <a:p>
            <a:r>
              <a:rPr lang="vi-VN" sz="2400" dirty="0" smtClean="0"/>
              <a:t>mỗi </a:t>
            </a:r>
            <a:r>
              <a:rPr lang="vi-VN" sz="2400" dirty="0"/>
              <a:t>đội phải lấy PTGT theo yêu cầu.</a:t>
            </a:r>
          </a:p>
          <a:p>
            <a:r>
              <a:rPr lang="vi-VN" sz="2400" dirty="0"/>
              <a:t>+ Đội 1 – Đường bộ</a:t>
            </a:r>
          </a:p>
          <a:p>
            <a:r>
              <a:rPr lang="vi-VN" sz="2400" dirty="0"/>
              <a:t>+ Đội 2 – Đường thủy</a:t>
            </a:r>
          </a:p>
          <a:p>
            <a:r>
              <a:rPr lang="vi-VN" sz="2400" dirty="0"/>
              <a:t>+ Đội 3 – đường sắt và đường hàng không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200400" y="712735"/>
            <a:ext cx="5638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 New Roman"/>
              </a:rPr>
              <a:t>Trò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chơi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luyện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tập</a:t>
            </a:r>
            <a:r>
              <a:rPr lang="en-US" sz="4000" dirty="0" smtClean="0">
                <a:latin typeface="Time New Roman"/>
              </a:rPr>
              <a:t>:</a:t>
            </a:r>
          </a:p>
        </p:txBody>
      </p:sp>
      <p:pic>
        <p:nvPicPr>
          <p:cNvPr id="2" name="noi vong tay 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45709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9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57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Anh Phi Công 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8" y="0"/>
            <a:ext cx="9152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420" y="1524000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  <a:latin typeface="Time New Roman"/>
              </a:rPr>
              <a:t>* Khám phá: PTGT đường hàng không.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792800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hãy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kể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tên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PTGT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hàng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không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mà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biết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Cùng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nhau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quan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sát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và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khám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phá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chiếc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290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3"/>
            <a:ext cx="9124829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239000" y="1331268"/>
            <a:ext cx="2101458" cy="2402532"/>
            <a:chOff x="7239000" y="1331268"/>
            <a:chExt cx="2101458" cy="2402532"/>
          </a:xfrm>
        </p:grpSpPr>
        <p:sp>
          <p:nvSpPr>
            <p:cNvPr id="6" name="Oval 5"/>
            <p:cNvSpPr/>
            <p:nvPr/>
          </p:nvSpPr>
          <p:spPr>
            <a:xfrm>
              <a:off x="7239000" y="2438400"/>
              <a:ext cx="1885829" cy="1295400"/>
            </a:xfrm>
            <a:prstGeom prst="ellipse">
              <a:avLst/>
            </a:prstGeom>
            <a:noFill/>
            <a:ln w="57150">
              <a:solidFill>
                <a:srgbClr val="CF2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400" y="1331268"/>
              <a:ext cx="1568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đầu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327829" y="1772767"/>
              <a:ext cx="228600" cy="685800"/>
            </a:xfrm>
            <a:prstGeom prst="straightConnector1">
              <a:avLst/>
            </a:prstGeom>
            <a:ln w="76200">
              <a:solidFill>
                <a:srgbClr val="CF2D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081372" y="1377434"/>
            <a:ext cx="3124200" cy="2737366"/>
            <a:chOff x="4081372" y="1377434"/>
            <a:chExt cx="3124200" cy="2737366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5486400" y="1772767"/>
              <a:ext cx="42772" cy="74183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081372" y="2514600"/>
              <a:ext cx="3124200" cy="1600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8342" y="1377434"/>
              <a:ext cx="1670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thân</a:t>
              </a:r>
              <a:endParaRPr lang="en-US" sz="2400" b="1" dirty="0">
                <a:solidFill>
                  <a:srgbClr val="0070C0"/>
                </a:solidFill>
                <a:latin typeface="Time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6400" y="1260224"/>
            <a:ext cx="2550260" cy="2473576"/>
            <a:chOff x="1676400" y="1260224"/>
            <a:chExt cx="2550260" cy="2473576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862172" y="1752600"/>
              <a:ext cx="228600" cy="6858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1130517">
              <a:off x="1676400" y="2514600"/>
              <a:ext cx="2371544" cy="12192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54884" y="1260224"/>
              <a:ext cx="2271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FF00"/>
                  </a:solidFill>
                  <a:latin typeface="Time New Roman"/>
                </a:rPr>
                <a:t>Cánh</a:t>
              </a:r>
              <a:r>
                <a:rPr lang="en-US" sz="2400" b="1" dirty="0" smtClean="0">
                  <a:solidFill>
                    <a:srgbClr val="FFFF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 New Roman"/>
                </a:rPr>
                <a:t>máy</a:t>
              </a:r>
              <a:r>
                <a:rPr lang="en-US" sz="2400" b="1" dirty="0" smtClean="0">
                  <a:solidFill>
                    <a:srgbClr val="FFFF00"/>
                  </a:solidFill>
                  <a:latin typeface="Time New Roman"/>
                </a:rPr>
                <a:t> bay</a:t>
              </a:r>
              <a:endParaRPr lang="en-US" sz="2400" b="1" dirty="0">
                <a:solidFill>
                  <a:srgbClr val="FFFF00"/>
                </a:solidFill>
                <a:latin typeface="Time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295" y="2164310"/>
            <a:ext cx="2753719" cy="3636939"/>
            <a:chOff x="117295" y="2164310"/>
            <a:chExt cx="2753719" cy="3636939"/>
          </a:xfrm>
        </p:grpSpPr>
        <p:sp>
          <p:nvSpPr>
            <p:cNvPr id="16" name="Oval 15"/>
            <p:cNvSpPr/>
            <p:nvPr/>
          </p:nvSpPr>
          <p:spPr>
            <a:xfrm rot="16200000">
              <a:off x="-286450" y="2568055"/>
              <a:ext cx="2483890" cy="1676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5339584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7030A0"/>
                  </a:solidFill>
                  <a:latin typeface="Time New Roman"/>
                </a:rPr>
                <a:t>Đuôi</a:t>
              </a:r>
              <a:r>
                <a:rPr lang="en-US" sz="2400" b="1" dirty="0" smtClean="0">
                  <a:solidFill>
                    <a:srgbClr val="7030A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 New Roman"/>
                </a:rPr>
                <a:t>máy</a:t>
              </a:r>
              <a:r>
                <a:rPr lang="en-US" sz="2400" b="1" dirty="0" smtClean="0">
                  <a:solidFill>
                    <a:srgbClr val="7030A0"/>
                  </a:solidFill>
                  <a:latin typeface="Time New Roman"/>
                </a:rPr>
                <a:t> bay</a:t>
              </a:r>
              <a:endParaRPr lang="en-US" sz="2400" b="1" dirty="0">
                <a:solidFill>
                  <a:srgbClr val="7030A0"/>
                </a:solidFill>
                <a:latin typeface="Time New Roman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066800" y="4661817"/>
            <a:ext cx="228600" cy="75924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886200" y="4130644"/>
            <a:ext cx="2762537" cy="2048159"/>
            <a:chOff x="3886200" y="4130644"/>
            <a:chExt cx="2762537" cy="2048159"/>
          </a:xfrm>
        </p:grpSpPr>
        <p:sp>
          <p:nvSpPr>
            <p:cNvPr id="21" name="Oval 20"/>
            <p:cNvSpPr/>
            <p:nvPr/>
          </p:nvSpPr>
          <p:spPr>
            <a:xfrm>
              <a:off x="3886200" y="4130644"/>
              <a:ext cx="1905000" cy="876823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133472" y="5023311"/>
              <a:ext cx="228520" cy="67798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93128" y="5717138"/>
              <a:ext cx="1755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92D05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92D05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92D050"/>
                  </a:solidFill>
                  <a:latin typeface="Time New Roman"/>
                </a:rPr>
                <a:t>bánh</a:t>
              </a:r>
              <a:endParaRPr lang="en-US" sz="2400" b="1" dirty="0">
                <a:solidFill>
                  <a:srgbClr val="92D05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6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143000"/>
            <a:ext cx="4225837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PTGT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đường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Các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thường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nhìn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thấy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ở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đâu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lái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được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gọi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  <a:endParaRPr lang="en-US" sz="2000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8875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sân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trời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lái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phi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công</a:t>
            </a:r>
            <a:endParaRPr lang="en-US" sz="24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5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không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1676400"/>
            <a:ext cx="2481513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922" y="1066800"/>
            <a:ext cx="2446564" cy="1980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72199" y="1600200"/>
            <a:ext cx="2619375" cy="2433638"/>
            <a:chOff x="6172199" y="1600200"/>
            <a:chExt cx="2619375" cy="24336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199" y="1600200"/>
              <a:ext cx="2619375" cy="24336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357478" y="34290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Time New Roman"/>
                </a:rPr>
                <a:t>Tên</a:t>
              </a:r>
              <a:r>
                <a:rPr lang="en-US" b="1" dirty="0" smtClean="0">
                  <a:solidFill>
                    <a:schemeClr val="bg1"/>
                  </a:solidFill>
                  <a:latin typeface="Time New Roman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 New Roman"/>
                </a:rPr>
                <a:t>lửa</a:t>
              </a:r>
              <a:endParaRPr lang="en-US" b="1" dirty="0">
                <a:solidFill>
                  <a:schemeClr val="bg1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090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27385" y="2326511"/>
            <a:ext cx="5181600" cy="4495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B050"/>
              </a:solidFill>
              <a:latin typeface="Time New Roman"/>
            </a:endParaRPr>
          </a:p>
          <a:p>
            <a:pPr algn="just"/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Cái </a:t>
            </a:r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gì chạy trên đường ray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Đưa em đi khắp nơi gần, nơi xa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Khi về đỗ ở sân ga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Người lên, kẻ xuống vào ra rộn </a:t>
            </a:r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r</a:t>
            </a:r>
            <a:r>
              <a:rPr lang="en-US" sz="2400" b="1" dirty="0">
                <a:solidFill>
                  <a:srgbClr val="00B050"/>
                </a:solidFill>
                <a:latin typeface="Time New Roman"/>
              </a:rPr>
              <a:t>à</a:t>
            </a:r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ng</a:t>
            </a:r>
            <a:r>
              <a:rPr lang="en-US" sz="2400" b="1" dirty="0" smtClean="0">
                <a:solidFill>
                  <a:srgbClr val="00B050"/>
                </a:solidFill>
                <a:latin typeface="Time New Roman"/>
              </a:rPr>
              <a:t>?</a:t>
            </a:r>
            <a:endParaRPr lang="vi-VN" sz="2400" b="1" dirty="0">
              <a:solidFill>
                <a:srgbClr val="00B050"/>
              </a:solidFill>
              <a:latin typeface="Time New Roman"/>
            </a:endParaRPr>
          </a:p>
          <a:p>
            <a:pPr algn="ctr"/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514600" y="76200"/>
            <a:ext cx="61722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prstClr val="white"/>
                </a:solidFill>
              </a:rPr>
              <a:t>Nghe đố , Nghe đố</a:t>
            </a:r>
            <a:endParaRPr lang="vi-VN" sz="3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3836"/>
            <a:ext cx="284897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7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663FA0A-875F-4277-A754-9EEAD4A10252}"/>
  <p:tag name="ISPRING_RESOURCE_FOLDER" val="C:\Users\Administrator\Desktop\Lửa và hỏa hoạn\khám phá lửa - hòa\"/>
  <p:tag name="ISPRING_PRESENTATION_PATH" val="C:\Users\Administrator\Desktop\Lửa và hỏa hoạn\khám phá lửa - hòa.pptx"/>
  <p:tag name="ISPRING_PROJECT_FOLDER_UPDATED" val="1"/>
  <p:tag name="ISPRING_SCREEN_RECS_UPDATED" val="C:\Users\Administrator\Desktop\Lửa và hỏa hoạn\khám phá lửa - hò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320</Words>
  <Application>Microsoft Office PowerPoint</Application>
  <PresentationFormat>On-screen Show (4:3)</PresentationFormat>
  <Paragraphs>62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LEHAIT</dc:creator>
  <cp:lastModifiedBy>Administrator</cp:lastModifiedBy>
  <cp:revision>129</cp:revision>
  <dcterms:created xsi:type="dcterms:W3CDTF">2017-10-28T02:11:03Z</dcterms:created>
  <dcterms:modified xsi:type="dcterms:W3CDTF">2025-03-12T03:20:53Z</dcterms:modified>
</cp:coreProperties>
</file>