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DejaVu Serif Bold" panose="020B0604020202020204" charset="0"/>
      <p:regular r:id="rId16"/>
    </p:embeddedFont>
    <p:embeddedFont>
      <p:font typeface="Canda Tawa Cute" panose="020B0604020202020204" charset="-12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aloo" panose="020B0604020202020204" charset="-93"/>
      <p:regular r:id="rId22"/>
    </p:embeddedFont>
    <p:embeddedFont>
      <p:font typeface="Canva Sans" panose="020B0604020202020204" charset="0"/>
      <p:regular r:id="rId23"/>
    </p:embeddedFont>
    <p:embeddedFont>
      <p:font typeface="Canva Sans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B56"/>
    <a:srgbClr val="25BEC8"/>
    <a:srgbClr val="FDC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svg"/><Relationship Id="rId18" Type="http://schemas.openxmlformats.org/officeDocument/2006/relationships/image" Target="../media/image14.png"/><Relationship Id="rId3" Type="http://schemas.openxmlformats.org/officeDocument/2006/relationships/image" Target="../media/image12.svg"/><Relationship Id="rId7" Type="http://schemas.openxmlformats.org/officeDocument/2006/relationships/image" Target="../media/image39.svg"/><Relationship Id="rId12" Type="http://schemas.openxmlformats.org/officeDocument/2006/relationships/image" Target="../media/image18.png"/><Relationship Id="rId17" Type="http://schemas.openxmlformats.org/officeDocument/2006/relationships/image" Target="../media/image26.gif"/><Relationship Id="rId2" Type="http://schemas.openxmlformats.org/officeDocument/2006/relationships/image" Target="../media/image6.png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5" Type="http://schemas.openxmlformats.org/officeDocument/2006/relationships/image" Target="../media/image43.sv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7.sv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svg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7.svg"/><Relationship Id="rId18" Type="http://schemas.openxmlformats.org/officeDocument/2006/relationships/image" Target="../media/image18.png"/><Relationship Id="rId3" Type="http://schemas.openxmlformats.org/officeDocument/2006/relationships/image" Target="../media/image12.svg"/><Relationship Id="rId21" Type="http://schemas.openxmlformats.org/officeDocument/2006/relationships/image" Target="../media/image43.svg"/><Relationship Id="rId7" Type="http://schemas.openxmlformats.org/officeDocument/2006/relationships/image" Target="../media/image51.svg"/><Relationship Id="rId12" Type="http://schemas.openxmlformats.org/officeDocument/2006/relationships/image" Target="../media/image35.png"/><Relationship Id="rId17" Type="http://schemas.openxmlformats.org/officeDocument/2006/relationships/image" Target="../media/image18.svg"/><Relationship Id="rId2" Type="http://schemas.openxmlformats.org/officeDocument/2006/relationships/image" Target="../media/image6.png"/><Relationship Id="rId16" Type="http://schemas.openxmlformats.org/officeDocument/2006/relationships/image" Target="../media/image24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55.svg"/><Relationship Id="rId5" Type="http://schemas.openxmlformats.org/officeDocument/2006/relationships/image" Target="../media/image14.svg"/><Relationship Id="rId15" Type="http://schemas.openxmlformats.org/officeDocument/2006/relationships/image" Target="../media/image27.svg"/><Relationship Id="rId10" Type="http://schemas.openxmlformats.org/officeDocument/2006/relationships/image" Target="../media/image34.png"/><Relationship Id="rId19" Type="http://schemas.openxmlformats.org/officeDocument/2006/relationships/image" Target="../media/image33.svg"/><Relationship Id="rId4" Type="http://schemas.openxmlformats.org/officeDocument/2006/relationships/image" Target="../media/image8.png"/><Relationship Id="rId9" Type="http://schemas.openxmlformats.org/officeDocument/2006/relationships/image" Target="../media/image53.sv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svg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4.sv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15" Type="http://schemas.openxmlformats.org/officeDocument/2006/relationships/image" Target="NUL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10" Type="http://schemas.openxmlformats.org/officeDocument/2006/relationships/image" Target="../media/image20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svg"/><Relationship Id="rId7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gif"/><Relationship Id="rId3" Type="http://schemas.openxmlformats.org/officeDocument/2006/relationships/image" Target="../media/image12.svg"/><Relationship Id="rId7" Type="http://schemas.openxmlformats.org/officeDocument/2006/relationships/image" Target="../media/image31.sv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5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0726" y="6153150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0" y="0"/>
                </a:moveTo>
                <a:lnTo>
                  <a:pt x="3523298" y="0"/>
                </a:lnTo>
                <a:lnTo>
                  <a:pt x="35232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25949" y="6105525"/>
            <a:ext cx="4231157" cy="4114800"/>
          </a:xfrm>
          <a:custGeom>
            <a:avLst/>
            <a:gdLst/>
            <a:ahLst/>
            <a:cxnLst/>
            <a:rect l="l" t="t" r="r" b="b"/>
            <a:pathLst>
              <a:path w="4231157" h="4114800">
                <a:moveTo>
                  <a:pt x="0" y="0"/>
                </a:moveTo>
                <a:lnTo>
                  <a:pt x="4231157" y="0"/>
                </a:lnTo>
                <a:lnTo>
                  <a:pt x="42311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88442" y="6115050"/>
            <a:ext cx="3970782" cy="4114800"/>
          </a:xfrm>
          <a:custGeom>
            <a:avLst/>
            <a:gdLst/>
            <a:ahLst/>
            <a:cxnLst/>
            <a:rect l="l" t="t" r="r" b="b"/>
            <a:pathLst>
              <a:path w="3970782" h="4114800">
                <a:moveTo>
                  <a:pt x="0" y="0"/>
                </a:moveTo>
                <a:lnTo>
                  <a:pt x="3970782" y="0"/>
                </a:lnTo>
                <a:lnTo>
                  <a:pt x="3970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5182" y="6076950"/>
            <a:ext cx="3811334" cy="4114800"/>
          </a:xfrm>
          <a:custGeom>
            <a:avLst/>
            <a:gdLst/>
            <a:ahLst/>
            <a:cxnLst/>
            <a:rect l="l" t="t" r="r" b="b"/>
            <a:pathLst>
              <a:path w="3811334" h="4114800">
                <a:moveTo>
                  <a:pt x="0" y="0"/>
                </a:moveTo>
                <a:lnTo>
                  <a:pt x="3811334" y="0"/>
                </a:lnTo>
                <a:lnTo>
                  <a:pt x="38113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8074" y="552378"/>
            <a:ext cx="17702301" cy="421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CHẮP GHÉP CÁC HÌNH HỌC VỚI NHAU TẠO THÀNH HÌNH MỚI 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(HÌNH VUÔNG, HÌNH TRÒN)</a:t>
            </a:r>
          </a:p>
        </p:txBody>
      </p:sp>
      <p:sp>
        <p:nvSpPr>
          <p:cNvPr id="7" name="Freeform 7"/>
          <p:cNvSpPr/>
          <p:nvPr/>
        </p:nvSpPr>
        <p:spPr>
          <a:xfrm>
            <a:off x="3547318" y="4571308"/>
            <a:ext cx="10482317" cy="1505642"/>
          </a:xfrm>
          <a:custGeom>
            <a:avLst/>
            <a:gdLst/>
            <a:ahLst/>
            <a:cxnLst/>
            <a:rect l="l" t="t" r="r" b="b"/>
            <a:pathLst>
              <a:path w="10482317" h="1505642">
                <a:moveTo>
                  <a:pt x="0" y="0"/>
                </a:moveTo>
                <a:lnTo>
                  <a:pt x="10482317" y="0"/>
                </a:lnTo>
                <a:lnTo>
                  <a:pt x="10482317" y="1505642"/>
                </a:lnTo>
                <a:lnTo>
                  <a:pt x="0" y="15056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893665"/>
            <a:ext cx="16230600" cy="7364635"/>
          </a:xfrm>
          <a:custGeom>
            <a:avLst/>
            <a:gdLst/>
            <a:ahLst/>
            <a:cxnLst/>
            <a:rect l="l" t="t" r="r" b="b"/>
            <a:pathLst>
              <a:path w="16230600" h="7364635">
                <a:moveTo>
                  <a:pt x="0" y="0"/>
                </a:moveTo>
                <a:lnTo>
                  <a:pt x="16230600" y="0"/>
                </a:lnTo>
                <a:lnTo>
                  <a:pt x="16230600" y="7364635"/>
                </a:lnTo>
                <a:lnTo>
                  <a:pt x="0" y="7364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37654" y="3098289"/>
            <a:ext cx="2867746" cy="2910074"/>
          </a:xfrm>
          <a:custGeom>
            <a:avLst/>
            <a:gdLst/>
            <a:ahLst/>
            <a:cxnLst/>
            <a:rect l="l" t="t" r="r" b="b"/>
            <a:pathLst>
              <a:path w="2867746" h="2910074">
                <a:moveTo>
                  <a:pt x="0" y="0"/>
                </a:moveTo>
                <a:lnTo>
                  <a:pt x="2867746" y="0"/>
                </a:lnTo>
                <a:lnTo>
                  <a:pt x="2867746" y="2910074"/>
                </a:lnTo>
                <a:lnTo>
                  <a:pt x="0" y="2910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05400" y="304269"/>
            <a:ext cx="11000117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Chắp ghép các hình học với nhau theo ý thích:</a:t>
            </a:r>
          </a:p>
        </p:txBody>
      </p:sp>
      <p:sp>
        <p:nvSpPr>
          <p:cNvPr id="7" name="Freeform 7"/>
          <p:cNvSpPr/>
          <p:nvPr/>
        </p:nvSpPr>
        <p:spPr>
          <a:xfrm>
            <a:off x="1337654" y="3098289"/>
            <a:ext cx="2867746" cy="2910074"/>
          </a:xfrm>
          <a:custGeom>
            <a:avLst/>
            <a:gdLst/>
            <a:ahLst/>
            <a:cxnLst/>
            <a:rect l="l" t="t" r="r" b="b"/>
            <a:pathLst>
              <a:path w="2867746" h="2910074">
                <a:moveTo>
                  <a:pt x="0" y="0"/>
                </a:moveTo>
                <a:lnTo>
                  <a:pt x="2867746" y="0"/>
                </a:lnTo>
                <a:lnTo>
                  <a:pt x="2867746" y="2910074"/>
                </a:lnTo>
                <a:lnTo>
                  <a:pt x="0" y="29100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238748" y="3239388"/>
            <a:ext cx="2239145" cy="2239145"/>
          </a:xfrm>
          <a:custGeom>
            <a:avLst/>
            <a:gdLst/>
            <a:ahLst/>
            <a:cxnLst/>
            <a:rect l="l" t="t" r="r" b="b"/>
            <a:pathLst>
              <a:path w="2239145" h="2239145">
                <a:moveTo>
                  <a:pt x="0" y="0"/>
                </a:moveTo>
                <a:lnTo>
                  <a:pt x="2239145" y="0"/>
                </a:lnTo>
                <a:lnTo>
                  <a:pt x="2239145" y="2239145"/>
                </a:lnTo>
                <a:lnTo>
                  <a:pt x="0" y="22391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05393" y="4553326"/>
            <a:ext cx="4044820" cy="4044820"/>
          </a:xfrm>
          <a:custGeom>
            <a:avLst/>
            <a:gdLst/>
            <a:ahLst/>
            <a:cxnLst/>
            <a:rect l="l" t="t" r="r" b="b"/>
            <a:pathLst>
              <a:path w="4044820" h="4044820">
                <a:moveTo>
                  <a:pt x="0" y="0"/>
                </a:moveTo>
                <a:lnTo>
                  <a:pt x="4044821" y="0"/>
                </a:lnTo>
                <a:lnTo>
                  <a:pt x="4044821" y="4044820"/>
                </a:lnTo>
                <a:lnTo>
                  <a:pt x="0" y="4044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4942004" y="4932872"/>
            <a:ext cx="2708287" cy="41148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104804" y="4390972"/>
            <a:ext cx="3556680" cy="160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3388785" y="1633959"/>
            <a:ext cx="4209790" cy="271531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267601" y="3829949"/>
            <a:ext cx="8875714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Xếp</a:t>
            </a:r>
            <a:r>
              <a:rPr lang="en-US" sz="45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dược</a:t>
            </a:r>
            <a:r>
              <a:rPr lang="en-US" sz="45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gì</a:t>
            </a:r>
            <a:r>
              <a:rPr lang="en-US" sz="45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nhỉ</a:t>
            </a:r>
            <a:r>
              <a:rPr lang="en-US" sz="45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789" y="3982303"/>
            <a:ext cx="5275997" cy="5275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893665"/>
            <a:ext cx="16230600" cy="7364635"/>
          </a:xfrm>
          <a:custGeom>
            <a:avLst/>
            <a:gdLst/>
            <a:ahLst/>
            <a:cxnLst/>
            <a:rect l="l" t="t" r="r" b="b"/>
            <a:pathLst>
              <a:path w="16230600" h="7364635">
                <a:moveTo>
                  <a:pt x="0" y="0"/>
                </a:moveTo>
                <a:lnTo>
                  <a:pt x="16230600" y="0"/>
                </a:lnTo>
                <a:lnTo>
                  <a:pt x="16230600" y="7364635"/>
                </a:lnTo>
                <a:lnTo>
                  <a:pt x="0" y="7364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05400" y="304269"/>
            <a:ext cx="11000117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Chắp ghép các hình học với nhau theo ý thích: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388785" y="1633959"/>
            <a:ext cx="4209790" cy="2715314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6410124" y="6573611"/>
            <a:ext cx="4851145" cy="3213884"/>
          </a:xfrm>
          <a:custGeom>
            <a:avLst/>
            <a:gdLst/>
            <a:ahLst/>
            <a:cxnLst/>
            <a:rect l="l" t="t" r="r" b="b"/>
            <a:pathLst>
              <a:path w="4851145" h="3213884">
                <a:moveTo>
                  <a:pt x="0" y="0"/>
                </a:moveTo>
                <a:lnTo>
                  <a:pt x="4851145" y="0"/>
                </a:lnTo>
                <a:lnTo>
                  <a:pt x="4851145" y="3213884"/>
                </a:lnTo>
                <a:lnTo>
                  <a:pt x="0" y="32138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65390" y="3157569"/>
            <a:ext cx="13557219" cy="3206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5"/>
              </a:lnSpc>
            </a:pPr>
            <a:r>
              <a:rPr lang="en-US" sz="85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Trẻ thực hình chắp ghép hình học theo ý thích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893665"/>
            <a:ext cx="16230600" cy="7364635"/>
          </a:xfrm>
          <a:custGeom>
            <a:avLst/>
            <a:gdLst/>
            <a:ahLst/>
            <a:cxnLst/>
            <a:rect l="l" t="t" r="r" b="b"/>
            <a:pathLst>
              <a:path w="16230600" h="7364635">
                <a:moveTo>
                  <a:pt x="0" y="0"/>
                </a:moveTo>
                <a:lnTo>
                  <a:pt x="16230600" y="0"/>
                </a:lnTo>
                <a:lnTo>
                  <a:pt x="16230600" y="7364635"/>
                </a:lnTo>
                <a:lnTo>
                  <a:pt x="0" y="7364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50614" y="2218769"/>
            <a:ext cx="5893068" cy="3161125"/>
          </a:xfrm>
          <a:custGeom>
            <a:avLst/>
            <a:gdLst/>
            <a:ahLst/>
            <a:cxnLst/>
            <a:rect l="l" t="t" r="r" b="b"/>
            <a:pathLst>
              <a:path w="5893068" h="3161125">
                <a:moveTo>
                  <a:pt x="0" y="0"/>
                </a:moveTo>
                <a:lnTo>
                  <a:pt x="5893068" y="0"/>
                </a:lnTo>
                <a:lnTo>
                  <a:pt x="5893068" y="3161125"/>
                </a:lnTo>
                <a:lnTo>
                  <a:pt x="0" y="3161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956" r="-767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50614" y="5379894"/>
            <a:ext cx="5828777" cy="3353838"/>
          </a:xfrm>
          <a:custGeom>
            <a:avLst/>
            <a:gdLst/>
            <a:ahLst/>
            <a:cxnLst/>
            <a:rect l="l" t="t" r="r" b="b"/>
            <a:pathLst>
              <a:path w="5828777" h="3353838">
                <a:moveTo>
                  <a:pt x="0" y="0"/>
                </a:moveTo>
                <a:lnTo>
                  <a:pt x="5828777" y="0"/>
                </a:lnTo>
                <a:lnTo>
                  <a:pt x="5828777" y="3353838"/>
                </a:lnTo>
                <a:lnTo>
                  <a:pt x="0" y="33538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688074" y="247119"/>
            <a:ext cx="8911851" cy="1441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Mở rộng:</a:t>
            </a:r>
          </a:p>
        </p:txBody>
      </p:sp>
      <p:sp>
        <p:nvSpPr>
          <p:cNvPr id="9" name="Freeform 9"/>
          <p:cNvSpPr/>
          <p:nvPr/>
        </p:nvSpPr>
        <p:spPr>
          <a:xfrm>
            <a:off x="11201400" y="5077438"/>
            <a:ext cx="3725312" cy="3958750"/>
          </a:xfrm>
          <a:custGeom>
            <a:avLst/>
            <a:gdLst/>
            <a:ahLst/>
            <a:cxnLst/>
            <a:rect l="l" t="t" r="r" b="b"/>
            <a:pathLst>
              <a:path w="3725312" h="3958750">
                <a:moveTo>
                  <a:pt x="0" y="0"/>
                </a:moveTo>
                <a:lnTo>
                  <a:pt x="3725312" y="0"/>
                </a:lnTo>
                <a:lnTo>
                  <a:pt x="3725312" y="3958750"/>
                </a:lnTo>
                <a:lnTo>
                  <a:pt x="0" y="39587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1850" t="-13748" r="-6771" b="-19116"/>
            </a:stretch>
          </a:blipFill>
        </p:spPr>
      </p:sp>
      <p:sp>
        <p:nvSpPr>
          <p:cNvPr id="10" name="Freeform 6"/>
          <p:cNvSpPr/>
          <p:nvPr/>
        </p:nvSpPr>
        <p:spPr>
          <a:xfrm>
            <a:off x="9378505" y="2218769"/>
            <a:ext cx="5985561" cy="3161125"/>
          </a:xfrm>
          <a:custGeom>
            <a:avLst/>
            <a:gdLst/>
            <a:ahLst/>
            <a:cxnLst/>
            <a:rect l="l" t="t" r="r" b="b"/>
            <a:pathLst>
              <a:path w="5985561" h="3161125">
                <a:moveTo>
                  <a:pt x="0" y="0"/>
                </a:moveTo>
                <a:lnTo>
                  <a:pt x="5985562" y="0"/>
                </a:lnTo>
                <a:lnTo>
                  <a:pt x="5985562" y="3161125"/>
                </a:lnTo>
                <a:lnTo>
                  <a:pt x="0" y="31611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893665"/>
            <a:ext cx="16230600" cy="7364635"/>
          </a:xfrm>
          <a:custGeom>
            <a:avLst/>
            <a:gdLst/>
            <a:ahLst/>
            <a:cxnLst/>
            <a:rect l="l" t="t" r="r" b="b"/>
            <a:pathLst>
              <a:path w="16230600" h="7364635">
                <a:moveTo>
                  <a:pt x="0" y="0"/>
                </a:moveTo>
                <a:lnTo>
                  <a:pt x="16230600" y="0"/>
                </a:lnTo>
                <a:lnTo>
                  <a:pt x="16230600" y="7364635"/>
                </a:lnTo>
                <a:lnTo>
                  <a:pt x="0" y="7364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954683" y="8310385"/>
            <a:ext cx="1333317" cy="1976615"/>
          </a:xfrm>
          <a:custGeom>
            <a:avLst/>
            <a:gdLst/>
            <a:ahLst/>
            <a:cxnLst/>
            <a:rect l="l" t="t" r="r" b="b"/>
            <a:pathLst>
              <a:path w="1333317" h="1976615">
                <a:moveTo>
                  <a:pt x="0" y="0"/>
                </a:moveTo>
                <a:lnTo>
                  <a:pt x="1333317" y="0"/>
                </a:lnTo>
                <a:lnTo>
                  <a:pt x="1333317" y="1976615"/>
                </a:lnTo>
                <a:lnTo>
                  <a:pt x="0" y="1976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0" y="0"/>
            <a:ext cx="3040529" cy="2294218"/>
          </a:xfrm>
          <a:custGeom>
            <a:avLst/>
            <a:gdLst/>
            <a:ahLst/>
            <a:cxnLst/>
            <a:rect l="l" t="t" r="r" b="b"/>
            <a:pathLst>
              <a:path w="3040529" h="2294218">
                <a:moveTo>
                  <a:pt x="0" y="0"/>
                </a:moveTo>
                <a:lnTo>
                  <a:pt x="3040529" y="0"/>
                </a:lnTo>
                <a:lnTo>
                  <a:pt x="3040529" y="2294218"/>
                </a:lnTo>
                <a:lnTo>
                  <a:pt x="0" y="22942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17838" y="3015479"/>
            <a:ext cx="4418278" cy="2733810"/>
          </a:xfrm>
          <a:custGeom>
            <a:avLst/>
            <a:gdLst/>
            <a:ahLst/>
            <a:cxnLst/>
            <a:rect l="l" t="t" r="r" b="b"/>
            <a:pathLst>
              <a:path w="4418278" h="2733810">
                <a:moveTo>
                  <a:pt x="0" y="0"/>
                </a:moveTo>
                <a:lnTo>
                  <a:pt x="4418278" y="0"/>
                </a:lnTo>
                <a:lnTo>
                  <a:pt x="4418278" y="2733809"/>
                </a:lnTo>
                <a:lnTo>
                  <a:pt x="0" y="273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509337" y="6178617"/>
            <a:ext cx="4418278" cy="2733810"/>
          </a:xfrm>
          <a:custGeom>
            <a:avLst/>
            <a:gdLst/>
            <a:ahLst/>
            <a:cxnLst/>
            <a:rect l="l" t="t" r="r" b="b"/>
            <a:pathLst>
              <a:path w="4418278" h="2733810">
                <a:moveTo>
                  <a:pt x="0" y="0"/>
                </a:moveTo>
                <a:lnTo>
                  <a:pt x="4418279" y="0"/>
                </a:lnTo>
                <a:lnTo>
                  <a:pt x="4418279" y="2733810"/>
                </a:lnTo>
                <a:lnTo>
                  <a:pt x="0" y="27338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75109" y="2904626"/>
            <a:ext cx="6679574" cy="5343660"/>
          </a:xfrm>
          <a:custGeom>
            <a:avLst/>
            <a:gdLst/>
            <a:ahLst/>
            <a:cxnLst/>
            <a:rect l="l" t="t" r="r" b="b"/>
            <a:pathLst>
              <a:path w="6679574" h="5343660">
                <a:moveTo>
                  <a:pt x="0" y="0"/>
                </a:moveTo>
                <a:lnTo>
                  <a:pt x="6679574" y="0"/>
                </a:lnTo>
                <a:lnTo>
                  <a:pt x="6679574" y="5343659"/>
                </a:lnTo>
                <a:lnTo>
                  <a:pt x="0" y="53436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206567" y="256010"/>
            <a:ext cx="10450069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Trò chơi: Xếp hình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523026" y="2533044"/>
            <a:ext cx="2359110" cy="1849340"/>
            <a:chOff x="0" y="0"/>
            <a:chExt cx="3145481" cy="24657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5715" cy="1304692"/>
            </a:xfrm>
            <a:custGeom>
              <a:avLst/>
              <a:gdLst/>
              <a:ahLst/>
              <a:cxnLst/>
              <a:rect l="l" t="t" r="r" b="b"/>
              <a:pathLst>
                <a:path w="1285715" h="1304692">
                  <a:moveTo>
                    <a:pt x="0" y="0"/>
                  </a:moveTo>
                  <a:lnTo>
                    <a:pt x="1285715" y="0"/>
                  </a:lnTo>
                  <a:lnTo>
                    <a:pt x="1285715" y="1304692"/>
                  </a:lnTo>
                  <a:lnTo>
                    <a:pt x="0" y="1304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300666" y="63260"/>
              <a:ext cx="1003890" cy="1003890"/>
            </a:xfrm>
            <a:custGeom>
              <a:avLst/>
              <a:gdLst/>
              <a:ahLst/>
              <a:cxnLst/>
              <a:rect l="l" t="t" r="r" b="b"/>
              <a:pathLst>
                <a:path w="1003890" h="1003890">
                  <a:moveTo>
                    <a:pt x="0" y="0"/>
                  </a:moveTo>
                  <a:lnTo>
                    <a:pt x="1003890" y="0"/>
                  </a:lnTo>
                  <a:lnTo>
                    <a:pt x="1003890" y="1003890"/>
                  </a:lnTo>
                  <a:lnTo>
                    <a:pt x="0" y="1003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9704" y="652346"/>
              <a:ext cx="1813440" cy="1813440"/>
            </a:xfrm>
            <a:custGeom>
              <a:avLst/>
              <a:gdLst/>
              <a:ahLst/>
              <a:cxnLst/>
              <a:rect l="l" t="t" r="r" b="b"/>
              <a:pathLst>
                <a:path w="1813440" h="1813440">
                  <a:moveTo>
                    <a:pt x="0" y="0"/>
                  </a:moveTo>
                  <a:lnTo>
                    <a:pt x="1813441" y="0"/>
                  </a:lnTo>
                  <a:lnTo>
                    <a:pt x="1813441" y="1813440"/>
                  </a:lnTo>
                  <a:lnTo>
                    <a:pt x="0" y="1813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5400000">
              <a:off x="1615962" y="822510"/>
              <a:ext cx="1214223" cy="1844815"/>
            </a:xfrm>
            <a:custGeom>
              <a:avLst/>
              <a:gdLst/>
              <a:ahLst/>
              <a:cxnLst/>
              <a:rect l="l" t="t" r="r" b="b"/>
              <a:pathLst>
                <a:path w="1214223" h="1844815">
                  <a:moveTo>
                    <a:pt x="0" y="0"/>
                  </a:moveTo>
                  <a:lnTo>
                    <a:pt x="1214223" y="0"/>
                  </a:lnTo>
                  <a:lnTo>
                    <a:pt x="1214223" y="1844815"/>
                  </a:lnTo>
                  <a:lnTo>
                    <a:pt x="0" y="1844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5328287" y="5696182"/>
            <a:ext cx="2359110" cy="1849340"/>
            <a:chOff x="0" y="0"/>
            <a:chExt cx="3145481" cy="246578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85715" cy="1304692"/>
            </a:xfrm>
            <a:custGeom>
              <a:avLst/>
              <a:gdLst/>
              <a:ahLst/>
              <a:cxnLst/>
              <a:rect l="l" t="t" r="r" b="b"/>
              <a:pathLst>
                <a:path w="1285715" h="1304692">
                  <a:moveTo>
                    <a:pt x="0" y="0"/>
                  </a:moveTo>
                  <a:lnTo>
                    <a:pt x="1285715" y="0"/>
                  </a:lnTo>
                  <a:lnTo>
                    <a:pt x="1285715" y="1304692"/>
                  </a:lnTo>
                  <a:lnTo>
                    <a:pt x="0" y="1304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300666" y="63260"/>
              <a:ext cx="1003890" cy="1003890"/>
            </a:xfrm>
            <a:custGeom>
              <a:avLst/>
              <a:gdLst/>
              <a:ahLst/>
              <a:cxnLst/>
              <a:rect l="l" t="t" r="r" b="b"/>
              <a:pathLst>
                <a:path w="1003890" h="1003890">
                  <a:moveTo>
                    <a:pt x="0" y="0"/>
                  </a:moveTo>
                  <a:lnTo>
                    <a:pt x="1003890" y="0"/>
                  </a:lnTo>
                  <a:lnTo>
                    <a:pt x="1003890" y="1003890"/>
                  </a:lnTo>
                  <a:lnTo>
                    <a:pt x="0" y="1003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209704" y="652346"/>
              <a:ext cx="1813440" cy="1813440"/>
            </a:xfrm>
            <a:custGeom>
              <a:avLst/>
              <a:gdLst/>
              <a:ahLst/>
              <a:cxnLst/>
              <a:rect l="l" t="t" r="r" b="b"/>
              <a:pathLst>
                <a:path w="1813440" h="1813440">
                  <a:moveTo>
                    <a:pt x="0" y="0"/>
                  </a:moveTo>
                  <a:lnTo>
                    <a:pt x="1813441" y="0"/>
                  </a:lnTo>
                  <a:lnTo>
                    <a:pt x="1813441" y="1813440"/>
                  </a:lnTo>
                  <a:lnTo>
                    <a:pt x="0" y="1813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5400000">
              <a:off x="1615962" y="822510"/>
              <a:ext cx="1214223" cy="1844815"/>
            </a:xfrm>
            <a:custGeom>
              <a:avLst/>
              <a:gdLst/>
              <a:ahLst/>
              <a:cxnLst/>
              <a:rect l="l" t="t" r="r" b="b"/>
              <a:pathLst>
                <a:path w="1214223" h="1844815">
                  <a:moveTo>
                    <a:pt x="0" y="0"/>
                  </a:moveTo>
                  <a:lnTo>
                    <a:pt x="1214223" y="0"/>
                  </a:lnTo>
                  <a:lnTo>
                    <a:pt x="1214223" y="1844815"/>
                  </a:lnTo>
                  <a:lnTo>
                    <a:pt x="0" y="1844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0008" y="1302964"/>
            <a:ext cx="16927984" cy="7681073"/>
          </a:xfrm>
          <a:custGeom>
            <a:avLst/>
            <a:gdLst/>
            <a:ahLst/>
            <a:cxnLst/>
            <a:rect l="l" t="t" r="r" b="b"/>
            <a:pathLst>
              <a:path w="16927984" h="7681073">
                <a:moveTo>
                  <a:pt x="0" y="0"/>
                </a:moveTo>
                <a:lnTo>
                  <a:pt x="16927984" y="0"/>
                </a:lnTo>
                <a:lnTo>
                  <a:pt x="16927984" y="7681072"/>
                </a:lnTo>
                <a:lnTo>
                  <a:pt x="0" y="7681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30821" y="2028787"/>
            <a:ext cx="13230616" cy="473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HẸN GẶP LẠI CÁC BÉ Ở HOẠT ĐỘNG TIẾP THEO!</a:t>
            </a:r>
          </a:p>
          <a:p>
            <a:pPr algn="ctr">
              <a:lnSpc>
                <a:spcPts val="12599"/>
              </a:lnSpc>
            </a:pPr>
            <a:endParaRPr lang="en-US" sz="9000">
              <a:solidFill>
                <a:srgbClr val="000000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234165" y="5856224"/>
            <a:ext cx="2678189" cy="3127812"/>
          </a:xfrm>
          <a:custGeom>
            <a:avLst/>
            <a:gdLst/>
            <a:ahLst/>
            <a:cxnLst/>
            <a:rect l="l" t="t" r="r" b="b"/>
            <a:pathLst>
              <a:path w="2678189" h="3127812">
                <a:moveTo>
                  <a:pt x="0" y="0"/>
                </a:moveTo>
                <a:lnTo>
                  <a:pt x="2678189" y="0"/>
                </a:lnTo>
                <a:lnTo>
                  <a:pt x="267818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208281" y="5820023"/>
            <a:ext cx="3216259" cy="3127812"/>
          </a:xfrm>
          <a:custGeom>
            <a:avLst/>
            <a:gdLst/>
            <a:ahLst/>
            <a:cxnLst/>
            <a:rect l="l" t="t" r="r" b="b"/>
            <a:pathLst>
              <a:path w="3216259" h="3127812">
                <a:moveTo>
                  <a:pt x="0" y="0"/>
                </a:moveTo>
                <a:lnTo>
                  <a:pt x="3216259" y="0"/>
                </a:lnTo>
                <a:lnTo>
                  <a:pt x="321625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35167" y="5827263"/>
            <a:ext cx="3018339" cy="3127812"/>
          </a:xfrm>
          <a:custGeom>
            <a:avLst/>
            <a:gdLst/>
            <a:ahLst/>
            <a:cxnLst/>
            <a:rect l="l" t="t" r="r" b="b"/>
            <a:pathLst>
              <a:path w="3018339" h="3127812">
                <a:moveTo>
                  <a:pt x="0" y="0"/>
                </a:moveTo>
                <a:lnTo>
                  <a:pt x="3018339" y="0"/>
                </a:lnTo>
                <a:lnTo>
                  <a:pt x="301833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30821" y="5798302"/>
            <a:ext cx="2897136" cy="3127812"/>
          </a:xfrm>
          <a:custGeom>
            <a:avLst/>
            <a:gdLst/>
            <a:ahLst/>
            <a:cxnLst/>
            <a:rect l="l" t="t" r="r" b="b"/>
            <a:pathLst>
              <a:path w="2897136" h="3127812">
                <a:moveTo>
                  <a:pt x="0" y="0"/>
                </a:moveTo>
                <a:lnTo>
                  <a:pt x="2897136" y="0"/>
                </a:lnTo>
                <a:lnTo>
                  <a:pt x="2897136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0008" y="1302964"/>
            <a:ext cx="16927984" cy="7681073"/>
          </a:xfrm>
          <a:custGeom>
            <a:avLst/>
            <a:gdLst/>
            <a:ahLst/>
            <a:cxnLst/>
            <a:rect l="l" t="t" r="r" b="b"/>
            <a:pathLst>
              <a:path w="16927984" h="7681073">
                <a:moveTo>
                  <a:pt x="0" y="0"/>
                </a:moveTo>
                <a:lnTo>
                  <a:pt x="16927984" y="0"/>
                </a:lnTo>
                <a:lnTo>
                  <a:pt x="16927984" y="7681072"/>
                </a:lnTo>
                <a:lnTo>
                  <a:pt x="0" y="7681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72710" y="1605405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r>
              <a:rPr lang="en-US" sz="9791" dirty="0">
                <a:solidFill>
                  <a:srgbClr val="000000"/>
                </a:solidFill>
                <a:latin typeface="Canda Tawa Cute"/>
                <a:ea typeface="Canda Tawa Cute"/>
                <a:cs typeface="Canda Tawa Cute"/>
                <a:sym typeface="Canda Tawa Cute"/>
              </a:rPr>
              <a:t>BÀI HÁT: SHAPE SONG</a:t>
            </a:r>
          </a:p>
        </p:txBody>
      </p:sp>
      <p:sp>
        <p:nvSpPr>
          <p:cNvPr id="4" name="Freeform 4"/>
          <p:cNvSpPr/>
          <p:nvPr/>
        </p:nvSpPr>
        <p:spPr>
          <a:xfrm>
            <a:off x="13234165" y="5856224"/>
            <a:ext cx="2678189" cy="3127812"/>
          </a:xfrm>
          <a:custGeom>
            <a:avLst/>
            <a:gdLst/>
            <a:ahLst/>
            <a:cxnLst/>
            <a:rect l="l" t="t" r="r" b="b"/>
            <a:pathLst>
              <a:path w="2678189" h="3127812">
                <a:moveTo>
                  <a:pt x="0" y="0"/>
                </a:moveTo>
                <a:lnTo>
                  <a:pt x="2678189" y="0"/>
                </a:lnTo>
                <a:lnTo>
                  <a:pt x="267818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208281" y="5820023"/>
            <a:ext cx="3216259" cy="3127812"/>
          </a:xfrm>
          <a:custGeom>
            <a:avLst/>
            <a:gdLst/>
            <a:ahLst/>
            <a:cxnLst/>
            <a:rect l="l" t="t" r="r" b="b"/>
            <a:pathLst>
              <a:path w="3216259" h="3127812">
                <a:moveTo>
                  <a:pt x="0" y="0"/>
                </a:moveTo>
                <a:lnTo>
                  <a:pt x="3216259" y="0"/>
                </a:lnTo>
                <a:lnTo>
                  <a:pt x="321625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35167" y="5827263"/>
            <a:ext cx="3018339" cy="3127812"/>
          </a:xfrm>
          <a:custGeom>
            <a:avLst/>
            <a:gdLst/>
            <a:ahLst/>
            <a:cxnLst/>
            <a:rect l="l" t="t" r="r" b="b"/>
            <a:pathLst>
              <a:path w="3018339" h="3127812">
                <a:moveTo>
                  <a:pt x="0" y="0"/>
                </a:moveTo>
                <a:lnTo>
                  <a:pt x="3018339" y="0"/>
                </a:lnTo>
                <a:lnTo>
                  <a:pt x="301833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30821" y="5798302"/>
            <a:ext cx="2897136" cy="3127812"/>
          </a:xfrm>
          <a:custGeom>
            <a:avLst/>
            <a:gdLst/>
            <a:ahLst/>
            <a:cxnLst/>
            <a:rect l="l" t="t" r="r" b="b"/>
            <a:pathLst>
              <a:path w="2897136" h="3127812">
                <a:moveTo>
                  <a:pt x="0" y="0"/>
                </a:moveTo>
                <a:lnTo>
                  <a:pt x="2897136" y="0"/>
                </a:lnTo>
                <a:lnTo>
                  <a:pt x="2897136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3"/>
          <p:cNvSpPr txBox="1"/>
          <p:nvPr/>
        </p:nvSpPr>
        <p:spPr>
          <a:xfrm>
            <a:off x="5638800" y="3162300"/>
            <a:ext cx="3898177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r>
              <a:rPr lang="vi-VN" sz="9791" dirty="0" smtClean="0">
                <a:solidFill>
                  <a:srgbClr val="000000"/>
                </a:solidFill>
                <a:latin typeface="Canda Tawa Cute"/>
                <a:ea typeface="Canda Tawa Cute"/>
                <a:cs typeface="Canda Tawa Cute"/>
                <a:sym typeface="Canda Tawa Cute"/>
              </a:rPr>
              <a:t>Nhạc:</a:t>
            </a:r>
            <a:endParaRPr lang="en-US" sz="9791" dirty="0">
              <a:solidFill>
                <a:srgbClr val="000000"/>
              </a:solidFill>
              <a:latin typeface="Canda Tawa Cute"/>
              <a:ea typeface="Canda Tawa Cute"/>
              <a:cs typeface="Canda Tawa Cute"/>
              <a:sym typeface="Canda Tawa Cute"/>
            </a:endParaRPr>
          </a:p>
        </p:txBody>
      </p:sp>
      <p:pic>
        <p:nvPicPr>
          <p:cNvPr id="9" name="Shapes Are All Around - Shape Songs - PINKFONG Songs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063169" y="3315358"/>
            <a:ext cx="1768475" cy="176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71947"/>
            <a:ext cx="15697755" cy="7122856"/>
          </a:xfrm>
          <a:custGeom>
            <a:avLst/>
            <a:gdLst/>
            <a:ahLst/>
            <a:cxnLst/>
            <a:rect l="l" t="t" r="r" b="b"/>
            <a:pathLst>
              <a:path w="15697755" h="7122856">
                <a:moveTo>
                  <a:pt x="0" y="0"/>
                </a:moveTo>
                <a:lnTo>
                  <a:pt x="15697755" y="0"/>
                </a:lnTo>
                <a:lnTo>
                  <a:pt x="15697755" y="7122857"/>
                </a:lnTo>
                <a:lnTo>
                  <a:pt x="0" y="712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09342" y="1163534"/>
            <a:ext cx="159642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ÔN NHẬN BIẾT, GỌI TÊN HÌNH VUÔNG, HÌNH TRÒN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7420" y="2715544"/>
            <a:ext cx="5668209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Câu đố: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00841" y="4214125"/>
            <a:ext cx="5132427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Hình gì lăn được</a:t>
            </a:r>
          </a:p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Lăn ngược lăn xuôi</a:t>
            </a:r>
          </a:p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Bé hãy cùng cô</a:t>
            </a:r>
          </a:p>
          <a:p>
            <a:pPr algn="just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Đoán hình này nhé</a:t>
            </a:r>
          </a:p>
        </p:txBody>
      </p:sp>
      <p:sp>
        <p:nvSpPr>
          <p:cNvPr id="8" name="Freeform 8"/>
          <p:cNvSpPr/>
          <p:nvPr/>
        </p:nvSpPr>
        <p:spPr>
          <a:xfrm>
            <a:off x="13262667" y="2271947"/>
            <a:ext cx="3021565" cy="4613076"/>
          </a:xfrm>
          <a:custGeom>
            <a:avLst/>
            <a:gdLst/>
            <a:ahLst/>
            <a:cxnLst/>
            <a:rect l="l" t="t" r="r" b="b"/>
            <a:pathLst>
              <a:path w="3021565" h="4613076">
                <a:moveTo>
                  <a:pt x="0" y="0"/>
                </a:moveTo>
                <a:lnTo>
                  <a:pt x="3021565" y="0"/>
                </a:lnTo>
                <a:lnTo>
                  <a:pt x="3021565" y="4613077"/>
                </a:lnTo>
                <a:lnTo>
                  <a:pt x="0" y="46130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120927" y="4508336"/>
            <a:ext cx="5974301" cy="4114800"/>
          </a:xfrm>
          <a:custGeom>
            <a:avLst/>
            <a:gdLst/>
            <a:ahLst/>
            <a:cxnLst/>
            <a:rect l="l" t="t" r="r" b="b"/>
            <a:pathLst>
              <a:path w="5974301" h="4114800">
                <a:moveTo>
                  <a:pt x="0" y="0"/>
                </a:moveTo>
                <a:lnTo>
                  <a:pt x="5974301" y="0"/>
                </a:lnTo>
                <a:lnTo>
                  <a:pt x="59743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71947"/>
            <a:ext cx="15697755" cy="7122856"/>
          </a:xfrm>
          <a:custGeom>
            <a:avLst/>
            <a:gdLst/>
            <a:ahLst/>
            <a:cxnLst/>
            <a:rect l="l" t="t" r="r" b="b"/>
            <a:pathLst>
              <a:path w="15697755" h="7122856">
                <a:moveTo>
                  <a:pt x="0" y="0"/>
                </a:moveTo>
                <a:lnTo>
                  <a:pt x="15697755" y="0"/>
                </a:lnTo>
                <a:lnTo>
                  <a:pt x="15697755" y="7122857"/>
                </a:lnTo>
                <a:lnTo>
                  <a:pt x="0" y="712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09342" y="1163534"/>
            <a:ext cx="155832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ÔN NHẬN BIẾT, GỌI TÊN HÌNH VUÔNG, HÌNH TRÒN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7420" y="2715544"/>
            <a:ext cx="5668209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Câu đố: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95333" y="4214125"/>
            <a:ext cx="5132427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Hình gì lăn được</a:t>
            </a:r>
          </a:p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Lăn ngược lăn xuôi</a:t>
            </a:r>
          </a:p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Bé hãy cùng cô</a:t>
            </a:r>
          </a:p>
          <a:p>
            <a:pPr algn="just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Đoán hình này nhé</a:t>
            </a:r>
          </a:p>
        </p:txBody>
      </p:sp>
      <p:sp>
        <p:nvSpPr>
          <p:cNvPr id="8" name="Freeform 8"/>
          <p:cNvSpPr/>
          <p:nvPr/>
        </p:nvSpPr>
        <p:spPr>
          <a:xfrm>
            <a:off x="7637986" y="5143500"/>
            <a:ext cx="3012027" cy="3867772"/>
          </a:xfrm>
          <a:custGeom>
            <a:avLst/>
            <a:gdLst/>
            <a:ahLst/>
            <a:cxnLst/>
            <a:rect l="l" t="t" r="r" b="b"/>
            <a:pathLst>
              <a:path w="3012027" h="3867772">
                <a:moveTo>
                  <a:pt x="0" y="0"/>
                </a:moveTo>
                <a:lnTo>
                  <a:pt x="3012028" y="0"/>
                </a:lnTo>
                <a:lnTo>
                  <a:pt x="3012028" y="3867772"/>
                </a:lnTo>
                <a:lnTo>
                  <a:pt x="0" y="38677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362758" y="8386400"/>
            <a:ext cx="3638431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Hình tròn</a:t>
            </a:r>
          </a:p>
        </p:txBody>
      </p:sp>
      <p:sp>
        <p:nvSpPr>
          <p:cNvPr id="11" name="Freeform 11"/>
          <p:cNvSpPr/>
          <p:nvPr/>
        </p:nvSpPr>
        <p:spPr>
          <a:xfrm rot="1746733">
            <a:off x="10883464" y="3633844"/>
            <a:ext cx="1360583" cy="1312963"/>
          </a:xfrm>
          <a:custGeom>
            <a:avLst/>
            <a:gdLst/>
            <a:ahLst/>
            <a:cxnLst/>
            <a:rect l="l" t="t" r="r" b="b"/>
            <a:pathLst>
              <a:path w="1360583" h="1312963">
                <a:moveTo>
                  <a:pt x="0" y="0"/>
                </a:moveTo>
                <a:lnTo>
                  <a:pt x="1360583" y="0"/>
                </a:lnTo>
                <a:lnTo>
                  <a:pt x="1360583" y="1312963"/>
                </a:lnTo>
                <a:lnTo>
                  <a:pt x="0" y="13129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Oval 11"/>
          <p:cNvSpPr/>
          <p:nvPr/>
        </p:nvSpPr>
        <p:spPr>
          <a:xfrm>
            <a:off x="11362758" y="4576400"/>
            <a:ext cx="3960472" cy="3810000"/>
          </a:xfrm>
          <a:prstGeom prst="ellipse">
            <a:avLst/>
          </a:prstGeom>
          <a:solidFill>
            <a:srgbClr val="FD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71947"/>
            <a:ext cx="15697755" cy="7122856"/>
          </a:xfrm>
          <a:custGeom>
            <a:avLst/>
            <a:gdLst/>
            <a:ahLst/>
            <a:cxnLst/>
            <a:rect l="l" t="t" r="r" b="b"/>
            <a:pathLst>
              <a:path w="15697755" h="7122856">
                <a:moveTo>
                  <a:pt x="0" y="0"/>
                </a:moveTo>
                <a:lnTo>
                  <a:pt x="15697755" y="0"/>
                </a:lnTo>
                <a:lnTo>
                  <a:pt x="15697755" y="7122857"/>
                </a:lnTo>
                <a:lnTo>
                  <a:pt x="0" y="712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09342" y="1163534"/>
            <a:ext cx="158880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ÔN NHẬN BIẾT, GỌI TÊN HÌNH VUÔNG, HÌNH TRÒN</a:t>
            </a:r>
          </a:p>
        </p:txBody>
      </p:sp>
      <p:sp>
        <p:nvSpPr>
          <p:cNvPr id="6" name="Freeform 6"/>
          <p:cNvSpPr/>
          <p:nvPr/>
        </p:nvSpPr>
        <p:spPr>
          <a:xfrm>
            <a:off x="13262667" y="2271947"/>
            <a:ext cx="3021565" cy="4613076"/>
          </a:xfrm>
          <a:custGeom>
            <a:avLst/>
            <a:gdLst/>
            <a:ahLst/>
            <a:cxnLst/>
            <a:rect l="l" t="t" r="r" b="b"/>
            <a:pathLst>
              <a:path w="3021565" h="4613076">
                <a:moveTo>
                  <a:pt x="0" y="0"/>
                </a:moveTo>
                <a:lnTo>
                  <a:pt x="3021565" y="0"/>
                </a:lnTo>
                <a:lnTo>
                  <a:pt x="3021565" y="4613077"/>
                </a:lnTo>
                <a:lnTo>
                  <a:pt x="0" y="46130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09800" y="3809822"/>
            <a:ext cx="8115300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gì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4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cạnh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bằng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nhau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</p:txBody>
      </p:sp>
      <p:sp>
        <p:nvSpPr>
          <p:cNvPr id="8" name="Freeform 8"/>
          <p:cNvSpPr/>
          <p:nvPr/>
        </p:nvSpPr>
        <p:spPr>
          <a:xfrm>
            <a:off x="1238639" y="5411360"/>
            <a:ext cx="4057650" cy="3743182"/>
          </a:xfrm>
          <a:custGeom>
            <a:avLst/>
            <a:gdLst/>
            <a:ahLst/>
            <a:cxnLst/>
            <a:rect l="l" t="t" r="r" b="b"/>
            <a:pathLst>
              <a:path w="4057650" h="3743182">
                <a:moveTo>
                  <a:pt x="0" y="0"/>
                </a:moveTo>
                <a:lnTo>
                  <a:pt x="4057650" y="0"/>
                </a:lnTo>
                <a:lnTo>
                  <a:pt x="4057650" y="3743182"/>
                </a:lnTo>
                <a:lnTo>
                  <a:pt x="0" y="37431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4632303"/>
            <a:ext cx="4762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71947"/>
            <a:ext cx="15697755" cy="7122856"/>
          </a:xfrm>
          <a:custGeom>
            <a:avLst/>
            <a:gdLst/>
            <a:ahLst/>
            <a:cxnLst/>
            <a:rect l="l" t="t" r="r" b="b"/>
            <a:pathLst>
              <a:path w="15697755" h="7122856">
                <a:moveTo>
                  <a:pt x="0" y="0"/>
                </a:moveTo>
                <a:lnTo>
                  <a:pt x="15697755" y="0"/>
                </a:lnTo>
                <a:lnTo>
                  <a:pt x="15697755" y="7122857"/>
                </a:lnTo>
                <a:lnTo>
                  <a:pt x="0" y="712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09342" y="1163534"/>
            <a:ext cx="159642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ÔN NHẬN BIẾT, GỌI TÊN HÌNH VUÔNG, HÌNH TRÒN</a:t>
            </a:r>
          </a:p>
        </p:txBody>
      </p:sp>
      <p:sp>
        <p:nvSpPr>
          <p:cNvPr id="6" name="Freeform 6"/>
          <p:cNvSpPr/>
          <p:nvPr/>
        </p:nvSpPr>
        <p:spPr>
          <a:xfrm>
            <a:off x="13822504" y="2186053"/>
            <a:ext cx="2609222" cy="3983545"/>
          </a:xfrm>
          <a:custGeom>
            <a:avLst/>
            <a:gdLst/>
            <a:ahLst/>
            <a:cxnLst/>
            <a:rect l="l" t="t" r="r" b="b"/>
            <a:pathLst>
              <a:path w="2609222" h="3983545">
                <a:moveTo>
                  <a:pt x="0" y="0"/>
                </a:moveTo>
                <a:lnTo>
                  <a:pt x="2609222" y="0"/>
                </a:lnTo>
                <a:lnTo>
                  <a:pt x="2609222" y="3983545"/>
                </a:lnTo>
                <a:lnTo>
                  <a:pt x="0" y="39835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08414" y="3336660"/>
            <a:ext cx="8115300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Hình gì có 4 cạnh bằng nhau?</a:t>
            </a:r>
          </a:p>
        </p:txBody>
      </p:sp>
      <p:sp>
        <p:nvSpPr>
          <p:cNvPr id="8" name="Freeform 8"/>
          <p:cNvSpPr/>
          <p:nvPr/>
        </p:nvSpPr>
        <p:spPr>
          <a:xfrm>
            <a:off x="2989017" y="4651440"/>
            <a:ext cx="3541524" cy="4606860"/>
          </a:xfrm>
          <a:custGeom>
            <a:avLst/>
            <a:gdLst/>
            <a:ahLst/>
            <a:cxnLst/>
            <a:rect l="l" t="t" r="r" b="b"/>
            <a:pathLst>
              <a:path w="3541524" h="4606860">
                <a:moveTo>
                  <a:pt x="0" y="0"/>
                </a:moveTo>
                <a:lnTo>
                  <a:pt x="3541523" y="0"/>
                </a:lnTo>
                <a:lnTo>
                  <a:pt x="3541523" y="4606860"/>
                </a:lnTo>
                <a:lnTo>
                  <a:pt x="0" y="46068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493470" y="6450362"/>
            <a:ext cx="4311015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Hình vuông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32999" y="4489383"/>
            <a:ext cx="4089156" cy="3993169"/>
          </a:xfrm>
          <a:prstGeom prst="rect">
            <a:avLst/>
          </a:prstGeom>
          <a:solidFill>
            <a:srgbClr val="25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71947"/>
            <a:ext cx="15697755" cy="7122856"/>
          </a:xfrm>
          <a:custGeom>
            <a:avLst/>
            <a:gdLst/>
            <a:ahLst/>
            <a:cxnLst/>
            <a:rect l="l" t="t" r="r" b="b"/>
            <a:pathLst>
              <a:path w="15697755" h="7122856">
                <a:moveTo>
                  <a:pt x="0" y="0"/>
                </a:moveTo>
                <a:lnTo>
                  <a:pt x="15697755" y="0"/>
                </a:lnTo>
                <a:lnTo>
                  <a:pt x="15697755" y="7122857"/>
                </a:lnTo>
                <a:lnTo>
                  <a:pt x="0" y="712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69406" y="295567"/>
            <a:ext cx="2049308" cy="1890487"/>
          </a:xfrm>
          <a:custGeom>
            <a:avLst/>
            <a:gdLst/>
            <a:ahLst/>
            <a:cxnLst/>
            <a:rect l="l" t="t" r="r" b="b"/>
            <a:pathLst>
              <a:path w="2049308" h="1890487">
                <a:moveTo>
                  <a:pt x="0" y="0"/>
                </a:moveTo>
                <a:lnTo>
                  <a:pt x="2049308" y="0"/>
                </a:lnTo>
                <a:lnTo>
                  <a:pt x="2049308" y="1890486"/>
                </a:lnTo>
                <a:lnTo>
                  <a:pt x="0" y="1890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682348" y="6137286"/>
            <a:ext cx="9722498" cy="81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17"/>
              </a:lnSpc>
              <a:spcBef>
                <a:spcPct val="0"/>
              </a:spcBef>
            </a:pPr>
            <a:r>
              <a:rPr lang="en-US" sz="486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 Lần 2 tìm hình theo đặc điểm:</a:t>
            </a:r>
          </a:p>
        </p:txBody>
      </p:sp>
      <p:sp>
        <p:nvSpPr>
          <p:cNvPr id="7" name="Freeform 7"/>
          <p:cNvSpPr/>
          <p:nvPr/>
        </p:nvSpPr>
        <p:spPr>
          <a:xfrm>
            <a:off x="9386900" y="7296211"/>
            <a:ext cx="1591253" cy="1591253"/>
          </a:xfrm>
          <a:custGeom>
            <a:avLst/>
            <a:gdLst/>
            <a:ahLst/>
            <a:cxnLst/>
            <a:rect l="l" t="t" r="r" b="b"/>
            <a:pathLst>
              <a:path w="1591253" h="1591253">
                <a:moveTo>
                  <a:pt x="0" y="0"/>
                </a:moveTo>
                <a:lnTo>
                  <a:pt x="1591253" y="0"/>
                </a:lnTo>
                <a:lnTo>
                  <a:pt x="1591253" y="1591253"/>
                </a:lnTo>
                <a:lnTo>
                  <a:pt x="0" y="15912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140968" y="988164"/>
            <a:ext cx="11230279" cy="116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  <a:spcBef>
                <a:spcPct val="0"/>
              </a:spcBef>
            </a:pPr>
            <a:r>
              <a:rPr lang="en-US" sz="69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Trò chơi: Tìm hình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82348" y="2825312"/>
            <a:ext cx="8887058" cy="827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15"/>
              </a:lnSpc>
              <a:spcBef>
                <a:spcPct val="0"/>
              </a:spcBef>
            </a:pPr>
            <a:r>
              <a:rPr lang="en-US" sz="486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 Lần 1 tìm hình theo yêu cầu: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000394"/>
            <a:ext cx="2091837" cy="20918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10200" y="4132295"/>
            <a:ext cx="1451429" cy="1486929"/>
          </a:xfrm>
          <a:prstGeom prst="rect">
            <a:avLst/>
          </a:prstGeom>
          <a:solidFill>
            <a:srgbClr val="25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9386900" y="4095446"/>
            <a:ext cx="1825806" cy="1755547"/>
          </a:xfrm>
          <a:prstGeom prst="ellipse">
            <a:avLst/>
          </a:prstGeom>
          <a:solidFill>
            <a:srgbClr val="FD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71947"/>
            <a:ext cx="15697755" cy="7122856"/>
          </a:xfrm>
          <a:custGeom>
            <a:avLst/>
            <a:gdLst/>
            <a:ahLst/>
            <a:cxnLst/>
            <a:rect l="l" t="t" r="r" b="b"/>
            <a:pathLst>
              <a:path w="15697755" h="7122856">
                <a:moveTo>
                  <a:pt x="0" y="0"/>
                </a:moveTo>
                <a:lnTo>
                  <a:pt x="15697755" y="0"/>
                </a:lnTo>
                <a:lnTo>
                  <a:pt x="15697755" y="7122857"/>
                </a:lnTo>
                <a:lnTo>
                  <a:pt x="0" y="712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3267" y="8696227"/>
            <a:ext cx="2558260" cy="1590773"/>
          </a:xfrm>
          <a:custGeom>
            <a:avLst/>
            <a:gdLst/>
            <a:ahLst/>
            <a:cxnLst/>
            <a:rect l="l" t="t" r="r" b="b"/>
            <a:pathLst>
              <a:path w="2558260" h="1590773">
                <a:moveTo>
                  <a:pt x="0" y="0"/>
                </a:moveTo>
                <a:lnTo>
                  <a:pt x="2558260" y="0"/>
                </a:lnTo>
                <a:lnTo>
                  <a:pt x="2558260" y="1590773"/>
                </a:lnTo>
                <a:lnTo>
                  <a:pt x="0" y="15907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1440" y="3874848"/>
            <a:ext cx="4044820" cy="4044820"/>
          </a:xfrm>
          <a:custGeom>
            <a:avLst/>
            <a:gdLst/>
            <a:ahLst/>
            <a:cxnLst/>
            <a:rect l="l" t="t" r="r" b="b"/>
            <a:pathLst>
              <a:path w="4044820" h="4044820">
                <a:moveTo>
                  <a:pt x="0" y="0"/>
                </a:moveTo>
                <a:lnTo>
                  <a:pt x="4044821" y="0"/>
                </a:lnTo>
                <a:lnTo>
                  <a:pt x="4044821" y="4044820"/>
                </a:lnTo>
                <a:lnTo>
                  <a:pt x="0" y="40448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64061" y="1099102"/>
            <a:ext cx="162952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Dạy trẻ biết chắp ghép các hình học tạo ra hình mới:</a:t>
            </a:r>
          </a:p>
        </p:txBody>
      </p:sp>
      <p:sp>
        <p:nvSpPr>
          <p:cNvPr id="8" name="Freeform 8"/>
          <p:cNvSpPr/>
          <p:nvPr/>
        </p:nvSpPr>
        <p:spPr>
          <a:xfrm>
            <a:off x="4461547" y="2732288"/>
            <a:ext cx="4044820" cy="4044820"/>
          </a:xfrm>
          <a:custGeom>
            <a:avLst/>
            <a:gdLst/>
            <a:ahLst/>
            <a:cxnLst/>
            <a:rect l="l" t="t" r="r" b="b"/>
            <a:pathLst>
              <a:path w="4044820" h="4044820">
                <a:moveTo>
                  <a:pt x="0" y="0"/>
                </a:moveTo>
                <a:lnTo>
                  <a:pt x="4044820" y="0"/>
                </a:lnTo>
                <a:lnTo>
                  <a:pt x="4044820" y="4044820"/>
                </a:lnTo>
                <a:lnTo>
                  <a:pt x="0" y="40448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922340" y="3773672"/>
            <a:ext cx="3993728" cy="4044820"/>
            <a:chOff x="0" y="0"/>
            <a:chExt cx="5324971" cy="53930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324971" cy="5393094"/>
            </a:xfrm>
            <a:custGeom>
              <a:avLst/>
              <a:gdLst/>
              <a:ahLst/>
              <a:cxnLst/>
              <a:rect l="l" t="t" r="r" b="b"/>
              <a:pathLst>
                <a:path w="5324971" h="5393094">
                  <a:moveTo>
                    <a:pt x="0" y="0"/>
                  </a:moveTo>
                  <a:lnTo>
                    <a:pt x="5324971" y="0"/>
                  </a:lnTo>
                  <a:lnTo>
                    <a:pt x="5324971" y="5393094"/>
                  </a:lnTo>
                  <a:lnTo>
                    <a:pt x="0" y="5393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324971" cy="5324971"/>
            </a:xfrm>
            <a:custGeom>
              <a:avLst/>
              <a:gdLst/>
              <a:ahLst/>
              <a:cxnLst/>
              <a:rect l="l" t="t" r="r" b="b"/>
              <a:pathLst>
                <a:path w="5324971" h="5324971">
                  <a:moveTo>
                    <a:pt x="0" y="0"/>
                  </a:moveTo>
                  <a:lnTo>
                    <a:pt x="5324971" y="0"/>
                  </a:lnTo>
                  <a:lnTo>
                    <a:pt x="5324971" y="5324971"/>
                  </a:lnTo>
                  <a:lnTo>
                    <a:pt x="0" y="5324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365660" y="4754698"/>
            <a:ext cx="3556680" cy="160050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260242" y="8201711"/>
            <a:ext cx="5626557" cy="88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6"/>
              </a:lnSpc>
            </a:pPr>
            <a:r>
              <a:rPr lang="en-US" sz="5118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2 hình tam giác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48554" y="8201711"/>
            <a:ext cx="7377901" cy="88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6"/>
              </a:lnSpc>
            </a:pPr>
            <a:r>
              <a:rPr lang="en-US" sz="5118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Tạo</a:t>
            </a:r>
            <a:r>
              <a:rPr lang="en-US" sz="5118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18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thành</a:t>
            </a:r>
            <a:r>
              <a:rPr lang="en-US" sz="5118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1 </a:t>
            </a:r>
            <a:r>
              <a:rPr lang="en-US" sz="5118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hình</a:t>
            </a:r>
            <a:r>
              <a:rPr lang="en-US" sz="5118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18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vuông</a:t>
            </a:r>
            <a:endParaRPr lang="en-US" sz="5118" dirty="0">
              <a:solidFill>
                <a:srgbClr val="000000"/>
              </a:solidFill>
              <a:latin typeface="Baloo"/>
              <a:ea typeface="Baloo"/>
              <a:cs typeface="Baloo"/>
              <a:sym typeface="Balo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893665"/>
            <a:ext cx="16230600" cy="7364635"/>
          </a:xfrm>
          <a:custGeom>
            <a:avLst/>
            <a:gdLst/>
            <a:ahLst/>
            <a:cxnLst/>
            <a:rect l="l" t="t" r="r" b="b"/>
            <a:pathLst>
              <a:path w="16230600" h="7364635">
                <a:moveTo>
                  <a:pt x="0" y="0"/>
                </a:moveTo>
                <a:lnTo>
                  <a:pt x="16230600" y="0"/>
                </a:lnTo>
                <a:lnTo>
                  <a:pt x="16230600" y="7364635"/>
                </a:lnTo>
                <a:lnTo>
                  <a:pt x="0" y="7364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37654" y="781811"/>
            <a:ext cx="162952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biết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chắp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ghép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các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hình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học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tạo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ra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hình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mới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: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76214" y="3753073"/>
            <a:ext cx="3556680" cy="160050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41738" y="7705466"/>
            <a:ext cx="5626557" cy="88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6"/>
              </a:lnSpc>
            </a:pPr>
            <a:r>
              <a:rPr lang="en-US" sz="5118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2 hình vuông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22340" y="6860975"/>
            <a:ext cx="5355515" cy="1793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6"/>
              </a:lnSpc>
            </a:pPr>
            <a:r>
              <a:rPr lang="en-US" sz="5118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Tạo thành </a:t>
            </a:r>
          </a:p>
          <a:p>
            <a:pPr algn="ctr">
              <a:lnSpc>
                <a:spcPts val="7166"/>
              </a:lnSpc>
            </a:pPr>
            <a:r>
              <a:rPr lang="en-US" sz="5118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1 hình chữ nhật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7654" y="2485802"/>
            <a:ext cx="3123893" cy="2958527"/>
          </a:xfrm>
          <a:prstGeom prst="rect">
            <a:avLst/>
          </a:prstGeom>
          <a:solidFill>
            <a:srgbClr val="FD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4698956" y="4711992"/>
            <a:ext cx="3123893" cy="2958527"/>
          </a:xfrm>
          <a:prstGeom prst="rect">
            <a:avLst/>
          </a:prstGeom>
          <a:solidFill>
            <a:srgbClr val="F35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0" name="Group 19"/>
          <p:cNvGrpSpPr/>
          <p:nvPr/>
        </p:nvGrpSpPr>
        <p:grpSpPr>
          <a:xfrm>
            <a:off x="10332894" y="3665262"/>
            <a:ext cx="6247786" cy="2958527"/>
            <a:chOff x="10373180" y="3120574"/>
            <a:chExt cx="6247786" cy="2958527"/>
          </a:xfrm>
        </p:grpSpPr>
        <p:sp>
          <p:nvSpPr>
            <p:cNvPr id="18" name="Rectangle 17"/>
            <p:cNvSpPr/>
            <p:nvPr/>
          </p:nvSpPr>
          <p:spPr>
            <a:xfrm>
              <a:off x="10373180" y="3120574"/>
              <a:ext cx="3123893" cy="2958527"/>
            </a:xfrm>
            <a:prstGeom prst="rect">
              <a:avLst/>
            </a:prstGeom>
            <a:solidFill>
              <a:srgbClr val="FDC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497073" y="3120574"/>
              <a:ext cx="3123893" cy="2958527"/>
            </a:xfrm>
            <a:prstGeom prst="rect">
              <a:avLst/>
            </a:prstGeom>
            <a:solidFill>
              <a:srgbClr val="F35B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251</Words>
  <Application>Microsoft Office PowerPoint</Application>
  <PresentationFormat>Custom</PresentationFormat>
  <Paragraphs>39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DejaVu Serif Bold</vt:lpstr>
      <vt:lpstr>Canda Tawa Cute</vt:lpstr>
      <vt:lpstr>Calibri</vt:lpstr>
      <vt:lpstr>Baloo</vt:lpstr>
      <vt:lpstr>Arial</vt:lpstr>
      <vt:lpstr>Canva Sans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Chắp ghép các hình học với nhau tạo thành hình mới</dc:title>
  <cp:lastModifiedBy>admin</cp:lastModifiedBy>
  <cp:revision>4</cp:revision>
  <dcterms:created xsi:type="dcterms:W3CDTF">2006-08-16T00:00:00Z</dcterms:created>
  <dcterms:modified xsi:type="dcterms:W3CDTF">2024-08-23T07:40:59Z</dcterms:modified>
  <dc:identifier>DAGOpxzNpkg</dc:identifier>
</cp:coreProperties>
</file>