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2" r:id="rId5"/>
    <p:sldId id="258" r:id="rId6"/>
    <p:sldId id="266" r:id="rId7"/>
    <p:sldId id="259" r:id="rId8"/>
    <p:sldId id="264" r:id="rId9"/>
    <p:sldId id="263" r:id="rId1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5" d="100"/>
          <a:sy n="65" d="100"/>
        </p:scale>
        <p:origin x="-474" y="-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72CC56-A46C-215C-4A3D-F77DD03A2C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AC58478-02CB-EBAD-1020-FA054F3494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24003CC-1598-BB60-C6D0-22E2B5F2B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10/10/2025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259C53-5BCD-DCF7-AB92-2695966AE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2DF4FC2-E145-828C-C17A-81B936950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6690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15BE3A3-A5A6-E9FA-8656-7191C3015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1BA7F66-2FB3-4374-69B2-D76A0C2D8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7854CC7-2EB9-79CE-A224-E10E29508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10/10/2025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BF9FFA8-A9BE-0AD8-5884-AC21D3E5C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11DDBB4-A86A-E7FD-EAC4-578910BC2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0190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36459870-90A5-E516-378F-9CB9F0C32E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8626756-70CF-7DD3-24CA-FDBB53BDB3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1E5D5D8-2637-DDD8-BBB9-C9DE1CFCB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10/10/2025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5F4719D-3D4D-875D-6B6C-8B0F7BBC5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02AD31-29B5-4CCB-CA46-1F7B67D1E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40734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41D8CF-8EAF-2896-7F88-4F603FC2A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A8FCDF-E37A-CB41-B617-5E1091C3B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740C5CA-32AA-9BCE-4B12-6BD87D6F5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10/10/2025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9D7950F-F983-C2D4-A9E4-6E71C2620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77845AD-6011-04A7-377D-53123FF13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5352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44478A-210F-3518-1BFD-9B13AEAAC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46F0189-7F9F-27A7-C8F5-0F01E8679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9C5EC54-53D9-903E-3655-BA0B0DCEF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10/10/2025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8C9392-9159-B1A8-C6F1-06F8E498B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CEF8832-696D-AF7B-41F0-9877DC19F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31960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4965A5-7AA2-23DE-A2E0-48561CBA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AA76086-1ED2-C899-6182-611BD929E7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41329C8-A524-1A66-E3CC-722DDBCB70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6615290-487B-051C-DB57-5A1632A7B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10/10/2025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5FD74BE-A58F-2AD5-0BB9-601B2A56F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FE4686E-00D5-E5FD-821C-E02E927C9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2297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8B7F95-7AB4-D936-9744-80FAD098D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752E920-F416-B277-372E-68936C3D3E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495723F-89FD-9380-1D01-BAAE2351D1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18EACFF-D384-F447-FEAD-E6ADA36076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3B04549-2641-A049-389C-242618F4C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0F9B043-C4D1-E18C-C6FD-9A7411002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10/10/2025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1D837CA-A5BD-C7F6-EA08-5F2ABA755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EF81706-BD13-1701-5524-294E014F5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5111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3F7CE3-02BA-A796-5545-E7A07E8BE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F164FF2-A35F-391D-1A72-11C00251B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10/10/2025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D8B5487-ABAD-412E-5607-4C46BC21A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5DB6220-A262-1D7A-5AC3-FC21B2E75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59195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8ECEEE5-50B8-34CE-7273-E86BA06AC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10/10/2025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50B1C548-880D-BD49-1987-53E2765DF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9462D37-EBB7-9B4B-66AE-5D8555184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35630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2A4ECD-2F47-7D4C-FBB8-B6A35CF87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CD860D9-C938-639F-C5C6-2F7B03DF5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3E2CC38-FA53-28F8-3395-07291EB15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2807DB3-5906-7302-32FC-7FBEC4A33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10/10/2025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E93C91E-0BBE-F565-21FD-FE75927B6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025AF8E-FF68-48E2-D7EA-22C8CE944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6944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A743A35-4893-E1CC-D644-CE7F02A82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F711B53-9F5C-4CF1-0286-76B268B0F4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0772853-61FE-F9F5-AFA7-7E82FDDCDE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60263DD-3FC1-C188-4D20-82A543C99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E8D97-76E6-4A25-9D6D-0D4793EE6847}" type="datetimeFigureOut">
              <a:rPr lang="vi-VN" smtClean="0"/>
              <a:t>10/10/2025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3E87B5F-6D5C-740D-3EF1-7414ED337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A829649-9F10-B9EA-751F-E5E3482F0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46718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2FA6749-D424-E498-CB5E-F045146F2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C2C515F-CF88-A565-29FE-EB25975CC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C0A235E-FE4C-736F-A0DA-5F4E44EAB4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E8D97-76E6-4A25-9D6D-0D4793EE6847}" type="datetimeFigureOut">
              <a:rPr lang="vi-VN" smtClean="0"/>
              <a:t>10/10/2025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FB7D2D7-D2CB-5F0A-5436-51E98A733B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280EEBF-C828-98A8-3AD5-FEEE0F0BF6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34C88-4D87-4B9A-AF9D-A25585DEEF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27498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xmlns="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D58F9FB-1EEE-36D5-7BD9-C6934C9C9E47}"/>
              </a:ext>
            </a:extLst>
          </p:cNvPr>
          <p:cNvSpPr txBox="1"/>
          <p:nvPr/>
        </p:nvSpPr>
        <p:spPr>
          <a:xfrm>
            <a:off x="2999509" y="238016"/>
            <a:ext cx="68233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/>
            <a:r>
              <a:rPr lang="en-US" altLang="vi-VN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UBND PHƯỜNG </a:t>
            </a:r>
            <a:r>
              <a:rPr lang="en-US" altLang="vi-VN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 ĐỀ</a:t>
            </a:r>
            <a:endParaRPr lang="en-US" altLang="vi-VN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vi-VN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TRƯỜNG MẦM NON </a:t>
            </a:r>
            <a:r>
              <a:rPr lang="en-US" altLang="vi-VN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 QUẤT</a:t>
            </a:r>
            <a:endParaRPr lang="en-US" altLang="vi-VN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1956389-CEBE-4FA7-840C-951101E08CD2}"/>
              </a:ext>
            </a:extLst>
          </p:cNvPr>
          <p:cNvSpPr txBox="1"/>
          <p:nvPr/>
        </p:nvSpPr>
        <p:spPr>
          <a:xfrm>
            <a:off x="1226150" y="2544515"/>
            <a:ext cx="907343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vi-VN" sz="4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DEE5928-3259-E664-DE49-822B62F1216E}"/>
              </a:ext>
            </a:extLst>
          </p:cNvPr>
          <p:cNvSpPr txBox="1"/>
          <p:nvPr/>
        </p:nvSpPr>
        <p:spPr>
          <a:xfrm>
            <a:off x="1821872" y="3542155"/>
            <a:ext cx="8548255" cy="31373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altLang="vi-VN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</a:t>
            </a:r>
            <a:r>
              <a:rPr lang="en-US" altLang="vi-VN" sz="3200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Thơ</a:t>
            </a:r>
            <a:r>
              <a:rPr lang="en-US" altLang="vi-VN" sz="3200" dirty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 </a:t>
            </a:r>
            <a:r>
              <a:rPr lang="en-US" altLang="vi-VN" sz="3200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Găng</a:t>
            </a:r>
            <a:r>
              <a:rPr lang="en-US" altLang="vi-VN" sz="3200" dirty="0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tay</a:t>
            </a:r>
            <a:r>
              <a:rPr lang="en-US" altLang="vi-VN" sz="3200" dirty="0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và</a:t>
            </a:r>
            <a:r>
              <a:rPr lang="en-US" altLang="vi-VN" sz="3200" dirty="0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mũ</a:t>
            </a:r>
            <a:endParaRPr lang="vi-VN" altLang="vi-VN" sz="3200" dirty="0">
              <a:solidFill>
                <a:srgbClr val="FFFF0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3200" dirty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</a:t>
            </a:r>
            <a:r>
              <a:rPr lang="en-US" altLang="vi-VN" sz="3200" i="1" dirty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       </a:t>
            </a:r>
            <a:r>
              <a:rPr lang="en-US" altLang="vi-VN" sz="3200" dirty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Lứa</a:t>
            </a:r>
            <a:r>
              <a:rPr lang="en-US" altLang="vi-VN" sz="3200" dirty="0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tuổi</a:t>
            </a:r>
            <a:r>
              <a:rPr lang="en-US" altLang="vi-VN" sz="3200" dirty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: </a:t>
            </a:r>
            <a:r>
              <a:rPr lang="en-US" altLang="vi-VN" sz="3200" dirty="0" err="1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Nhà</a:t>
            </a:r>
            <a:r>
              <a:rPr lang="en-US" altLang="vi-VN" sz="3200" dirty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trẻ</a:t>
            </a:r>
            <a:r>
              <a:rPr lang="en-US" altLang="vi-VN" sz="3200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vi-VN" sz="3200" smtClean="0">
                <a:solidFill>
                  <a:srgbClr val="FFFF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D2</a:t>
            </a:r>
            <a:endParaRPr lang="en-US" altLang="vi-VN" sz="3200">
              <a:solidFill>
                <a:srgbClr val="FFFF00"/>
              </a:solidFill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3200" dirty="0">
                <a:solidFill>
                  <a:srgbClr val="FFFF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            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3200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 </a:t>
            </a:r>
            <a:endParaRPr lang="en-US" altLang="vi-VN" sz="3200" dirty="0" smtClean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vi-VN" sz="3200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vi-VN" sz="3200" dirty="0" smtClean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                        </a:t>
            </a:r>
            <a:endParaRPr lang="vi-VN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42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xmlns="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9439F62-9120-D5FB-CE1B-6B2EFC124A5B}"/>
              </a:ext>
            </a:extLst>
          </p:cNvPr>
          <p:cNvSpPr txBox="1"/>
          <p:nvPr/>
        </p:nvSpPr>
        <p:spPr>
          <a:xfrm>
            <a:off x="2186454" y="2001838"/>
            <a:ext cx="80494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sz="3200" b="1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              1. Ổn định tổ chức:</a:t>
            </a:r>
            <a:endParaRPr lang="vi-VN" sz="3200" b="0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n-US" sz="3200" b="0" i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    </a:t>
            </a:r>
            <a:r>
              <a:rPr lang="vi-VN" sz="3200" b="0" i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vi-VN" sz="3200" b="0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Cô </a:t>
            </a:r>
            <a:r>
              <a:rPr lang="en-US" sz="3200" b="0" i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cho trẻ chơi chiếc hộp thần kỳ</a:t>
            </a:r>
            <a:r>
              <a:rPr lang="en-US" sz="3200" smtClean="0">
                <a:solidFill>
                  <a:srgbClr val="FFFF00"/>
                </a:solidFill>
                <a:latin typeface="Times New Roman" panose="02020603050405020304" pitchFamily="18" charset="0"/>
              </a:rPr>
              <a:t>.</a:t>
            </a:r>
          </a:p>
          <a:p>
            <a:pPr algn="l"/>
            <a:r>
              <a:rPr lang="en-US" sz="3200" b="0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3200" b="0" i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   - Trò chuyện trong hộp mở ra có gì.</a:t>
            </a:r>
            <a:endParaRPr lang="vi-VN" sz="3200" b="0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94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ơ Găng tay và mũ -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99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9247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xmlns="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732EA1A-62DB-867B-2066-D54439A4BB58}"/>
              </a:ext>
            </a:extLst>
          </p:cNvPr>
          <p:cNvSpPr txBox="1"/>
          <p:nvPr/>
        </p:nvSpPr>
        <p:spPr>
          <a:xfrm>
            <a:off x="3034146" y="1600200"/>
            <a:ext cx="71073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sz="2400" b="1" i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2. Phương pháp, hình thức tổ chức:</a:t>
            </a:r>
            <a:endParaRPr lang="vi-VN" sz="2400" b="0" i="0">
              <a:solidFill>
                <a:srgbClr val="C000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vi-VN" sz="2400" b="1" i="0">
                <a:solidFill>
                  <a:srgbClr val="C00000"/>
                </a:solidFill>
                <a:effectLst/>
                <a:latin typeface="Times New Roman" panose="02020603050405020304" pitchFamily="18" charset="0"/>
              </a:rPr>
              <a:t>HĐ1: Cô đọc thơ cho trẻ nghe:</a:t>
            </a:r>
          </a:p>
          <a:p>
            <a:pPr algn="l"/>
            <a:r>
              <a:rPr lang="vi-VN" sz="2400" b="1">
                <a:solidFill>
                  <a:srgbClr val="FFFF00"/>
                </a:solidFill>
                <a:latin typeface="Times New Roman" panose="02020603050405020304" pitchFamily="18" charset="0"/>
              </a:rPr>
              <a:t>- Lần 1: Cô đọc không có hình ảnh minh họa</a:t>
            </a:r>
            <a:endParaRPr lang="vi-VN" sz="2400" b="1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  <a:p>
            <a:pPr marL="342900" indent="-342900" algn="l">
              <a:buFontTx/>
              <a:buChar char="-"/>
            </a:pPr>
            <a:r>
              <a:rPr lang="vi-VN" sz="2400" b="1">
                <a:solidFill>
                  <a:srgbClr val="FFFF00"/>
                </a:solidFill>
                <a:latin typeface="Times New Roman" panose="02020603050405020304" pitchFamily="18" charset="0"/>
              </a:rPr>
              <a:t>Cô vừa đọc cho các con nghe bài thơ có tên là gì? </a:t>
            </a:r>
          </a:p>
          <a:p>
            <a:pPr marL="342900" indent="-342900" algn="l">
              <a:buFontTx/>
              <a:buChar char="-"/>
            </a:pPr>
            <a:r>
              <a:rPr lang="vi-VN" sz="2400" b="1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Ai l</a:t>
            </a:r>
            <a:r>
              <a:rPr lang="vi-VN" sz="2400" b="1">
                <a:solidFill>
                  <a:srgbClr val="FFFF00"/>
                </a:solidFill>
                <a:latin typeface="Times New Roman" panose="02020603050405020304" pitchFamily="18" charset="0"/>
              </a:rPr>
              <a:t>à tác giả bài thơ?</a:t>
            </a:r>
            <a:endParaRPr lang="vi-VN" sz="2400" b="0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43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18B89C0-FFA8-7A50-8ACA-D5429D26F688}"/>
              </a:ext>
            </a:extLst>
          </p:cNvPr>
          <p:cNvSpPr txBox="1"/>
          <p:nvPr/>
        </p:nvSpPr>
        <p:spPr>
          <a:xfrm>
            <a:off x="3290454" y="0"/>
            <a:ext cx="56110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0" i="0">
                <a:solidFill>
                  <a:srgbClr val="FFC000"/>
                </a:solidFill>
                <a:effectLst/>
                <a:latin typeface="Times New Roman" panose="02020603050405020304" pitchFamily="18" charset="0"/>
              </a:rPr>
              <a:t>Lần 2: Cô sử dụng minh hoạ</a:t>
            </a:r>
            <a:endParaRPr lang="vi-VN" sz="3200">
              <a:solidFill>
                <a:srgbClr val="FFC000"/>
              </a:solidFill>
            </a:endParaRPr>
          </a:p>
        </p:txBody>
      </p:sp>
      <p:pic>
        <p:nvPicPr>
          <p:cNvPr id="10" name="Picture 2" descr="Găng tay trẻ em hình thỏ ku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676" y="1072444"/>
            <a:ext cx="6039556" cy="579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Găng tay dệt kim mềm mại dễ thương giữ ấm cho bé gái 5-12 tuổi | Shopee  Việt Na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1937" y="1072444"/>
            <a:ext cx="5670063" cy="5785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316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ho trẻ ra ngoài trời nắng cần chọn mũ như thế nào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044" y="0"/>
            <a:ext cx="593795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Tổng hợp Hình Ảnh Cái Mũ giá rẻ, bán chạy tháng 11/2023 - Mua Thông Min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6254044" cy="7309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750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xmlns="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0813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3B74ECF-069B-590F-3534-D50EBAE5B7FE}"/>
              </a:ext>
            </a:extLst>
          </p:cNvPr>
          <p:cNvSpPr txBox="1"/>
          <p:nvPr/>
        </p:nvSpPr>
        <p:spPr>
          <a:xfrm>
            <a:off x="3007719" y="1331250"/>
            <a:ext cx="707967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HĐ2: Đàm thoại trích dẫn. </a:t>
            </a:r>
          </a:p>
          <a:p>
            <a:r>
              <a:rPr lang="vi-VN" sz="2400" smtClean="0">
                <a:solidFill>
                  <a:srgbClr val="FFFF00"/>
                </a:solidFill>
                <a:latin typeface="+mj-lt"/>
              </a:rPr>
              <a:t>+ </a:t>
            </a:r>
            <a:r>
              <a:rPr lang="vi-VN" sz="2400">
                <a:solidFill>
                  <a:srgbClr val="FFFF00"/>
                </a:solidFill>
                <a:latin typeface="+mj-lt"/>
              </a:rPr>
              <a:t>Bài thơ nói về gì?</a:t>
            </a:r>
          </a:p>
          <a:p>
            <a:r>
              <a:rPr lang="vi-VN" sz="2400">
                <a:solidFill>
                  <a:srgbClr val="FFFF00"/>
                </a:solidFill>
                <a:latin typeface="+mj-lt"/>
              </a:rPr>
              <a:t>+ Găng tay có mấy chiếc?</a:t>
            </a:r>
          </a:p>
          <a:p>
            <a:r>
              <a:rPr lang="vi-VN" sz="2400">
                <a:solidFill>
                  <a:srgbClr val="FFFF00"/>
                </a:solidFill>
                <a:latin typeface="+mj-lt"/>
              </a:rPr>
              <a:t>+ Khi đi găng tay ta đi </a:t>
            </a:r>
            <a:r>
              <a:rPr lang="vi-VN" sz="2400" smtClean="0">
                <a:solidFill>
                  <a:srgbClr val="FFFF00"/>
                </a:solidFill>
                <a:latin typeface="+mj-lt"/>
              </a:rPr>
              <a:t>như </a:t>
            </a:r>
            <a:r>
              <a:rPr lang="vi-VN" sz="2400">
                <a:solidFill>
                  <a:srgbClr val="FFFF00"/>
                </a:solidFill>
                <a:latin typeface="+mj-lt"/>
              </a:rPr>
              <a:t>thế nào?</a:t>
            </a:r>
          </a:p>
          <a:p>
            <a:r>
              <a:rPr lang="vi-VN" sz="2400">
                <a:solidFill>
                  <a:srgbClr val="FFFF00"/>
                </a:solidFill>
                <a:latin typeface="+mj-lt"/>
              </a:rPr>
              <a:t>+ Mũ có mấy chiếc?</a:t>
            </a:r>
          </a:p>
          <a:p>
            <a:r>
              <a:rPr lang="vi-VN" sz="2400">
                <a:solidFill>
                  <a:srgbClr val="FFFF00"/>
                </a:solidFill>
                <a:latin typeface="+mj-lt"/>
              </a:rPr>
              <a:t>+ Khi đội mũ, ta đội như thế nào?</a:t>
            </a:r>
          </a:p>
          <a:p>
            <a:r>
              <a:rPr lang="vi-VN" sz="2400">
                <a:solidFill>
                  <a:srgbClr val="FFFF00"/>
                </a:solidFill>
                <a:latin typeface="+mj-lt"/>
              </a:rPr>
              <a:t>=&gt;GD: Trẻ biết giữ gìn vệ sinh đồ dùng sạch sẽ</a:t>
            </a:r>
          </a:p>
          <a:p>
            <a:pPr marL="342900" indent="-342900">
              <a:buFontTx/>
              <a:buChar char="-"/>
            </a:pPr>
            <a:endParaRPr lang="vi-VN" sz="24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098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xmlns="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482F447-C39F-0BC9-FB33-267D5A66584D}"/>
              </a:ext>
            </a:extLst>
          </p:cNvPr>
          <p:cNvSpPr txBox="1"/>
          <p:nvPr/>
        </p:nvSpPr>
        <p:spPr>
          <a:xfrm>
            <a:off x="4031672" y="2054553"/>
            <a:ext cx="61929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b="1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HĐ3: Dạy trẻ đọc thơ.</a:t>
            </a:r>
            <a:endParaRPr lang="vi-VN" sz="280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3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E021B2-4B12-413F-0957-1A2E7B73E8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ECE4EAC-6337-D82C-E7ED-285B5959D1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Bộ hình nền &quot;Hoạt hình siêu dễ thương&quot; chất lượng cao cho Powerpoint">
            <a:extLst>
              <a:ext uri="{FF2B5EF4-FFF2-40B4-BE49-F238E27FC236}">
                <a16:creationId xmlns:a16="http://schemas.microsoft.com/office/drawing/2014/main" xmlns="" id="{08AAC196-E526-D604-CEA0-66F2199DA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7"/>
            <a:ext cx="12192000" cy="6856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A4A97A1-8131-2F54-F191-203CC66E8EFE}"/>
              </a:ext>
            </a:extLst>
          </p:cNvPr>
          <p:cNvSpPr txBox="1"/>
          <p:nvPr/>
        </p:nvSpPr>
        <p:spPr>
          <a:xfrm>
            <a:off x="3415146" y="2309505"/>
            <a:ext cx="619298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vi-VN" sz="2400" b="1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                     3. Kết thúc:</a:t>
            </a:r>
            <a:endParaRPr lang="vi-VN" sz="2400" b="0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vi-VN" sz="2400" b="0" i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       - Cô </a:t>
            </a:r>
            <a:r>
              <a:rPr lang="en-US" sz="2400" b="0" i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khen ngợi trẻ rồi chuyển hoạt động.</a:t>
            </a:r>
            <a:endParaRPr lang="vi-VN" sz="2400" b="0" i="0">
              <a:solidFill>
                <a:srgbClr val="FFFF00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87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210</Words>
  <Application>Microsoft Office PowerPoint</Application>
  <PresentationFormat>Custom</PresentationFormat>
  <Paragraphs>27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SKY</cp:lastModifiedBy>
  <cp:revision>9</cp:revision>
  <dcterms:created xsi:type="dcterms:W3CDTF">2023-03-30T15:24:13Z</dcterms:created>
  <dcterms:modified xsi:type="dcterms:W3CDTF">2025-10-10T02:20:50Z</dcterms:modified>
</cp:coreProperties>
</file>