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1" r:id="rId2"/>
    <p:sldId id="272" r:id="rId3"/>
    <p:sldId id="273" r:id="rId4"/>
    <p:sldId id="276" r:id="rId5"/>
    <p:sldId id="275" r:id="rId6"/>
    <p:sldId id="279" r:id="rId7"/>
    <p:sldId id="278" r:id="rId8"/>
    <p:sldId id="28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01F7-9C70-42F9-92D7-A687CB710DEE}"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7854A-528F-44DB-8145-CC23D7EA6309}" type="slidenum">
              <a:rPr lang="en-US" smtClean="0"/>
              <a:t>‹#›</a:t>
            </a:fld>
            <a:endParaRPr lang="en-US"/>
          </a:p>
        </p:txBody>
      </p:sp>
    </p:spTree>
    <p:extLst>
      <p:ext uri="{BB962C8B-B14F-4D97-AF65-F5344CB8AC3E}">
        <p14:creationId xmlns:p14="http://schemas.microsoft.com/office/powerpoint/2010/main" val="4898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F7854A-528F-44DB-8145-CC23D7EA6309}" type="slidenum">
              <a:rPr lang="en-US" smtClean="0"/>
              <a:t>3</a:t>
            </a:fld>
            <a:endParaRPr lang="en-US"/>
          </a:p>
        </p:txBody>
      </p:sp>
    </p:spTree>
    <p:extLst>
      <p:ext uri="{BB962C8B-B14F-4D97-AF65-F5344CB8AC3E}">
        <p14:creationId xmlns:p14="http://schemas.microsoft.com/office/powerpoint/2010/main" val="268339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DC9B2-E399-465C-8D57-216EA9AE7BC2}"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98400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DC9B2-E399-465C-8D57-216EA9AE7BC2}"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424891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DC9B2-E399-465C-8D57-216EA9AE7BC2}"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404461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DC9B2-E399-465C-8D57-216EA9AE7BC2}"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202331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DC9B2-E399-465C-8D57-216EA9AE7BC2}"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4963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DC9B2-E399-465C-8D57-216EA9AE7BC2}"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425585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DC9B2-E399-465C-8D57-216EA9AE7BC2}"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1300708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DC9B2-E399-465C-8D57-216EA9AE7BC2}"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407018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DC9B2-E399-465C-8D57-216EA9AE7BC2}"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171969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DC9B2-E399-465C-8D57-216EA9AE7BC2}"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314307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DC9B2-E399-465C-8D57-216EA9AE7BC2}"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2662-F255-41B8-AAFB-42B54A5FCF54}" type="slidenum">
              <a:rPr lang="en-US" smtClean="0"/>
              <a:t>‹#›</a:t>
            </a:fld>
            <a:endParaRPr lang="en-US"/>
          </a:p>
        </p:txBody>
      </p:sp>
    </p:spTree>
    <p:extLst>
      <p:ext uri="{BB962C8B-B14F-4D97-AF65-F5344CB8AC3E}">
        <p14:creationId xmlns:p14="http://schemas.microsoft.com/office/powerpoint/2010/main" val="429041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08DC9B2-E399-465C-8D57-216EA9AE7BC2}" type="datetimeFigureOut">
              <a:rPr lang="en-US" smtClean="0"/>
              <a:t>12/19/2025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3EA2662-F255-41B8-AAFB-42B54A5FCF54}" type="slidenum">
              <a:rPr lang="en-US" smtClean="0"/>
              <a:t>‹#›</a:t>
            </a:fld>
            <a:endParaRPr lang="en-US"/>
          </a:p>
        </p:txBody>
      </p:sp>
    </p:spTree>
    <p:extLst>
      <p:ext uri="{BB962C8B-B14F-4D97-AF65-F5344CB8AC3E}">
        <p14:creationId xmlns:p14="http://schemas.microsoft.com/office/powerpoint/2010/main" val="110590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209550"/>
            <a:ext cx="6019800" cy="646331"/>
          </a:xfrm>
          <a:prstGeom prst="rect">
            <a:avLst/>
          </a:prstGeom>
        </p:spPr>
        <p:txBody>
          <a:bodyPr wrap="square">
            <a:spAutoFit/>
          </a:bodyPr>
          <a:lstStyle/>
          <a:p>
            <a:pPr algn="ctr"/>
            <a:r>
              <a:rPr lang="en-US" b="1" smtClean="0">
                <a:solidFill>
                  <a:srgbClr val="FF0000"/>
                </a:solidFill>
                <a:latin typeface="Times New Roman" pitchFamily="18" charset="0"/>
                <a:cs typeface="Times New Roman" pitchFamily="18" charset="0"/>
              </a:rPr>
              <a:t>UBND PHƯỜNG VIỆT HƯNG</a:t>
            </a:r>
            <a:endParaRPr lang="en-US" b="1">
              <a:solidFill>
                <a:srgbClr val="FF0000"/>
              </a:solidFill>
              <a:latin typeface="Times New Roman" pitchFamily="18" charset="0"/>
              <a:cs typeface="Times New Roman" pitchFamily="18" charset="0"/>
            </a:endParaRPr>
          </a:p>
          <a:p>
            <a:r>
              <a:rPr lang="en-US" b="1">
                <a:solidFill>
                  <a:srgbClr val="FF0000"/>
                </a:solidFill>
                <a:latin typeface="Times New Roman" pitchFamily="18" charset="0"/>
                <a:cs typeface="Times New Roman" pitchFamily="18" charset="0"/>
              </a:rPr>
              <a:t>                     TRƯỜNG MẦM NON GIANG BIÊN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936741"/>
            <a:ext cx="1219200" cy="1335146"/>
          </a:xfrm>
          <a:prstGeom prst="rect">
            <a:avLst/>
          </a:prstGeom>
        </p:spPr>
      </p:pic>
      <p:sp>
        <p:nvSpPr>
          <p:cNvPr id="6" name="Rectangle 5"/>
          <p:cNvSpPr/>
          <p:nvPr/>
        </p:nvSpPr>
        <p:spPr>
          <a:xfrm>
            <a:off x="1524000" y="2602370"/>
            <a:ext cx="6477000" cy="3474093"/>
          </a:xfrm>
          <a:prstGeom prst="rect">
            <a:avLst/>
          </a:prstGeom>
        </p:spPr>
        <p:txBody>
          <a:bodyPr wrap="square">
            <a:spAutoFit/>
          </a:bodyPr>
          <a:lstStyle/>
          <a:p>
            <a:pPr algn="ctr">
              <a:lnSpc>
                <a:spcPct val="107000"/>
              </a:lnSpc>
              <a:spcAft>
                <a:spcPts val="800"/>
              </a:spcAft>
            </a:pPr>
            <a:endParaRPr lang="en-US" sz="2400" smtClean="0">
              <a:solidFill>
                <a:srgbClr val="002060"/>
              </a:solidFill>
              <a:latin typeface="Times New Roman" pitchFamily="18" charset="0"/>
              <a:ea typeface="Arial" charset="0"/>
              <a:cs typeface="Times New Roman" pitchFamily="18" charset="0"/>
            </a:endParaRPr>
          </a:p>
          <a:p>
            <a:pPr algn="ctr">
              <a:lnSpc>
                <a:spcPct val="107000"/>
              </a:lnSpc>
              <a:spcAft>
                <a:spcPts val="800"/>
              </a:spcAft>
            </a:pPr>
            <a:r>
              <a:rPr lang="en-US" sz="2400" smtClean="0">
                <a:solidFill>
                  <a:srgbClr val="002060"/>
                </a:solidFill>
                <a:latin typeface="Times New Roman" pitchFamily="18" charset="0"/>
                <a:ea typeface="Arial" charset="0"/>
                <a:cs typeface="Times New Roman" pitchFamily="18" charset="0"/>
              </a:rPr>
              <a:t>Đề </a:t>
            </a:r>
            <a:r>
              <a:rPr lang="en-US" sz="2400">
                <a:solidFill>
                  <a:srgbClr val="002060"/>
                </a:solidFill>
                <a:latin typeface="Times New Roman" pitchFamily="18" charset="0"/>
                <a:ea typeface="Arial" charset="0"/>
                <a:cs typeface="Times New Roman" pitchFamily="18" charset="0"/>
              </a:rPr>
              <a:t>tài: Thơ “ </a:t>
            </a:r>
            <a:r>
              <a:rPr lang="en-US" sz="2400" smtClean="0">
                <a:solidFill>
                  <a:srgbClr val="002060"/>
                </a:solidFill>
                <a:latin typeface="Times New Roman" pitchFamily="18" charset="0"/>
                <a:ea typeface="Arial" charset="0"/>
                <a:cs typeface="Times New Roman" pitchFamily="18" charset="0"/>
              </a:rPr>
              <a:t>Mẹ và con"</a:t>
            </a:r>
            <a:endParaRPr lang="vi-VN" sz="2400">
              <a:solidFill>
                <a:srgbClr val="002060"/>
              </a:solidFill>
              <a:latin typeface="Times New Roman" panose="02020603050405020304" pitchFamily="18" charset="0"/>
              <a:ea typeface="Arial" charset="0"/>
              <a:cs typeface="Times New Roman" panose="02020603050405020304" pitchFamily="18" charset="0"/>
            </a:endParaRPr>
          </a:p>
          <a:p>
            <a:pPr>
              <a:lnSpc>
                <a:spcPct val="107000"/>
              </a:lnSpc>
              <a:spcAft>
                <a:spcPts val="800"/>
              </a:spcAft>
            </a:pPr>
            <a:r>
              <a:rPr lang="en-US" sz="2400">
                <a:solidFill>
                  <a:srgbClr val="002060"/>
                </a:solidFill>
                <a:latin typeface="Times New Roman" pitchFamily="18" charset="0"/>
                <a:ea typeface="Arial" charset="0"/>
                <a:cs typeface="Times New Roman" pitchFamily="18" charset="0"/>
              </a:rPr>
              <a:t>                  </a:t>
            </a:r>
            <a:r>
              <a:rPr lang="en-US" sz="2400" smtClean="0">
                <a:solidFill>
                  <a:srgbClr val="002060"/>
                </a:solidFill>
                <a:latin typeface="Times New Roman" pitchFamily="18" charset="0"/>
                <a:ea typeface="Arial" charset="0"/>
                <a:cs typeface="Times New Roman" pitchFamily="18" charset="0"/>
              </a:rPr>
              <a:t>   Lứa </a:t>
            </a:r>
            <a:r>
              <a:rPr lang="en-US" sz="2400">
                <a:solidFill>
                  <a:srgbClr val="002060"/>
                </a:solidFill>
                <a:latin typeface="Times New Roman" pitchFamily="18" charset="0"/>
                <a:ea typeface="Arial" charset="0"/>
                <a:cs typeface="Times New Roman" pitchFamily="18" charset="0"/>
              </a:rPr>
              <a:t>tuổi: Nhà trẻ</a:t>
            </a:r>
            <a:r>
              <a:rPr lang="en-US" sz="2400" smtClean="0">
                <a:solidFill>
                  <a:srgbClr val="002060"/>
                </a:solidFill>
                <a:latin typeface="Times New Roman" pitchFamily="18" charset="0"/>
                <a:ea typeface="Arial" charset="0"/>
                <a:cs typeface="Times New Roman" pitchFamily="18" charset="0"/>
              </a:rPr>
              <a:t>.</a:t>
            </a:r>
          </a:p>
          <a:p>
            <a:pPr>
              <a:lnSpc>
                <a:spcPct val="107000"/>
              </a:lnSpc>
              <a:spcAft>
                <a:spcPts val="800"/>
              </a:spcAft>
            </a:pPr>
            <a:r>
              <a:rPr lang="en-US" sz="2400" smtClean="0">
                <a:solidFill>
                  <a:srgbClr val="002060"/>
                </a:solidFill>
                <a:latin typeface="Times New Roman" pitchFamily="18" charset="0"/>
                <a:ea typeface="Arial" charset="0"/>
                <a:cs typeface="Times New Roman" pitchFamily="18" charset="0"/>
              </a:rPr>
              <a:t>                     </a:t>
            </a:r>
            <a:r>
              <a:rPr lang="en-US" sz="2400" smtClean="0">
                <a:solidFill>
                  <a:srgbClr val="002060"/>
                </a:solidFill>
                <a:latin typeface="Times New Roman" pitchFamily="18" charset="0"/>
                <a:ea typeface="Arial" charset="0"/>
                <a:cs typeface="Times New Roman" pitchFamily="18" charset="0"/>
              </a:rPr>
              <a:t>                                                                    </a:t>
            </a:r>
            <a:endParaRPr lang="en-US" sz="2400">
              <a:solidFill>
                <a:srgbClr val="002060"/>
              </a:solidFill>
              <a:latin typeface="Times New Roman" panose="02020603050405020304" pitchFamily="18" charset="0"/>
              <a:ea typeface="Arial" charset="0"/>
              <a:cs typeface="Times New Roman" panose="02020603050405020304" pitchFamily="18" charset="0"/>
            </a:endParaRPr>
          </a:p>
          <a:p>
            <a:pPr>
              <a:lnSpc>
                <a:spcPct val="107000"/>
              </a:lnSpc>
              <a:spcAft>
                <a:spcPts val="800"/>
              </a:spcAft>
            </a:pPr>
            <a:r>
              <a:rPr lang="en-US" sz="2400">
                <a:solidFill>
                  <a:srgbClr val="002060"/>
                </a:solidFill>
                <a:latin typeface="Times New Roman" panose="02020603050405020304" pitchFamily="18" charset="0"/>
                <a:ea typeface="Arial" charset="0"/>
                <a:cs typeface="Times New Roman" panose="02020603050405020304" pitchFamily="18" charset="0"/>
              </a:rPr>
              <a:t>                       </a:t>
            </a:r>
            <a:endParaRPr lang="en-US" sz="2400" smtClean="0">
              <a:solidFill>
                <a:srgbClr val="002060"/>
              </a:solidFill>
              <a:latin typeface="Times New Roman" panose="02020603050405020304" pitchFamily="18" charset="0"/>
              <a:ea typeface="Arial" charset="0"/>
              <a:cs typeface="Times New Roman" panose="02020603050405020304" pitchFamily="18" charset="0"/>
            </a:endParaRPr>
          </a:p>
          <a:p>
            <a:pPr>
              <a:lnSpc>
                <a:spcPct val="107000"/>
              </a:lnSpc>
              <a:spcAft>
                <a:spcPts val="800"/>
              </a:spcAft>
            </a:pPr>
            <a:endParaRPr lang="en-US" sz="2400">
              <a:solidFill>
                <a:srgbClr val="002060"/>
              </a:solidFill>
              <a:latin typeface="Times New Roman" panose="02020603050405020304" pitchFamily="18" charset="0"/>
              <a:ea typeface="Arial" charset="0"/>
              <a:cs typeface="Times New Roman" panose="02020603050405020304" pitchFamily="18" charset="0"/>
            </a:endParaRPr>
          </a:p>
          <a:p>
            <a:pPr>
              <a:lnSpc>
                <a:spcPct val="107000"/>
              </a:lnSpc>
              <a:spcAft>
                <a:spcPts val="800"/>
              </a:spcAft>
            </a:pPr>
            <a:r>
              <a:rPr lang="en-US" sz="2400" smtClean="0">
                <a:solidFill>
                  <a:srgbClr val="002060"/>
                </a:solidFill>
                <a:latin typeface="Times New Roman" panose="02020603050405020304" pitchFamily="18" charset="0"/>
                <a:ea typeface="Arial" charset="0"/>
                <a:cs typeface="Times New Roman" panose="02020603050405020304" pitchFamily="18" charset="0"/>
              </a:rPr>
              <a:t>                       </a:t>
            </a:r>
            <a:endParaRPr lang="en-US" sz="2400">
              <a:solidFill>
                <a:srgbClr val="002060"/>
              </a:solidFill>
              <a:latin typeface="Times New Roman" pitchFamily="18" charset="0"/>
              <a:ea typeface="Arial" charset="0"/>
              <a:cs typeface="Times New Roman" pitchFamily="18" charset="0"/>
            </a:endParaRPr>
          </a:p>
        </p:txBody>
      </p:sp>
      <p:sp>
        <p:nvSpPr>
          <p:cNvPr id="8" name="Rectangle 7"/>
          <p:cNvSpPr/>
          <p:nvPr/>
        </p:nvSpPr>
        <p:spPr>
          <a:xfrm>
            <a:off x="1752601" y="2271888"/>
            <a:ext cx="5818172" cy="461665"/>
          </a:xfrm>
          <a:prstGeom prst="rect">
            <a:avLst/>
          </a:prstGeom>
        </p:spPr>
        <p:txBody>
          <a:bodyPr wrap="square">
            <a:spAutoFit/>
          </a:bodyPr>
          <a:lstStyle/>
          <a:p>
            <a:pPr algn="ctr"/>
            <a:r>
              <a:rPr lang="en-US" sz="2400" b="1">
                <a:solidFill>
                  <a:srgbClr val="FF0000"/>
                </a:solidFill>
                <a:latin typeface="Times New Roman" pitchFamily="18" charset="0"/>
                <a:cs typeface="Times New Roman" pitchFamily="18" charset="0"/>
              </a:rPr>
              <a:t>LĨNH VỰC PHÁT TRIỂN NGÔN NGỮ</a:t>
            </a:r>
          </a:p>
        </p:txBody>
      </p:sp>
    </p:spTree>
    <p:extLst>
      <p:ext uri="{BB962C8B-B14F-4D97-AF65-F5344CB8AC3E}">
        <p14:creationId xmlns:p14="http://schemas.microsoft.com/office/powerpoint/2010/main" val="2609706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361950"/>
            <a:ext cx="6172200" cy="3970318"/>
          </a:xfrm>
          <a:prstGeom prst="rect">
            <a:avLst/>
          </a:prstGeom>
        </p:spPr>
        <p:txBody>
          <a:bodyPr wrap="square">
            <a:spAutoFit/>
          </a:bodyPr>
          <a:lstStyle/>
          <a:p>
            <a:r>
              <a:rPr lang="vi-VN" b="1">
                <a:solidFill>
                  <a:srgbClr val="0070C0"/>
                </a:solidFill>
                <a:latin typeface="Times New Roman" panose="02020603050405020304" pitchFamily="18" charset="0"/>
              </a:rPr>
              <a:t>I</a:t>
            </a:r>
            <a:r>
              <a:rPr lang="vi-VN" b="1">
                <a:solidFill>
                  <a:srgbClr val="0070C0"/>
                </a:solidFill>
                <a:latin typeface="+mj-lt"/>
              </a:rPr>
              <a:t>: MỤC ĐÍCH YÊU CẦU</a:t>
            </a:r>
            <a:endParaRPr lang="vi-VN">
              <a:solidFill>
                <a:srgbClr val="0070C0"/>
              </a:solidFill>
              <a:latin typeface="+mj-lt"/>
            </a:endParaRPr>
          </a:p>
          <a:p>
            <a:r>
              <a:rPr lang="vi-VN" b="1">
                <a:solidFill>
                  <a:srgbClr val="0070C0"/>
                </a:solidFill>
                <a:latin typeface="+mj-lt"/>
              </a:rPr>
              <a:t>1. Kiến thức</a:t>
            </a:r>
            <a:endParaRPr lang="vi-VN">
              <a:solidFill>
                <a:srgbClr val="0070C0"/>
              </a:solidFill>
              <a:latin typeface="+mj-lt"/>
            </a:endParaRPr>
          </a:p>
          <a:p>
            <a:r>
              <a:rPr lang="vi-VN">
                <a:solidFill>
                  <a:srgbClr val="0070C0"/>
                </a:solidFill>
                <a:latin typeface="+mj-lt"/>
              </a:rPr>
              <a:t>- Trẻ nhớ tên bài thơ “Mẹ và con</a:t>
            </a:r>
            <a:r>
              <a:rPr lang="vi-VN" smtClean="0">
                <a:solidFill>
                  <a:srgbClr val="0070C0"/>
                </a:solidFill>
                <a:latin typeface="+mj-lt"/>
              </a:rPr>
              <a:t>”,</a:t>
            </a:r>
            <a:r>
              <a:rPr lang="vi-VN">
                <a:solidFill>
                  <a:srgbClr val="0070C0"/>
                </a:solidFill>
                <a:latin typeface="Times New Roman" panose="02020603050405020304" pitchFamily="18" charset="0"/>
              </a:rPr>
              <a:t> </a:t>
            </a:r>
            <a:r>
              <a:rPr lang="vi-VN" smtClean="0">
                <a:solidFill>
                  <a:srgbClr val="0070C0"/>
                </a:solidFill>
                <a:latin typeface="Times New Roman" panose="02020603050405020304" pitchFamily="18" charset="0"/>
              </a:rPr>
              <a:t>Ng</a:t>
            </a:r>
            <a:r>
              <a:rPr lang="en-US" smtClean="0">
                <a:solidFill>
                  <a:srgbClr val="0070C0"/>
                </a:solidFill>
                <a:latin typeface="Times New Roman" panose="02020603050405020304" pitchFamily="18" charset="0"/>
              </a:rPr>
              <a:t>uyễn</a:t>
            </a:r>
            <a:r>
              <a:rPr lang="vi-VN" smtClean="0">
                <a:solidFill>
                  <a:srgbClr val="0070C0"/>
                </a:solidFill>
                <a:latin typeface="Times New Roman" panose="02020603050405020304" pitchFamily="18" charset="0"/>
              </a:rPr>
              <a:t> </a:t>
            </a:r>
            <a:r>
              <a:rPr lang="vi-VN">
                <a:solidFill>
                  <a:srgbClr val="0070C0"/>
                </a:solidFill>
                <a:latin typeface="Times New Roman" panose="02020603050405020304" pitchFamily="18" charset="0"/>
              </a:rPr>
              <a:t>Ba </a:t>
            </a:r>
            <a:r>
              <a:rPr lang="vi-VN" smtClean="0">
                <a:solidFill>
                  <a:srgbClr val="0070C0"/>
                </a:solidFill>
                <a:latin typeface="Times New Roman" panose="02020603050405020304" pitchFamily="18" charset="0"/>
              </a:rPr>
              <a:t>Đan</a:t>
            </a:r>
            <a:endParaRPr lang="vi-VN">
              <a:solidFill>
                <a:srgbClr val="0070C0"/>
              </a:solidFill>
              <a:latin typeface="+mj-lt"/>
            </a:endParaRPr>
          </a:p>
          <a:p>
            <a:r>
              <a:rPr lang="vi-VN" smtClean="0">
                <a:solidFill>
                  <a:srgbClr val="0070C0"/>
                </a:solidFill>
                <a:latin typeface="+mj-lt"/>
              </a:rPr>
              <a:t>- </a:t>
            </a:r>
            <a:r>
              <a:rPr lang="vi-VN">
                <a:solidFill>
                  <a:srgbClr val="0070C0"/>
                </a:solidFill>
                <a:latin typeface="+mj-lt"/>
              </a:rPr>
              <a:t>Trẻ hiểu được từ “mẫy tròn” nghĩa là béo tròn, đầy đặn.</a:t>
            </a:r>
          </a:p>
          <a:p>
            <a:r>
              <a:rPr lang="vi-VN" smtClean="0">
                <a:solidFill>
                  <a:srgbClr val="0070C0"/>
                </a:solidFill>
                <a:latin typeface="+mj-lt"/>
              </a:rPr>
              <a:t>- </a:t>
            </a:r>
            <a:r>
              <a:rPr lang="vi-VN">
                <a:solidFill>
                  <a:srgbClr val="0070C0"/>
                </a:solidFill>
                <a:latin typeface="+mj-lt"/>
              </a:rPr>
              <a:t>Trẻ biết đọc thơ cùng cô, theo nhịp điệu của bài thơ.</a:t>
            </a:r>
          </a:p>
          <a:p>
            <a:r>
              <a:rPr lang="vi-VN" b="1">
                <a:solidFill>
                  <a:srgbClr val="0070C0"/>
                </a:solidFill>
                <a:latin typeface="+mj-lt"/>
              </a:rPr>
              <a:t>2. Kỹ năng</a:t>
            </a:r>
            <a:endParaRPr lang="vi-VN">
              <a:solidFill>
                <a:srgbClr val="0070C0"/>
              </a:solidFill>
              <a:latin typeface="+mj-lt"/>
            </a:endParaRPr>
          </a:p>
          <a:p>
            <a:r>
              <a:rPr lang="vi-VN">
                <a:solidFill>
                  <a:srgbClr val="0070C0"/>
                </a:solidFill>
                <a:latin typeface="+mj-lt"/>
              </a:rPr>
              <a:t>- Rèn cho trẻ khả năng ghi nhớ, chú ý có chủ định cho trẻ, phát triển ngôn ngữ mạch lạc cho trẻ .</a:t>
            </a:r>
          </a:p>
          <a:p>
            <a:r>
              <a:rPr lang="vi-VN">
                <a:solidFill>
                  <a:srgbClr val="0070C0"/>
                </a:solidFill>
                <a:latin typeface="+mj-lt"/>
              </a:rPr>
              <a:t>- Trẻ có khả năng nghe và hiểu trả lời câu hỏi của cô rõ ràng và đầy đủ.</a:t>
            </a:r>
          </a:p>
          <a:p>
            <a:r>
              <a:rPr lang="vi-VN">
                <a:solidFill>
                  <a:srgbClr val="0070C0"/>
                </a:solidFill>
                <a:latin typeface="+mj-lt"/>
              </a:rPr>
              <a:t>- Trẻ cảm nhận được nhịp điệu của bài thơ.</a:t>
            </a:r>
          </a:p>
          <a:p>
            <a:r>
              <a:rPr lang="vi-VN" b="1">
                <a:solidFill>
                  <a:srgbClr val="0070C0"/>
                </a:solidFill>
                <a:latin typeface="+mj-lt"/>
              </a:rPr>
              <a:t>3. Thái độ</a:t>
            </a:r>
            <a:endParaRPr lang="vi-VN">
              <a:solidFill>
                <a:srgbClr val="0070C0"/>
              </a:solidFill>
              <a:latin typeface="+mj-lt"/>
            </a:endParaRPr>
          </a:p>
          <a:p>
            <a:r>
              <a:rPr lang="vi-VN">
                <a:solidFill>
                  <a:srgbClr val="0070C0"/>
                </a:solidFill>
                <a:latin typeface="+mj-lt"/>
              </a:rPr>
              <a:t>- Trẻ hứng thú tham gia vào các hoạt động.</a:t>
            </a:r>
          </a:p>
          <a:p>
            <a:r>
              <a:rPr lang="vi-VN">
                <a:solidFill>
                  <a:srgbClr val="0070C0"/>
                </a:solidFill>
                <a:latin typeface="+mj-lt"/>
              </a:rPr>
              <a:t>- Thông qua bài thơ này trẻ biết yêu quý bản thân và các bạn</a:t>
            </a:r>
            <a:endParaRPr lang="vi-VN" b="0" i="0">
              <a:solidFill>
                <a:srgbClr val="0070C0"/>
              </a:solidFill>
              <a:effectLst/>
              <a:latin typeface="+mj-lt"/>
            </a:endParaRPr>
          </a:p>
        </p:txBody>
      </p:sp>
    </p:spTree>
    <p:extLst>
      <p:ext uri="{BB962C8B-B14F-4D97-AF65-F5344CB8AC3E}">
        <p14:creationId xmlns:p14="http://schemas.microsoft.com/office/powerpoint/2010/main" val="396604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1202845"/>
            <a:ext cx="5638800" cy="1754326"/>
          </a:xfrm>
          <a:prstGeom prst="rect">
            <a:avLst/>
          </a:prstGeom>
        </p:spPr>
        <p:txBody>
          <a:bodyPr wrap="square">
            <a:spAutoFit/>
          </a:bodyPr>
          <a:lstStyle/>
          <a:p>
            <a:r>
              <a:rPr lang="vi-VN" b="1">
                <a:solidFill>
                  <a:srgbClr val="0070C0"/>
                </a:solidFill>
                <a:latin typeface="Times New Roman" panose="02020603050405020304" pitchFamily="18" charset="0"/>
                <a:cs typeface="Times New Roman" panose="02020603050405020304" pitchFamily="18" charset="0"/>
              </a:rPr>
              <a:t>II. CHUẨN BỊ</a:t>
            </a:r>
            <a:endParaRPr lang="vi-VN">
              <a:solidFill>
                <a:srgbClr val="0070C0"/>
              </a:solidFill>
              <a:latin typeface="Times New Roman" panose="02020603050405020304" pitchFamily="18" charset="0"/>
              <a:cs typeface="Times New Roman" panose="02020603050405020304" pitchFamily="18" charset="0"/>
            </a:endParaRPr>
          </a:p>
          <a:p>
            <a:r>
              <a:rPr lang="vi-VN">
                <a:solidFill>
                  <a:srgbClr val="0070C0"/>
                </a:solidFill>
                <a:latin typeface="Times New Roman" panose="02020603050405020304" pitchFamily="18" charset="0"/>
                <a:cs typeface="Times New Roman" panose="02020603050405020304" pitchFamily="18" charset="0"/>
              </a:rPr>
              <a:t>- Giáo án, que chỉ, máy vi tính, loa vi tính.</a:t>
            </a:r>
          </a:p>
          <a:p>
            <a:r>
              <a:rPr lang="en-US" smtClean="0">
                <a:solidFill>
                  <a:srgbClr val="0070C0"/>
                </a:solidFill>
                <a:latin typeface="Times New Roman" panose="02020603050405020304" pitchFamily="18" charset="0"/>
                <a:cs typeface="Times New Roman" panose="02020603050405020304" pitchFamily="18" charset="0"/>
              </a:rPr>
              <a:t>-</a:t>
            </a:r>
            <a:r>
              <a:rPr lang="vi-VN" smtClean="0">
                <a:solidFill>
                  <a:srgbClr val="0070C0"/>
                </a:solidFill>
                <a:latin typeface="Times New Roman" panose="02020603050405020304" pitchFamily="18" charset="0"/>
                <a:cs typeface="Times New Roman" panose="02020603050405020304" pitchFamily="18" charset="0"/>
              </a:rPr>
              <a:t>Nhạc </a:t>
            </a:r>
            <a:r>
              <a:rPr lang="vi-VN">
                <a:solidFill>
                  <a:srgbClr val="0070C0"/>
                </a:solidFill>
                <a:latin typeface="Times New Roman" panose="02020603050405020304" pitchFamily="18" charset="0"/>
                <a:cs typeface="Times New Roman" panose="02020603050405020304" pitchFamily="18" charset="0"/>
              </a:rPr>
              <a:t>có lời bài </a:t>
            </a:r>
            <a:r>
              <a:rPr lang="vi-VN" smtClean="0">
                <a:solidFill>
                  <a:srgbClr val="0070C0"/>
                </a:solidFill>
                <a:latin typeface="Times New Roman" panose="02020603050405020304" pitchFamily="18" charset="0"/>
                <a:cs typeface="Times New Roman" panose="02020603050405020304" pitchFamily="18" charset="0"/>
              </a:rPr>
              <a:t>“</a:t>
            </a:r>
            <a:r>
              <a:rPr lang="en-US">
                <a:solidFill>
                  <a:srgbClr val="0070C0"/>
                </a:solidFill>
                <a:latin typeface="Times New Roman" panose="02020603050405020304" pitchFamily="18" charset="0"/>
                <a:cs typeface="Times New Roman" panose="02020603050405020304" pitchFamily="18" charset="0"/>
              </a:rPr>
              <a:t>Cả nhà thương </a:t>
            </a:r>
            <a:r>
              <a:rPr lang="en-US" smtClean="0">
                <a:solidFill>
                  <a:srgbClr val="0070C0"/>
                </a:solidFill>
                <a:latin typeface="Times New Roman" panose="02020603050405020304" pitchFamily="18" charset="0"/>
                <a:cs typeface="Times New Roman" panose="02020603050405020304" pitchFamily="18" charset="0"/>
              </a:rPr>
              <a:t>nhau” mẹ yêu không nào”</a:t>
            </a:r>
          </a:p>
          <a:p>
            <a:r>
              <a:rPr lang="en-US" smtClean="0">
                <a:solidFill>
                  <a:srgbClr val="0070C0"/>
                </a:solidFill>
                <a:latin typeface="Times New Roman" panose="02020603050405020304" pitchFamily="18" charset="0"/>
                <a:cs typeface="Times New Roman" panose="02020603050405020304" pitchFamily="18" charset="0"/>
              </a:rPr>
              <a:t>-Một số hình ảnh bắp ngô và cây ngô</a:t>
            </a:r>
            <a:r>
              <a:rPr lang="vi-VN" smtClean="0">
                <a:solidFill>
                  <a:srgbClr val="0070C0"/>
                </a:solidFill>
                <a:latin typeface="Times New Roman" panose="02020603050405020304" pitchFamily="18" charset="0"/>
                <a:cs typeface="Times New Roman" panose="02020603050405020304" pitchFamily="18" charset="0"/>
              </a:rPr>
              <a:t>.</a:t>
            </a:r>
            <a:endParaRPr lang="vi-VN">
              <a:solidFill>
                <a:srgbClr val="0070C0"/>
              </a:solidFill>
              <a:latin typeface="Times New Roman" panose="02020603050405020304" pitchFamily="18" charset="0"/>
              <a:cs typeface="Times New Roman" panose="02020603050405020304" pitchFamily="18" charset="0"/>
            </a:endParaRPr>
          </a:p>
          <a:p>
            <a:r>
              <a:rPr lang="vi-VN">
                <a:solidFill>
                  <a:srgbClr val="0070C0"/>
                </a:solidFill>
                <a:latin typeface="Times New Roman" panose="02020603050405020304" pitchFamily="18" charset="0"/>
                <a:cs typeface="Times New Roman" panose="02020603050405020304" pitchFamily="18" charset="0"/>
              </a:rPr>
              <a:t>- Đội hình dạy trẻ ngồi hình chữ U</a:t>
            </a:r>
          </a:p>
          <a:p>
            <a:r>
              <a:rPr lang="vi-VN">
                <a:solidFill>
                  <a:srgbClr val="0070C0"/>
                </a:solidFill>
                <a:latin typeface="Times New Roman" panose="02020603050405020304" pitchFamily="18" charset="0"/>
                <a:cs typeface="Times New Roman" panose="02020603050405020304" pitchFamily="18" charset="0"/>
              </a:rPr>
              <a:t>- Một số câu hỏi đàm thoại về nội dung bài thơ.</a:t>
            </a:r>
            <a:endParaRPr lang="vi-VN" b="0" i="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684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1504950"/>
            <a:ext cx="4572000" cy="923330"/>
          </a:xfrm>
          <a:prstGeom prst="rect">
            <a:avLst/>
          </a:prstGeom>
        </p:spPr>
        <p:txBody>
          <a:bodyPr>
            <a:spAutoFit/>
          </a:bodyPr>
          <a:lstStyle/>
          <a:p>
            <a:r>
              <a:rPr lang="en-US" b="1">
                <a:solidFill>
                  <a:srgbClr val="0070C0"/>
                </a:solidFill>
                <a:latin typeface="Times New Roman" panose="02020603050405020304" pitchFamily="18" charset="0"/>
                <a:cs typeface="Times New Roman" panose="02020603050405020304" pitchFamily="18" charset="0"/>
              </a:rPr>
              <a:t>1. Ổn định tổ chức:</a:t>
            </a:r>
            <a:endParaRPr lang="en-US">
              <a:solidFill>
                <a:srgbClr val="0070C0"/>
              </a:solidFill>
              <a:latin typeface="Times New Roman" panose="02020603050405020304" pitchFamily="18" charset="0"/>
              <a:cs typeface="Times New Roman" panose="02020603050405020304" pitchFamily="18" charset="0"/>
            </a:endParaRPr>
          </a:p>
          <a:p>
            <a:r>
              <a:rPr lang="en-US">
                <a:solidFill>
                  <a:srgbClr val="0070C0"/>
                </a:solidFill>
                <a:latin typeface="Times New Roman" panose="02020603050405020304" pitchFamily="18" charset="0"/>
                <a:cs typeface="Times New Roman" panose="02020603050405020304" pitchFamily="18" charset="0"/>
              </a:rPr>
              <a:t>- Cô và trẻ hát bài </a:t>
            </a:r>
            <a:r>
              <a:rPr lang="en-US" smtClean="0">
                <a:solidFill>
                  <a:srgbClr val="0070C0"/>
                </a:solidFill>
                <a:latin typeface="Times New Roman" panose="02020603050405020304" pitchFamily="18" charset="0"/>
                <a:cs typeface="Times New Roman" panose="02020603050405020304" pitchFamily="18" charset="0"/>
              </a:rPr>
              <a:t>“Cả nhà thương nhau”.</a:t>
            </a:r>
            <a:endParaRPr lang="en-US">
              <a:solidFill>
                <a:srgbClr val="0070C0"/>
              </a:solidFill>
              <a:latin typeface="Times New Roman" panose="02020603050405020304" pitchFamily="18" charset="0"/>
              <a:cs typeface="Times New Roman" panose="02020603050405020304" pitchFamily="18" charset="0"/>
            </a:endParaRPr>
          </a:p>
          <a:p>
            <a:r>
              <a:rPr lang="en-US">
                <a:solidFill>
                  <a:srgbClr val="0070C0"/>
                </a:solidFill>
                <a:latin typeface="Times New Roman" panose="02020603050405020304" pitchFamily="18" charset="0"/>
                <a:cs typeface="Times New Roman" panose="02020603050405020304" pitchFamily="18" charset="0"/>
              </a:rPr>
              <a:t>- Trò chuyện về bài hát.</a:t>
            </a:r>
            <a:endParaRPr lang="en-US" b="0" i="0">
              <a:solidFill>
                <a:srgbClr val="0070C0"/>
              </a:solidFill>
              <a:effectLst/>
              <a:latin typeface="Times New Roman" panose="02020603050405020304" pitchFamily="18" charset="0"/>
              <a:cs typeface="Times New Roman" panose="02020603050405020304" pitchFamily="18" charset="0"/>
            </a:endParaRPr>
          </a:p>
        </p:txBody>
      </p:sp>
      <p:pic>
        <p:nvPicPr>
          <p:cNvPr id="7" name="Ca-Nha-Thuong-Nhau-Trang-Linh">
            <a:hlinkClick r:id="" action="ppaction://media"/>
          </p:cNvPr>
          <p:cNvPicPr>
            <a:picLocks noChangeAspect="1"/>
          </p:cNvPicPr>
          <p:nvPr>
            <a:audioFile r:link="rId1"/>
            <p:extLst>
              <p:ext uri="{DAA4B4D4-6D71-4841-9C94-3DE7FCFB9230}">
                <p14:media xmlns:p14="http://schemas.microsoft.com/office/powerpoint/2010/main" r:embed="rId2">
                  <p14:trim st="11052" end="90173.5625"/>
                </p14:media>
              </p:ext>
            </p:extLst>
          </p:nvPr>
        </p:nvPicPr>
        <p:blipFill>
          <a:blip r:embed="rId5"/>
          <a:stretch>
            <a:fillRect/>
          </a:stretch>
        </p:blipFill>
        <p:spPr>
          <a:xfrm>
            <a:off x="3429000" y="3181350"/>
            <a:ext cx="609600" cy="609600"/>
          </a:xfrm>
          <a:prstGeom prst="rect">
            <a:avLst/>
          </a:prstGeom>
        </p:spPr>
      </p:pic>
    </p:spTree>
    <p:extLst>
      <p:ext uri="{BB962C8B-B14F-4D97-AF65-F5344CB8AC3E}">
        <p14:creationId xmlns:p14="http://schemas.microsoft.com/office/powerpoint/2010/main" val="4715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1123950"/>
            <a:ext cx="6858000" cy="3139321"/>
          </a:xfrm>
          <a:prstGeom prst="rect">
            <a:avLst/>
          </a:prstGeom>
        </p:spPr>
        <p:txBody>
          <a:bodyPr wrap="square">
            <a:spAutoFit/>
          </a:bodyPr>
          <a:lstStyle/>
          <a:p>
            <a:r>
              <a:rPr lang="vi-VN" b="1">
                <a:solidFill>
                  <a:srgbClr val="0070C0"/>
                </a:solidFill>
                <a:latin typeface="Times New Roman" panose="02020603050405020304" pitchFamily="18" charset="0"/>
              </a:rPr>
              <a:t>2. Phương pháp, hình thức tổ chức:</a:t>
            </a:r>
            <a:endParaRPr lang="vi-VN">
              <a:solidFill>
                <a:srgbClr val="0070C0"/>
              </a:solidFill>
              <a:latin typeface="Times New Roman" panose="02020603050405020304" pitchFamily="18" charset="0"/>
            </a:endParaRPr>
          </a:p>
          <a:p>
            <a:r>
              <a:rPr lang="vi-VN" b="1">
                <a:solidFill>
                  <a:srgbClr val="0070C0"/>
                </a:solidFill>
                <a:latin typeface="Times New Roman" panose="02020603050405020304" pitchFamily="18" charset="0"/>
              </a:rPr>
              <a:t>* HĐ1: Cô đọc thơ cho trẻ nghe</a:t>
            </a:r>
            <a:endParaRPr lang="vi-VN">
              <a:solidFill>
                <a:srgbClr val="0070C0"/>
              </a:solidFill>
              <a:latin typeface="Times New Roman" panose="02020603050405020304" pitchFamily="18" charset="0"/>
            </a:endParaRPr>
          </a:p>
          <a:p>
            <a:r>
              <a:rPr lang="vi-VN">
                <a:solidFill>
                  <a:srgbClr val="0070C0"/>
                </a:solidFill>
                <a:latin typeface="Times New Roman" panose="02020603050405020304" pitchFamily="18" charset="0"/>
              </a:rPr>
              <a:t>- Cô giới thiệu tác giả bài thơ “Mẹ và con” của nhà thơ Ng Ba Đan</a:t>
            </a:r>
          </a:p>
          <a:p>
            <a:r>
              <a:rPr lang="vi-VN">
                <a:solidFill>
                  <a:srgbClr val="0070C0"/>
                </a:solidFill>
                <a:latin typeface="Times New Roman" panose="02020603050405020304" pitchFamily="18" charset="0"/>
              </a:rPr>
              <a:t>+ Cô đọc mẫu lần 1: Kết hợp cử chỉ minh hoạ</a:t>
            </a:r>
          </a:p>
          <a:p>
            <a:r>
              <a:rPr lang="vi-VN">
                <a:solidFill>
                  <a:srgbClr val="0070C0"/>
                </a:solidFill>
                <a:latin typeface="Times New Roman" panose="02020603050405020304" pitchFamily="18" charset="0"/>
              </a:rPr>
              <a:t>- Cô hỏi trẻ tên bài </a:t>
            </a:r>
            <a:r>
              <a:rPr lang="vi-VN" smtClean="0">
                <a:solidFill>
                  <a:srgbClr val="0070C0"/>
                </a:solidFill>
                <a:latin typeface="Times New Roman" panose="02020603050405020304" pitchFamily="18" charset="0"/>
              </a:rPr>
              <a:t>thơ</a:t>
            </a:r>
            <a:r>
              <a:rPr lang="en-US" smtClean="0">
                <a:solidFill>
                  <a:srgbClr val="0070C0"/>
                </a:solidFill>
                <a:latin typeface="Times New Roman" panose="02020603050405020304" pitchFamily="18" charset="0"/>
              </a:rPr>
              <a:t>, tên tác giả.</a:t>
            </a:r>
            <a:endParaRPr lang="vi-VN">
              <a:solidFill>
                <a:srgbClr val="0070C0"/>
              </a:solidFill>
              <a:latin typeface="Times New Roman" panose="02020603050405020304" pitchFamily="18" charset="0"/>
            </a:endParaRPr>
          </a:p>
          <a:p>
            <a:r>
              <a:rPr lang="vi-VN">
                <a:solidFill>
                  <a:srgbClr val="0070C0"/>
                </a:solidFill>
                <a:latin typeface="Times New Roman" panose="02020603050405020304" pitchFamily="18" charset="0"/>
              </a:rPr>
              <a:t>- Cô nhắc lại tên bài thơ, tên tác giả.</a:t>
            </a:r>
          </a:p>
          <a:p>
            <a:r>
              <a:rPr lang="vi-VN">
                <a:solidFill>
                  <a:srgbClr val="0070C0"/>
                </a:solidFill>
                <a:latin typeface="Times New Roman" panose="02020603050405020304" pitchFamily="18" charset="0"/>
              </a:rPr>
              <a:t>+ Cô đọc mẫu lần 2 : Cùng tranh minh hoạ</a:t>
            </a:r>
          </a:p>
          <a:p>
            <a:r>
              <a:rPr lang="vi-VN" smtClean="0">
                <a:solidFill>
                  <a:srgbClr val="0070C0"/>
                </a:solidFill>
                <a:latin typeface="Times New Roman" panose="02020603050405020304" pitchFamily="18" charset="0"/>
              </a:rPr>
              <a:t>*</a:t>
            </a:r>
            <a:r>
              <a:rPr lang="en-US" smtClean="0">
                <a:solidFill>
                  <a:srgbClr val="0070C0"/>
                </a:solidFill>
                <a:latin typeface="Times New Roman" panose="02020603050405020304" pitchFamily="18" charset="0"/>
              </a:rPr>
              <a:t>ND</a:t>
            </a:r>
            <a:r>
              <a:rPr lang="vi-VN">
                <a:solidFill>
                  <a:srgbClr val="0070C0"/>
                </a:solidFill>
                <a:latin typeface="Times New Roman" panose="02020603050405020304" pitchFamily="18" charset="0"/>
              </a:rPr>
              <a:t> : Bài thơ nói về công lao của mẹ bắp ngô rất lớn lao  cũng giống như mẹ của các con vậy, luôn yêu thương và chăm sóc các con không quản khó nhọc. Vậy chúng mình phải luôn ngoan ngoãn, học giỏi để ba mẹ vui lòng nhé</a:t>
            </a:r>
            <a:endParaRPr lang="vi-VN" b="0" i="0">
              <a:solidFill>
                <a:srgbClr val="0070C0"/>
              </a:solidFill>
              <a:effectLst/>
              <a:latin typeface="Times New Roman" panose="02020603050405020304" pitchFamily="18" charset="0"/>
            </a:endParaRPr>
          </a:p>
        </p:txBody>
      </p:sp>
    </p:spTree>
    <p:extLst>
      <p:ext uri="{BB962C8B-B14F-4D97-AF65-F5344CB8AC3E}">
        <p14:creationId xmlns:p14="http://schemas.microsoft.com/office/powerpoint/2010/main" val="181447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1047750"/>
            <a:ext cx="7010400" cy="3416320"/>
          </a:xfrm>
          <a:prstGeom prst="rect">
            <a:avLst/>
          </a:prstGeom>
        </p:spPr>
        <p:txBody>
          <a:bodyPr wrap="square">
            <a:spAutoFit/>
          </a:bodyPr>
          <a:lstStyle/>
          <a:p>
            <a:r>
              <a:rPr lang="vi-VN" b="1">
                <a:solidFill>
                  <a:srgbClr val="0070C0"/>
                </a:solidFill>
                <a:latin typeface="Times New Roman" panose="02020603050405020304" pitchFamily="18" charset="0"/>
              </a:rPr>
              <a:t>HĐ2: Đàm thoại trích dẫn</a:t>
            </a:r>
            <a:endParaRPr lang="vi-VN">
              <a:solidFill>
                <a:srgbClr val="0070C0"/>
              </a:solidFill>
              <a:latin typeface="Times New Roman" panose="02020603050405020304" pitchFamily="18" charset="0"/>
            </a:endParaRPr>
          </a:p>
          <a:p>
            <a:r>
              <a:rPr lang="vi-VN">
                <a:solidFill>
                  <a:srgbClr val="0070C0"/>
                </a:solidFill>
                <a:latin typeface="Times New Roman" panose="02020603050405020304" pitchFamily="18" charset="0"/>
              </a:rPr>
              <a:t>+ Bài thơ nhắc đến ai </a:t>
            </a:r>
            <a:r>
              <a:rPr lang="vi-VN" smtClean="0">
                <a:solidFill>
                  <a:srgbClr val="0070C0"/>
                </a:solidFill>
                <a:latin typeface="Times New Roman" panose="02020603050405020304" pitchFamily="18" charset="0"/>
              </a:rPr>
              <a:t>?</a:t>
            </a:r>
            <a:r>
              <a:rPr lang="en-US" smtClean="0">
                <a:solidFill>
                  <a:srgbClr val="0070C0"/>
                </a:solidFill>
                <a:latin typeface="Times New Roman" panose="02020603050405020304" pitchFamily="18" charset="0"/>
              </a:rPr>
              <a:t> </a:t>
            </a:r>
          </a:p>
          <a:p>
            <a:r>
              <a:rPr lang="vi-VN" smtClean="0">
                <a:solidFill>
                  <a:srgbClr val="0070C0"/>
                </a:solidFill>
                <a:latin typeface="Times New Roman" panose="02020603050405020304" pitchFamily="18" charset="0"/>
              </a:rPr>
              <a:t>+ </a:t>
            </a:r>
            <a:r>
              <a:rPr lang="vi-VN">
                <a:solidFill>
                  <a:srgbClr val="0070C0"/>
                </a:solidFill>
                <a:latin typeface="Times New Roman" panose="02020603050405020304" pitchFamily="18" charset="0"/>
              </a:rPr>
              <a:t>Mẹ thì như thế nào? </a:t>
            </a:r>
            <a:r>
              <a:rPr lang="en-US" smtClean="0">
                <a:solidFill>
                  <a:srgbClr val="0070C0"/>
                </a:solidFill>
                <a:latin typeface="Times New Roman" panose="02020603050405020304" pitchFamily="18" charset="0"/>
              </a:rPr>
              <a:t>( gầy còm)</a:t>
            </a:r>
          </a:p>
          <a:p>
            <a:r>
              <a:rPr lang="en-US" smtClean="0">
                <a:solidFill>
                  <a:srgbClr val="0070C0"/>
                </a:solidFill>
                <a:latin typeface="Times New Roman" panose="02020603050405020304" pitchFamily="18" charset="0"/>
              </a:rPr>
              <a:t>+</a:t>
            </a:r>
            <a:r>
              <a:rPr lang="vi-VN" smtClean="0">
                <a:solidFill>
                  <a:srgbClr val="0070C0"/>
                </a:solidFill>
                <a:latin typeface="Times New Roman" panose="02020603050405020304" pitchFamily="18" charset="0"/>
              </a:rPr>
              <a:t>Còn </a:t>
            </a:r>
            <a:r>
              <a:rPr lang="vi-VN">
                <a:solidFill>
                  <a:srgbClr val="0070C0"/>
                </a:solidFill>
                <a:latin typeface="Times New Roman" panose="02020603050405020304" pitchFamily="18" charset="0"/>
              </a:rPr>
              <a:t>người con thì </a:t>
            </a:r>
            <a:r>
              <a:rPr lang="vi-VN" smtClean="0">
                <a:solidFill>
                  <a:srgbClr val="0070C0"/>
                </a:solidFill>
                <a:latin typeface="Times New Roman" panose="02020603050405020304" pitchFamily="18" charset="0"/>
              </a:rPr>
              <a:t>sao</a:t>
            </a:r>
            <a:r>
              <a:rPr lang="en-US" smtClean="0">
                <a:solidFill>
                  <a:srgbClr val="0070C0"/>
                </a:solidFill>
                <a:latin typeface="Times New Roman" panose="02020603050405020304" pitchFamily="18" charset="0"/>
              </a:rPr>
              <a:t> </a:t>
            </a:r>
            <a:r>
              <a:rPr lang="vi-VN" smtClean="0">
                <a:solidFill>
                  <a:srgbClr val="0070C0"/>
                </a:solidFill>
                <a:latin typeface="Times New Roman" panose="02020603050405020304" pitchFamily="18" charset="0"/>
              </a:rPr>
              <a:t>chắc</a:t>
            </a:r>
            <a:r>
              <a:rPr lang="vi-VN">
                <a:solidFill>
                  <a:srgbClr val="0070C0"/>
                </a:solidFill>
                <a:latin typeface="Times New Roman" panose="02020603050405020304" pitchFamily="18" charset="0"/>
              </a:rPr>
              <a:t>”</a:t>
            </a:r>
          </a:p>
          <a:p>
            <a:r>
              <a:rPr lang="vi-VN">
                <a:solidFill>
                  <a:srgbClr val="0070C0"/>
                </a:solidFill>
                <a:latin typeface="Times New Roman" panose="02020603050405020304" pitchFamily="18" charset="0"/>
              </a:rPr>
              <a:t>+ Hạt của bắp ngô thì sao</a:t>
            </a:r>
            <a:r>
              <a:rPr lang="vi-VN" smtClean="0">
                <a:solidFill>
                  <a:srgbClr val="0070C0"/>
                </a:solidFill>
                <a:latin typeface="Times New Roman" panose="02020603050405020304" pitchFamily="18" charset="0"/>
              </a:rPr>
              <a:t>?</a:t>
            </a:r>
            <a:r>
              <a:rPr lang="en-US" smtClean="0">
                <a:solidFill>
                  <a:srgbClr val="0070C0"/>
                </a:solidFill>
                <a:latin typeface="Times New Roman" panose="02020603050405020304" pitchFamily="18" charset="0"/>
              </a:rPr>
              <a:t>( Béo chắc)</a:t>
            </a:r>
            <a:endParaRPr lang="vi-VN">
              <a:solidFill>
                <a:srgbClr val="0070C0"/>
              </a:solidFill>
              <a:latin typeface="Times New Roman" panose="02020603050405020304" pitchFamily="18" charset="0"/>
            </a:endParaRPr>
          </a:p>
          <a:p>
            <a:r>
              <a:rPr lang="en-US" smtClean="0">
                <a:solidFill>
                  <a:srgbClr val="0070C0"/>
                </a:solidFill>
                <a:latin typeface="Times New Roman" panose="02020603050405020304" pitchFamily="18" charset="0"/>
              </a:rPr>
              <a:t>+ Hạt ngô như thế nào các con?</a:t>
            </a:r>
          </a:p>
          <a:p>
            <a:r>
              <a:rPr lang="en-US" smtClean="0">
                <a:solidFill>
                  <a:srgbClr val="0070C0"/>
                </a:solidFill>
                <a:latin typeface="Times New Roman" panose="02020603050405020304" pitchFamily="18" charset="0"/>
              </a:rPr>
              <a:t>+Cây ngô mẹ đã làm gì để nuôi con?</a:t>
            </a:r>
          </a:p>
          <a:p>
            <a:r>
              <a:rPr lang="en-US" smtClean="0">
                <a:solidFill>
                  <a:srgbClr val="0070C0"/>
                </a:solidFill>
                <a:latin typeface="Times New Roman" panose="02020603050405020304" pitchFamily="18" charset="0"/>
              </a:rPr>
              <a:t>+ Sự hi sinh của mẹ dành cho ai nhỉ?</a:t>
            </a:r>
          </a:p>
          <a:p>
            <a:r>
              <a:rPr lang="vi-VN" smtClean="0">
                <a:solidFill>
                  <a:srgbClr val="0070C0"/>
                </a:solidFill>
                <a:latin typeface="Times New Roman" panose="02020603050405020304" pitchFamily="18" charset="0"/>
              </a:rPr>
              <a:t>=&gt;</a:t>
            </a:r>
            <a:r>
              <a:rPr lang="vi-VN">
                <a:solidFill>
                  <a:srgbClr val="0070C0"/>
                </a:solidFill>
                <a:latin typeface="Times New Roman" panose="02020603050405020304" pitchFamily="18" charset="0"/>
              </a:rPr>
              <a:t>GD: Trẻ biết yêu thương, quý trọng công lao của cha mẹ: công lao của mẹ bắp ngô rất lớn lao cũng giống như mẹ của các con vậy, luôn yêu thương và chăm sóc các con không quản khó nhọc. Vậy chúng mình phải luôn ngoan ngoãn, học giỏi để ba mẹ vui lòng nhé</a:t>
            </a:r>
            <a:endParaRPr lang="vi-VN" b="0" i="0">
              <a:solidFill>
                <a:srgbClr val="0070C0"/>
              </a:solidFill>
              <a:effectLst/>
              <a:latin typeface="Times New Roman" panose="02020603050405020304" pitchFamily="18" charset="0"/>
            </a:endParaRPr>
          </a:p>
        </p:txBody>
      </p:sp>
    </p:spTree>
    <p:extLst>
      <p:ext uri="{BB962C8B-B14F-4D97-AF65-F5344CB8AC3E}">
        <p14:creationId xmlns:p14="http://schemas.microsoft.com/office/powerpoint/2010/main" val="87369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 y="28575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1962150"/>
            <a:ext cx="5486400" cy="1754326"/>
          </a:xfrm>
          <a:prstGeom prst="rect">
            <a:avLst/>
          </a:prstGeom>
        </p:spPr>
        <p:txBody>
          <a:bodyPr wrap="square">
            <a:spAutoFit/>
          </a:bodyPr>
          <a:lstStyle/>
          <a:p>
            <a:r>
              <a:rPr lang="vi-VN" b="1">
                <a:solidFill>
                  <a:srgbClr val="0070C0"/>
                </a:solidFill>
                <a:latin typeface="Times New Roman" panose="02020603050405020304" pitchFamily="18" charset="0"/>
              </a:rPr>
              <a:t>HĐ3: Dạy trẻ đọc </a:t>
            </a:r>
            <a:r>
              <a:rPr lang="vi-VN" b="1" smtClean="0">
                <a:solidFill>
                  <a:srgbClr val="0070C0"/>
                </a:solidFill>
                <a:latin typeface="Times New Roman" panose="02020603050405020304" pitchFamily="18" charset="0"/>
              </a:rPr>
              <a:t>thơ</a:t>
            </a:r>
            <a:r>
              <a:rPr lang="en-US" b="1" smtClean="0">
                <a:solidFill>
                  <a:srgbClr val="0070C0"/>
                </a:solidFill>
                <a:latin typeface="Times New Roman" panose="02020603050405020304" pitchFamily="18" charset="0"/>
              </a:rPr>
              <a:t>:</a:t>
            </a:r>
          </a:p>
          <a:p>
            <a:r>
              <a:rPr lang="en-US" b="1" smtClean="0">
                <a:solidFill>
                  <a:srgbClr val="0070C0"/>
                </a:solidFill>
                <a:latin typeface="Times New Roman" panose="02020603050405020304" pitchFamily="18" charset="0"/>
              </a:rPr>
              <a:t>- </a:t>
            </a:r>
            <a:r>
              <a:rPr lang="en-US" smtClean="0">
                <a:solidFill>
                  <a:srgbClr val="0070C0"/>
                </a:solidFill>
                <a:latin typeface="Times New Roman" panose="02020603050405020304" pitchFamily="18" charset="0"/>
              </a:rPr>
              <a:t>Cô mời cả lớp đọc 2-3 lần</a:t>
            </a:r>
            <a:endParaRPr lang="vi-VN">
              <a:solidFill>
                <a:srgbClr val="0070C0"/>
              </a:solidFill>
              <a:latin typeface="Times New Roman" panose="02020603050405020304" pitchFamily="18" charset="0"/>
            </a:endParaRPr>
          </a:p>
          <a:p>
            <a:r>
              <a:rPr lang="vi-VN">
                <a:solidFill>
                  <a:srgbClr val="0070C0"/>
                </a:solidFill>
                <a:latin typeface="Times New Roman" panose="02020603050405020304" pitchFamily="18" charset="0"/>
              </a:rPr>
              <a:t>- Cô khuyến khích trẻ đọc toàn bộ bài thơ nhiều lần, trẻ đọc theo hình thức: Tổ, bạn trai, bạn gái, cá nhân trẻ đọc. Trong khi trẻ đọc cô chú ý lắng nghe và sửa sai cho trẻ.</a:t>
            </a:r>
          </a:p>
          <a:p>
            <a:r>
              <a:rPr lang="vi-VN">
                <a:solidFill>
                  <a:srgbClr val="0070C0"/>
                </a:solidFill>
                <a:latin typeface="Times New Roman" panose="02020603050405020304" pitchFamily="18" charset="0"/>
              </a:rPr>
              <a:t>- Cô </a:t>
            </a:r>
            <a:r>
              <a:rPr lang="en-US" smtClean="0">
                <a:solidFill>
                  <a:srgbClr val="0070C0"/>
                </a:solidFill>
                <a:latin typeface="Times New Roman" panose="02020603050405020304" pitchFamily="18" charset="0"/>
              </a:rPr>
              <a:t>mời cả lớp đọc</a:t>
            </a:r>
            <a:r>
              <a:rPr lang="en-US">
                <a:solidFill>
                  <a:srgbClr val="0070C0"/>
                </a:solidFill>
                <a:latin typeface="Times New Roman" panose="02020603050405020304" pitchFamily="18" charset="0"/>
              </a:rPr>
              <a:t>.</a:t>
            </a:r>
            <a:endParaRPr lang="vi-VN" b="0" i="0">
              <a:solidFill>
                <a:srgbClr val="0070C0"/>
              </a:solidFill>
              <a:effectLst/>
              <a:latin typeface="Times New Roman" panose="02020603050405020304" pitchFamily="18" charset="0"/>
            </a:endParaRPr>
          </a:p>
        </p:txBody>
      </p:sp>
    </p:spTree>
    <p:extLst>
      <p:ext uri="{BB962C8B-B14F-4D97-AF65-F5344CB8AC3E}">
        <p14:creationId xmlns:p14="http://schemas.microsoft.com/office/powerpoint/2010/main" val="1529028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Ngày Của Mẹ Mẹ Nền, Ngày Của Mẹ, Mẹ, Con Gái Background Vector để  tải xuống miễn phí - Png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 y="285750"/>
            <a:ext cx="9182100" cy="6534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2952750"/>
            <a:ext cx="5791200" cy="646331"/>
          </a:xfrm>
          <a:prstGeom prst="rect">
            <a:avLst/>
          </a:prstGeom>
          <a:noFill/>
        </p:spPr>
        <p:txBody>
          <a:bodyPr wrap="square" rtlCol="0">
            <a:spAutoFit/>
          </a:bodyPr>
          <a:lstStyle/>
          <a:p>
            <a:r>
              <a:rPr lang="en-US" smtClean="0">
                <a:solidFill>
                  <a:srgbClr val="0070C0"/>
                </a:solidFill>
                <a:latin typeface="Times New Roman" panose="02020603050405020304" pitchFamily="18" charset="0"/>
                <a:cs typeface="Times New Roman" panose="02020603050405020304" pitchFamily="18" charset="0"/>
              </a:rPr>
              <a:t>3.Kết thúc: Cô khen ngợi tuyên dương rồi chuyển hoạt động</a:t>
            </a:r>
          </a:p>
          <a:p>
            <a:r>
              <a:rPr lang="en-US" smtClean="0">
                <a:solidFill>
                  <a:srgbClr val="0070C0"/>
                </a:solidFill>
                <a:latin typeface="Times New Roman" panose="02020603050405020304" pitchFamily="18" charset="0"/>
                <a:cs typeface="Times New Roman" panose="02020603050405020304" pitchFamily="18" charset="0"/>
              </a:rPr>
              <a:t>                    - Cô và trẻ hát bài hát” Mẹ yêu không nào”</a:t>
            </a:r>
            <a:endParaRPr lang="en-US">
              <a:solidFill>
                <a:srgbClr val="0070C0"/>
              </a:solidFill>
              <a:latin typeface="Times New Roman" panose="02020603050405020304" pitchFamily="18" charset="0"/>
              <a:cs typeface="Times New Roman" panose="02020603050405020304" pitchFamily="18" charset="0"/>
            </a:endParaRPr>
          </a:p>
        </p:txBody>
      </p:sp>
      <p:pic>
        <p:nvPicPr>
          <p:cNvPr id="4" name="yt1s.com - Mẹ Yêu Không Nào  Tốp Ca Thiếu 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48545" y="4156591"/>
            <a:ext cx="609600" cy="609600"/>
          </a:xfrm>
          <a:prstGeom prst="rect">
            <a:avLst/>
          </a:prstGeom>
        </p:spPr>
      </p:pic>
    </p:spTree>
    <p:extLst>
      <p:ext uri="{BB962C8B-B14F-4D97-AF65-F5344CB8AC3E}">
        <p14:creationId xmlns:p14="http://schemas.microsoft.com/office/powerpoint/2010/main" val="3754308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466</Words>
  <Application>Microsoft Office PowerPoint</Application>
  <PresentationFormat>On-screen Show (16:9)</PresentationFormat>
  <Paragraphs>55</Paragraphs>
  <Slides>8</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25</cp:revision>
  <dcterms:created xsi:type="dcterms:W3CDTF">2023-03-18T02:01:00Z</dcterms:created>
  <dcterms:modified xsi:type="dcterms:W3CDTF">2025-12-19T09:48:56Z</dcterms:modified>
</cp:coreProperties>
</file>