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8" r:id="rId3"/>
    <p:sldId id="269" r:id="rId4"/>
    <p:sldId id="260" r:id="rId5"/>
    <p:sldId id="258" r:id="rId6"/>
    <p:sldId id="274" r:id="rId7"/>
    <p:sldId id="275" r:id="rId8"/>
    <p:sldId id="276" r:id="rId9"/>
    <p:sldId id="277" r:id="rId10"/>
    <p:sldId id="270" r:id="rId11"/>
    <p:sldId id="271" r:id="rId12"/>
    <p:sldId id="272" r:id="rId13"/>
    <p:sldId id="273" r:id="rId14"/>
    <p:sldId id="278" r:id="rId15"/>
    <p:sldId id="263" r:id="rId16"/>
    <p:sldId id="264" r:id="rId17"/>
    <p:sldId id="284" r:id="rId18"/>
    <p:sldId id="285" r:id="rId19"/>
    <p:sldId id="281" r:id="rId20"/>
    <p:sldId id="283" r:id="rId21"/>
    <p:sldId id="265" r:id="rId22"/>
    <p:sldId id="266" r:id="rId23"/>
    <p:sldId id="2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07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6BAE9-8044-62C6-2A17-899A32E9B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644B5-E305-3CC5-F211-CD0D60BB8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D1749-160D-EC5F-A666-9E24D924A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A4D-BA81-416B-9EF3-F8B3FD6CFCF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575F1-9F32-F9C9-260E-C9439819F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C341E-7389-52F3-4F42-BBFB884C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69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6DC64-2C30-C1BD-BFEE-4BA0C101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BC64C2-661F-C357-10FB-B34EB2BCE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66DAF-1AEC-3903-19F3-6C5CA3847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A4D-BA81-416B-9EF3-F8B3FD6CFCF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23C52-0AB8-8CDA-5244-6ACDD6BA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E7CE3-432A-F9BB-9A5E-695E3E05F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3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1ACA7C-1829-24ED-54A4-D91F76E555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0F7DC-82CA-128B-C467-6637349EB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6C22B-C746-5372-1FD4-B3C1A0B6A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A4D-BA81-416B-9EF3-F8B3FD6CFCF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8830F-9F09-4AB0-D1A6-07628469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DD106-20D5-CA26-8B3B-8844B9C17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0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570C8-A464-4C40-5085-8B1F09D0E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191F8-E73D-D24E-370A-8423652B0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608AE-3F50-20BC-B81E-64718EC7B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A4D-BA81-416B-9EF3-F8B3FD6CFCF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F53DA-FA1F-F97C-E1E9-D51C5DFF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28475-9EDF-0415-A690-EF3E83EAB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9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60C77-0A4A-713A-46CE-420F41A6A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472E-B774-5937-6A54-4142C24BC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BB6F6-63C0-16F6-C216-F6911223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A4D-BA81-416B-9EF3-F8B3FD6CFCF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BE62B-6FDC-31E9-AB77-8E791C700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381C5-045A-60BA-FA48-8F31B2A20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5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6F296-E596-AFD5-99FA-554FA691F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D7904-35D1-C81B-7AFF-6DD94D49CE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C6E13-CAAB-7153-C7D8-2B37F5476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EEDCB-F6FD-1636-ACDB-CA402E86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A4D-BA81-416B-9EF3-F8B3FD6CFCF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C9955-9704-1D0F-5B1B-4945A9453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11710-7CCE-0320-F031-816515D13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6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5399E-01A2-F0BB-21A6-620AB75B9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17EA0-13A0-2986-66FA-5F583C251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CE230-50C2-AC75-70C4-8029410EB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4C335-BDCB-A22E-84E5-35E669F6D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219C5E-02D7-9972-A0B4-94534EA32A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B03E4-E0A2-23B7-70E2-DA257828F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A4D-BA81-416B-9EF3-F8B3FD6CFCF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EB3A5A-D0B9-3B44-65B1-A9303285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A44FAB-6974-BD63-8C34-7224DBA6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8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22ED-4055-CDAC-B6A3-EF875AC5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839C1A-2907-7AD1-ED30-72771915A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A4D-BA81-416B-9EF3-F8B3FD6CFCF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B83BC-A7B7-BB9F-4C6A-15AEDC59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4F297-741D-5921-C68D-4369BAE6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B84DA7-35EE-26DC-0DA5-0C87BDC1E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A4D-BA81-416B-9EF3-F8B3FD6CFCF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9817A4-E0CA-38A1-D8E0-A9ABD3F4C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46956-7961-44FD-48D1-2BAE46A4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7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24C9F-D06D-9B91-6F82-508BC26FC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78090-0A2E-6716-9250-4EF4E9C11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C9933-61FD-894A-007C-D6490C1AD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C7564-75F6-2780-FEFC-CC8D6AC24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A4D-BA81-416B-9EF3-F8B3FD6CFCF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DB95D-54DC-0E02-0DE4-397DB290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D67F3-AC7E-DF4A-A2A4-9F028817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7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8B4F9-23F2-A839-4792-2BEC9FE9A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9421D6-7F7A-89BE-EB30-5BF47D0B2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FA2BD-F56F-353F-B9DF-DCFEB53C0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05FF7-8E32-D4F6-0CFE-89A1B18F9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A4D-BA81-416B-9EF3-F8B3FD6CFCF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B71BD-87DE-630A-E3A1-1F827AB47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D16CA-5138-67B6-6263-FB927F319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0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287502-806D-104F-4CA9-8CF5EE10A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69819-6C0D-52F8-B917-0891C3541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64ED9-B617-00FE-78F0-D350E4599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25A4D-BA81-416B-9EF3-F8B3FD6CFCF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B18B5-EBBA-7394-3666-433E7B5A4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495B0-3B56-A0B8-95C7-FCCEBC995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3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8" y="0"/>
            <a:ext cx="12192000" cy="685800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3CC5622A-3194-D0E0-4383-8F7FC4688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257" y="406139"/>
            <a:ext cx="69226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43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435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43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43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VIỆT HƯNG</a:t>
            </a:r>
            <a:endParaRPr lang="en-US" altLang="en-US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B93F065-FB38-C7B7-00B9-30D84B4BB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960" y="1369680"/>
            <a:ext cx="1187549" cy="120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659EDD-B5C1-8F9A-5A4B-6E97B5B01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588" y="2474273"/>
            <a:ext cx="7037798" cy="1154162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Deflate">
              <a:avLst/>
            </a:prstTxWarp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 H VỰC  PHÁT TRIỂN NHẬN THỨC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968030-7A2B-8A59-AB94-232565D91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072" y="3626333"/>
            <a:ext cx="7287491" cy="250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371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LQVT: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1,2</a:t>
            </a:r>
          </a:p>
          <a:p>
            <a:pPr>
              <a:buFontTx/>
              <a:buNone/>
            </a:pP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Lứa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nhỡ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(4 -  5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25 - 30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Bành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9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385F79-AEFE-9B8A-72FB-D713554C2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Parallelogram 3"/>
          <p:cNvSpPr/>
          <p:nvPr/>
        </p:nvSpPr>
        <p:spPr>
          <a:xfrm rot="1978860">
            <a:off x="5192779" y="1063862"/>
            <a:ext cx="609600" cy="2022764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88182" y="1163781"/>
            <a:ext cx="415636" cy="3657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AF2582-9530-8AA3-B3C5-775BE2A52AC4}"/>
              </a:ext>
            </a:extLst>
          </p:cNvPr>
          <p:cNvSpPr txBox="1"/>
          <p:nvPr/>
        </p:nvSpPr>
        <p:spPr>
          <a:xfrm>
            <a:off x="1554070" y="682125"/>
            <a:ext cx="4084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7030A0"/>
                </a:solidFill>
              </a:rPr>
              <a:t>Chữ số 1 có đặc điểm gì?</a:t>
            </a:r>
            <a:endParaRPr lang="en-US" sz="2800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6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5" grpId="0" animBg="1"/>
      <p:bldP spid="5" grpId="1" animBg="1"/>
      <p:bldP spid="5" grpId="2" animBg="1"/>
      <p:bldP spid="5" grpId="3" animBg="1"/>
      <p:bldP spid="5" grpId="4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8D8BCF-9140-F4BC-5448-BEE0B0105D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C8CFCA-4C60-9A2F-E82D-B1D9D316D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89" y="961386"/>
            <a:ext cx="3399272" cy="3429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C8CFCA-4C60-9A2F-E82D-B1D9D316D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916" y="961386"/>
            <a:ext cx="3399272" cy="3429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48189" y="581891"/>
            <a:ext cx="6659999" cy="40316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750" r="96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8" t="14970" b="14928"/>
          <a:stretch/>
        </p:blipFill>
        <p:spPr>
          <a:xfrm>
            <a:off x="3307599" y="4502728"/>
            <a:ext cx="1392659" cy="19564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750" r="96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8" t="14970" b="14928"/>
          <a:stretch/>
        </p:blipFill>
        <p:spPr>
          <a:xfrm>
            <a:off x="6810860" y="4571994"/>
            <a:ext cx="1294049" cy="18179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2662" y="4390387"/>
            <a:ext cx="6659999" cy="22390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9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8D8BCF-9140-F4BC-5448-BEE0B0105D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C8CFCA-4C60-9A2F-E82D-B1D9D316D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89" y="961386"/>
            <a:ext cx="3399272" cy="3429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C8CFCA-4C60-9A2F-E82D-B1D9D316D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916" y="961386"/>
            <a:ext cx="3399272" cy="3429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750" r="96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8" t="14970" b="14928"/>
          <a:stretch/>
        </p:blipFill>
        <p:spPr>
          <a:xfrm>
            <a:off x="3307599" y="4502728"/>
            <a:ext cx="1392659" cy="1956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750" r="96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8" t="14970" b="14928"/>
          <a:stretch/>
        </p:blipFill>
        <p:spPr>
          <a:xfrm>
            <a:off x="6810860" y="4571994"/>
            <a:ext cx="1294049" cy="18179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2EB52D-7195-8CE6-A74B-FD9BF5D19B50}"/>
              </a:ext>
            </a:extLst>
          </p:cNvPr>
          <p:cNvSpPr txBox="1"/>
          <p:nvPr/>
        </p:nvSpPr>
        <p:spPr>
          <a:xfrm>
            <a:off x="9147156" y="1815498"/>
            <a:ext cx="12923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sz="25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28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385F79-AEFE-9B8A-72FB-D713554C2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2EB52D-7195-8CE6-A74B-FD9BF5D19B50}"/>
              </a:ext>
            </a:extLst>
          </p:cNvPr>
          <p:cNvSpPr txBox="1"/>
          <p:nvPr/>
        </p:nvSpPr>
        <p:spPr>
          <a:xfrm>
            <a:off x="4803648" y="748698"/>
            <a:ext cx="12923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sz="25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F2582-9530-8AA3-B3C5-775BE2A52AC4}"/>
              </a:ext>
            </a:extLst>
          </p:cNvPr>
          <p:cNvSpPr txBox="1"/>
          <p:nvPr/>
        </p:nvSpPr>
        <p:spPr>
          <a:xfrm>
            <a:off x="1554070" y="682125"/>
            <a:ext cx="4084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7030A0"/>
                </a:solidFill>
              </a:rPr>
              <a:t>Chữ số 2 có đặc điểm gì?</a:t>
            </a:r>
            <a:endParaRPr lang="en-US" sz="2800" b="1">
              <a:solidFill>
                <a:srgbClr val="7030A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181600" y="1653887"/>
            <a:ext cx="1114475" cy="1902408"/>
          </a:xfrm>
          <a:custGeom>
            <a:avLst/>
            <a:gdLst>
              <a:gd name="connsiteX0" fmla="*/ 0 w 1114475"/>
              <a:gd name="connsiteY0" fmla="*/ 659822 h 1902408"/>
              <a:gd name="connsiteX1" fmla="*/ 124691 w 1114475"/>
              <a:gd name="connsiteY1" fmla="*/ 202622 h 1902408"/>
              <a:gd name="connsiteX2" fmla="*/ 651164 w 1114475"/>
              <a:gd name="connsiteY2" fmla="*/ 22513 h 1902408"/>
              <a:gd name="connsiteX3" fmla="*/ 678873 w 1114475"/>
              <a:gd name="connsiteY3" fmla="*/ 22513 h 1902408"/>
              <a:gd name="connsiteX4" fmla="*/ 1066800 w 1114475"/>
              <a:gd name="connsiteY4" fmla="*/ 202622 h 1902408"/>
              <a:gd name="connsiteX5" fmla="*/ 1094509 w 1114475"/>
              <a:gd name="connsiteY5" fmla="*/ 618258 h 1902408"/>
              <a:gd name="connsiteX6" fmla="*/ 942109 w 1114475"/>
              <a:gd name="connsiteY6" fmla="*/ 1117022 h 1902408"/>
              <a:gd name="connsiteX7" fmla="*/ 96982 w 1114475"/>
              <a:gd name="connsiteY7" fmla="*/ 1837458 h 1902408"/>
              <a:gd name="connsiteX8" fmla="*/ 96982 w 1114475"/>
              <a:gd name="connsiteY8" fmla="*/ 1823604 h 190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4475" h="1902408">
                <a:moveTo>
                  <a:pt x="0" y="659822"/>
                </a:moveTo>
                <a:cubicBezTo>
                  <a:pt x="8082" y="484331"/>
                  <a:pt x="16164" y="308840"/>
                  <a:pt x="124691" y="202622"/>
                </a:cubicBezTo>
                <a:cubicBezTo>
                  <a:pt x="233218" y="96404"/>
                  <a:pt x="651164" y="22513"/>
                  <a:pt x="651164" y="22513"/>
                </a:cubicBezTo>
                <a:cubicBezTo>
                  <a:pt x="743528" y="-7505"/>
                  <a:pt x="609600" y="-7505"/>
                  <a:pt x="678873" y="22513"/>
                </a:cubicBezTo>
                <a:cubicBezTo>
                  <a:pt x="748146" y="52531"/>
                  <a:pt x="997527" y="103331"/>
                  <a:pt x="1066800" y="202622"/>
                </a:cubicBezTo>
                <a:cubicBezTo>
                  <a:pt x="1136073" y="301913"/>
                  <a:pt x="1115291" y="465858"/>
                  <a:pt x="1094509" y="618258"/>
                </a:cubicBezTo>
                <a:cubicBezTo>
                  <a:pt x="1073727" y="770658"/>
                  <a:pt x="1108363" y="913822"/>
                  <a:pt x="942109" y="1117022"/>
                </a:cubicBezTo>
                <a:cubicBezTo>
                  <a:pt x="775855" y="1320222"/>
                  <a:pt x="96982" y="1837458"/>
                  <a:pt x="96982" y="1837458"/>
                </a:cubicBezTo>
                <a:cubicBezTo>
                  <a:pt x="-43873" y="1955222"/>
                  <a:pt x="26554" y="1889413"/>
                  <a:pt x="96982" y="1823604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167745" y="3560618"/>
            <a:ext cx="1163782" cy="1385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66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 build="allAtOnce"/>
      <p:bldP spid="3" grpId="2" build="allAtOnce"/>
      <p:bldP spid="4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385F79-AEFE-9B8A-72FB-D713554C2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077D16-43D7-8363-121C-37E8D08ADEC7}"/>
              </a:ext>
            </a:extLst>
          </p:cNvPr>
          <p:cNvSpPr txBox="1"/>
          <p:nvPr/>
        </p:nvSpPr>
        <p:spPr>
          <a:xfrm>
            <a:off x="1876302" y="1417122"/>
            <a:ext cx="8722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Như vậy: Chữ số 2 dùng để biểu thị cho tất cả các nhóm đối tượng có số lượng là 2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27172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BB67C5-BBF0-4254-F858-1D087283E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8" y="1219"/>
            <a:ext cx="12192000" cy="6856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3A2CDE-5939-AF29-9E0D-402FF2E9C0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" t="22148" r="4242" b="6123"/>
          <a:stretch/>
        </p:blipFill>
        <p:spPr>
          <a:xfrm>
            <a:off x="75895" y="933559"/>
            <a:ext cx="2911400" cy="49920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9C3B77-ECA5-0846-4FCC-6B582EB4F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712" y="933562"/>
            <a:ext cx="2784109" cy="49920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1EF986-31EB-25FF-A6DE-2BA11B9548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" t="6956" r="3913"/>
          <a:stretch/>
        </p:blipFill>
        <p:spPr>
          <a:xfrm>
            <a:off x="5999523" y="933558"/>
            <a:ext cx="3037242" cy="49920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8A6993-36A0-998D-C9A5-BFB24680C4A6}"/>
              </a:ext>
            </a:extLst>
          </p:cNvPr>
          <p:cNvSpPr txBox="1"/>
          <p:nvPr/>
        </p:nvSpPr>
        <p:spPr>
          <a:xfrm>
            <a:off x="4021106" y="325288"/>
            <a:ext cx="3424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</a:rPr>
              <a:t>Chữ số </a:t>
            </a:r>
            <a:r>
              <a:rPr lang="en-US" sz="2800" b="1" smtClean="0">
                <a:solidFill>
                  <a:srgbClr val="FFFF00"/>
                </a:solidFill>
              </a:rPr>
              <a:t>1,2 </a:t>
            </a:r>
            <a:r>
              <a:rPr lang="en-US" sz="2800" b="1">
                <a:solidFill>
                  <a:srgbClr val="FFFF00"/>
                </a:solidFill>
              </a:rPr>
              <a:t>có ở đâu?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063" y="933560"/>
            <a:ext cx="2994475" cy="499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1A48D4-198E-3181-A411-9A88F930A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48DB59-5E35-E495-57FD-6142ED7BA60C}"/>
              </a:ext>
            </a:extLst>
          </p:cNvPr>
          <p:cNvSpPr txBox="1"/>
          <p:nvPr/>
        </p:nvSpPr>
        <p:spPr>
          <a:xfrm>
            <a:off x="5449463" y="1595830"/>
            <a:ext cx="397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Trò chơi 1: </a:t>
            </a:r>
            <a:r>
              <a:rPr lang="en-US" sz="2800" b="1" smtClean="0">
                <a:solidFill>
                  <a:srgbClr val="FF0000"/>
                </a:solidFill>
              </a:rPr>
              <a:t>Ai đoán đúng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50256-9ABD-53D4-C533-760A6698DB1D}"/>
              </a:ext>
            </a:extLst>
          </p:cNvPr>
          <p:cNvSpPr txBox="1"/>
          <p:nvPr/>
        </p:nvSpPr>
        <p:spPr>
          <a:xfrm>
            <a:off x="425683" y="461224"/>
            <a:ext cx="6587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7030A0"/>
                </a:solidFill>
                <a:latin typeface="HP001 4 hàng" panose="020B0603050302020204" pitchFamily="34" charset="0"/>
              </a:rPr>
              <a:t>Phần 3: Luyện tập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02F42D-62E6-A60C-3616-5BA73D2580CD}"/>
              </a:ext>
            </a:extLst>
          </p:cNvPr>
          <p:cNvSpPr txBox="1"/>
          <p:nvPr/>
        </p:nvSpPr>
        <p:spPr>
          <a:xfrm>
            <a:off x="2632966" y="2415164"/>
            <a:ext cx="82561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</a:rPr>
              <a:t>Cách chơi: Khi </a:t>
            </a:r>
            <a:r>
              <a:rPr lang="en-US" sz="2800" b="1" smtClean="0">
                <a:solidFill>
                  <a:srgbClr val="00B050"/>
                </a:solidFill>
              </a:rPr>
              <a:t>trên màn hình xuất hiện các câu hỏi. Mỗi câu hỏi đề có 2 hoặc 3 đáp án. Các con hãy chọn 1 đáp án đúng . Thời gian cho mỗi câu hỏi là 5 giây.</a:t>
            </a:r>
            <a:endParaRPr lang="en-US" sz="28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8D8BCF-9140-F4BC-5448-BEE0B0105D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48DB59-5E35-E495-57FD-6142ED7BA60C}"/>
              </a:ext>
            </a:extLst>
          </p:cNvPr>
          <p:cNvSpPr txBox="1"/>
          <p:nvPr/>
        </p:nvSpPr>
        <p:spPr>
          <a:xfrm>
            <a:off x="461826" y="376631"/>
            <a:ext cx="7407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Câu </a:t>
            </a:r>
            <a:r>
              <a:rPr lang="en-US" sz="2800" b="1">
                <a:solidFill>
                  <a:srgbClr val="FF0000"/>
                </a:solidFill>
              </a:rPr>
              <a:t>1</a:t>
            </a:r>
            <a:r>
              <a:rPr lang="en-US" sz="2800" b="1" smtClean="0">
                <a:solidFill>
                  <a:srgbClr val="FF0000"/>
                </a:solidFill>
              </a:rPr>
              <a:t>: số 1 được cấu tạo bởi những nét gì?</a:t>
            </a:r>
            <a:endParaRPr lang="en-US" sz="2800" b="1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46454" y="1901562"/>
            <a:ext cx="1386455" cy="4416111"/>
            <a:chOff x="2146454" y="1901562"/>
            <a:chExt cx="1386455" cy="4416111"/>
          </a:xfrm>
        </p:grpSpPr>
        <p:sp>
          <p:nvSpPr>
            <p:cNvPr id="4" name="Flowchart: Data 3"/>
            <p:cNvSpPr/>
            <p:nvPr/>
          </p:nvSpPr>
          <p:spPr>
            <a:xfrm rot="1907793">
              <a:off x="2146454" y="1901562"/>
              <a:ext cx="823592" cy="1888594"/>
            </a:xfrm>
            <a:prstGeom prst="flowChartInputOutp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67891" y="1925782"/>
              <a:ext cx="665018" cy="439189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5116500" y="2146164"/>
            <a:ext cx="955963" cy="918766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16500" y="3662344"/>
            <a:ext cx="955963" cy="918766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48DB59-5E35-E495-57FD-6142ED7BA60C}"/>
              </a:ext>
            </a:extLst>
          </p:cNvPr>
          <p:cNvSpPr txBox="1"/>
          <p:nvPr/>
        </p:nvSpPr>
        <p:spPr>
          <a:xfrm>
            <a:off x="6273692" y="2343937"/>
            <a:ext cx="3244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1 nét xiên trái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48DB59-5E35-E495-57FD-6142ED7BA60C}"/>
              </a:ext>
            </a:extLst>
          </p:cNvPr>
          <p:cNvSpPr txBox="1"/>
          <p:nvPr/>
        </p:nvSpPr>
        <p:spPr>
          <a:xfrm>
            <a:off x="6176708" y="3865418"/>
            <a:ext cx="4906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1 nét xiên trái và 1 nét thẳng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6826D4-DE33-8913-9878-46D74C8A8D73}"/>
              </a:ext>
            </a:extLst>
          </p:cNvPr>
          <p:cNvSpPr/>
          <p:nvPr/>
        </p:nvSpPr>
        <p:spPr>
          <a:xfrm>
            <a:off x="9985169" y="4744279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A37DCE-6F16-4AA1-F303-D649AA61971F}"/>
              </a:ext>
            </a:extLst>
          </p:cNvPr>
          <p:cNvSpPr/>
          <p:nvPr/>
        </p:nvSpPr>
        <p:spPr>
          <a:xfrm>
            <a:off x="10235323" y="5006012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7AECA7-3787-7E08-9F35-6DF54BC40BE4}"/>
              </a:ext>
            </a:extLst>
          </p:cNvPr>
          <p:cNvSpPr txBox="1"/>
          <p:nvPr/>
        </p:nvSpPr>
        <p:spPr>
          <a:xfrm>
            <a:off x="10486879" y="48437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29C617-84A6-4623-391E-E79999502C4D}"/>
              </a:ext>
            </a:extLst>
          </p:cNvPr>
          <p:cNvSpPr txBox="1"/>
          <p:nvPr/>
        </p:nvSpPr>
        <p:spPr>
          <a:xfrm>
            <a:off x="10486879" y="48437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2FE897-51DC-80C8-3D85-F5D053A04482}"/>
              </a:ext>
            </a:extLst>
          </p:cNvPr>
          <p:cNvSpPr txBox="1"/>
          <p:nvPr/>
        </p:nvSpPr>
        <p:spPr>
          <a:xfrm>
            <a:off x="10486879" y="48437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ED55B0-18F4-7FA6-952B-D56DD781D769}"/>
              </a:ext>
            </a:extLst>
          </p:cNvPr>
          <p:cNvSpPr txBox="1"/>
          <p:nvPr/>
        </p:nvSpPr>
        <p:spPr>
          <a:xfrm>
            <a:off x="10486879" y="48437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9FD5FB-7D1D-CF97-81E9-7853E65B44E4}"/>
              </a:ext>
            </a:extLst>
          </p:cNvPr>
          <p:cNvSpPr txBox="1"/>
          <p:nvPr/>
        </p:nvSpPr>
        <p:spPr>
          <a:xfrm>
            <a:off x="10486879" y="48437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596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7" grpId="1" animBg="1"/>
      <p:bldP spid="9" grpId="0" animBg="1"/>
      <p:bldP spid="9" grpId="1" animBg="1"/>
      <p:bldP spid="10" grpId="0"/>
      <p:bldP spid="10" grpId="1"/>
      <p:bldP spid="11" grpId="0"/>
      <p:bldP spid="11" grpId="1"/>
      <p:bldP spid="12" grpId="0" animBg="1"/>
      <p:bldP spid="12" grpId="1" animBg="1"/>
      <p:bldP spid="13" grpId="0" animBg="1"/>
      <p:bldP spid="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8D8BCF-9140-F4BC-5448-BEE0B0105D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48DB59-5E35-E495-57FD-6142ED7BA60C}"/>
              </a:ext>
            </a:extLst>
          </p:cNvPr>
          <p:cNvSpPr txBox="1"/>
          <p:nvPr/>
        </p:nvSpPr>
        <p:spPr>
          <a:xfrm>
            <a:off x="461826" y="376631"/>
            <a:ext cx="9998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Câu </a:t>
            </a:r>
            <a:r>
              <a:rPr lang="en-US" sz="2800" b="1">
                <a:solidFill>
                  <a:srgbClr val="FF0000"/>
                </a:solidFill>
              </a:rPr>
              <a:t>2</a:t>
            </a:r>
            <a:r>
              <a:rPr lang="en-US" sz="2800" b="1" smtClean="0">
                <a:solidFill>
                  <a:srgbClr val="FF0000"/>
                </a:solidFill>
              </a:rPr>
              <a:t>: Cấu tạo của chữ số 2 là 1 nét móc xuôi và 1 nét gạch ngang, đúng hay sai?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0740" y="899851"/>
            <a:ext cx="198926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Avant" panose="020B7200000000000000" pitchFamily="34" charset="0"/>
              </a:rPr>
              <a:t>2</a:t>
            </a:r>
            <a:endParaRPr lang="en-US" sz="300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20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8D8BCF-9140-F4BC-5448-BEE0B0105D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48DB59-5E35-E495-57FD-6142ED7BA60C}"/>
              </a:ext>
            </a:extLst>
          </p:cNvPr>
          <p:cNvSpPr txBox="1"/>
          <p:nvPr/>
        </p:nvSpPr>
        <p:spPr>
          <a:xfrm>
            <a:off x="157027" y="362775"/>
            <a:ext cx="600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Câu 3: Có  1 cái ba lô, đúng hay sai? 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39" y="1647949"/>
            <a:ext cx="3669192" cy="382038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65273" y="2253925"/>
            <a:ext cx="955963" cy="918766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181540" y="4467655"/>
            <a:ext cx="1011381" cy="894054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9891" y="4467655"/>
            <a:ext cx="1572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4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12" y="3910442"/>
            <a:ext cx="1869475" cy="1557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39891" y="2295489"/>
            <a:ext cx="1572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20" y="1408413"/>
            <a:ext cx="2378661" cy="23786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A30CAD8-8C8E-4800-A036-85EDF70EE51D}"/>
              </a:ext>
            </a:extLst>
          </p:cNvPr>
          <p:cNvSpPr/>
          <p:nvPr/>
        </p:nvSpPr>
        <p:spPr>
          <a:xfrm>
            <a:off x="247029" y="4789152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2706D5-7B2C-45CB-B513-AF179A0ABD8D}"/>
              </a:ext>
            </a:extLst>
          </p:cNvPr>
          <p:cNvSpPr/>
          <p:nvPr/>
        </p:nvSpPr>
        <p:spPr>
          <a:xfrm>
            <a:off x="497183" y="5050885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B5E54A-1FA5-41B3-9C9F-8E7E0BFD3794}"/>
              </a:ext>
            </a:extLst>
          </p:cNvPr>
          <p:cNvSpPr txBox="1"/>
          <p:nvPr/>
        </p:nvSpPr>
        <p:spPr>
          <a:xfrm>
            <a:off x="748739" y="4888661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F267C2-743F-4D9A-B430-2A0E2B73D0CE}"/>
              </a:ext>
            </a:extLst>
          </p:cNvPr>
          <p:cNvSpPr txBox="1"/>
          <p:nvPr/>
        </p:nvSpPr>
        <p:spPr>
          <a:xfrm>
            <a:off x="748739" y="4888661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73A7C0-59D6-4CA9-AA10-3B18F63A804A}"/>
              </a:ext>
            </a:extLst>
          </p:cNvPr>
          <p:cNvSpPr txBox="1"/>
          <p:nvPr/>
        </p:nvSpPr>
        <p:spPr>
          <a:xfrm>
            <a:off x="748739" y="4888661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6E8C5F-A78A-4721-9C76-722960904C8D}"/>
              </a:ext>
            </a:extLst>
          </p:cNvPr>
          <p:cNvSpPr txBox="1"/>
          <p:nvPr/>
        </p:nvSpPr>
        <p:spPr>
          <a:xfrm>
            <a:off x="748739" y="4888661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88E82C-7484-4C84-B076-2E548ECF4296}"/>
              </a:ext>
            </a:extLst>
          </p:cNvPr>
          <p:cNvSpPr txBox="1"/>
          <p:nvPr/>
        </p:nvSpPr>
        <p:spPr>
          <a:xfrm>
            <a:off x="748739" y="4888661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2786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/>
      <p:bldP spid="8" grpId="1"/>
      <p:bldP spid="10" grpId="0"/>
      <p:bldP spid="10" grpId="1"/>
      <p:bldP spid="12" grpId="0" animBg="1"/>
      <p:bldP spid="12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BA16F7-2A2C-A343-23F0-043738C40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65C909-E90D-6D9A-B2E1-1222F47539A2}"/>
              </a:ext>
            </a:extLst>
          </p:cNvPr>
          <p:cNvSpPr txBox="1"/>
          <p:nvPr/>
        </p:nvSpPr>
        <p:spPr>
          <a:xfrm>
            <a:off x="3194304" y="2340864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7030A0"/>
                </a:solidFill>
              </a:rPr>
              <a:t>Ổn định: Cho trẻ hát bài Tập đếm</a:t>
            </a:r>
          </a:p>
        </p:txBody>
      </p:sp>
      <p:pic>
        <p:nvPicPr>
          <p:cNvPr id="6" name="Tập đếm - Karaoke - Beat chuẩn - Nhạc thiếu nh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143" end="113513.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75818" y="5978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2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8D8BCF-9140-F4BC-5448-BEE0B0105D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48DB59-5E35-E495-57FD-6142ED7BA60C}"/>
              </a:ext>
            </a:extLst>
          </p:cNvPr>
          <p:cNvSpPr txBox="1"/>
          <p:nvPr/>
        </p:nvSpPr>
        <p:spPr>
          <a:xfrm>
            <a:off x="461826" y="376631"/>
            <a:ext cx="5079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Câu 4: Có bao nhiêu cái áo?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A68866-D5E4-8E7A-7D46-8E37E381C1B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10" y="899851"/>
            <a:ext cx="4080190" cy="3577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A68866-D5E4-8E7A-7D46-8E37E381C1B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807" y="899851"/>
            <a:ext cx="4080190" cy="357717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4858579"/>
            <a:ext cx="955963" cy="918766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48DB59-5E35-E495-57FD-6142ED7BA60C}"/>
              </a:ext>
            </a:extLst>
          </p:cNvPr>
          <p:cNvSpPr txBox="1"/>
          <p:nvPr/>
        </p:nvSpPr>
        <p:spPr>
          <a:xfrm>
            <a:off x="1743372" y="4822874"/>
            <a:ext cx="2094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rgbClr val="0070C0"/>
                </a:solidFill>
              </a:rPr>
              <a:t>1 cái</a:t>
            </a:r>
            <a:endParaRPr lang="en-US" sz="6600" b="1">
              <a:solidFill>
                <a:srgbClr val="0070C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40037" y="4894284"/>
            <a:ext cx="955963" cy="918766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48DB59-5E35-E495-57FD-6142ED7BA60C}"/>
              </a:ext>
            </a:extLst>
          </p:cNvPr>
          <p:cNvSpPr txBox="1"/>
          <p:nvPr/>
        </p:nvSpPr>
        <p:spPr>
          <a:xfrm>
            <a:off x="6273809" y="4858579"/>
            <a:ext cx="2094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0070C0"/>
                </a:solidFill>
              </a:rPr>
              <a:t>2</a:t>
            </a:r>
            <a:r>
              <a:rPr lang="en-US" sz="6600" b="1" smtClean="0">
                <a:solidFill>
                  <a:srgbClr val="0070C0"/>
                </a:solidFill>
              </a:rPr>
              <a:t> cái</a:t>
            </a:r>
            <a:endParaRPr lang="en-US" sz="6600" b="1">
              <a:solidFill>
                <a:srgbClr val="0070C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30CAD8-8C8E-4800-A036-85EDF70EE51D}"/>
              </a:ext>
            </a:extLst>
          </p:cNvPr>
          <p:cNvSpPr/>
          <p:nvPr/>
        </p:nvSpPr>
        <p:spPr>
          <a:xfrm>
            <a:off x="9871462" y="4475027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A2706D5-7B2C-45CB-B513-AF179A0ABD8D}"/>
              </a:ext>
            </a:extLst>
          </p:cNvPr>
          <p:cNvSpPr/>
          <p:nvPr/>
        </p:nvSpPr>
        <p:spPr>
          <a:xfrm>
            <a:off x="10121616" y="4736760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B5E54A-1FA5-41B3-9C9F-8E7E0BFD3794}"/>
              </a:ext>
            </a:extLst>
          </p:cNvPr>
          <p:cNvSpPr txBox="1"/>
          <p:nvPr/>
        </p:nvSpPr>
        <p:spPr>
          <a:xfrm>
            <a:off x="10373172" y="4574536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F267C2-743F-4D9A-B430-2A0E2B73D0CE}"/>
              </a:ext>
            </a:extLst>
          </p:cNvPr>
          <p:cNvSpPr txBox="1"/>
          <p:nvPr/>
        </p:nvSpPr>
        <p:spPr>
          <a:xfrm>
            <a:off x="10373172" y="4574536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73A7C0-59D6-4CA9-AA10-3B18F63A804A}"/>
              </a:ext>
            </a:extLst>
          </p:cNvPr>
          <p:cNvSpPr txBox="1"/>
          <p:nvPr/>
        </p:nvSpPr>
        <p:spPr>
          <a:xfrm>
            <a:off x="10373172" y="4574536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6E8C5F-A78A-4721-9C76-722960904C8D}"/>
              </a:ext>
            </a:extLst>
          </p:cNvPr>
          <p:cNvSpPr txBox="1"/>
          <p:nvPr/>
        </p:nvSpPr>
        <p:spPr>
          <a:xfrm>
            <a:off x="10373172" y="4574536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88E82C-7484-4C84-B076-2E548ECF4296}"/>
              </a:ext>
            </a:extLst>
          </p:cNvPr>
          <p:cNvSpPr txBox="1"/>
          <p:nvPr/>
        </p:nvSpPr>
        <p:spPr>
          <a:xfrm>
            <a:off x="10373172" y="4574536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5666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7" grpId="1" animBg="1"/>
      <p:bldP spid="8" grpId="0"/>
      <p:bldP spid="8" grpId="1"/>
      <p:bldP spid="9" grpId="0" animBg="1"/>
      <p:bldP spid="10" grpId="0"/>
      <p:bldP spid="10" grpId="1"/>
      <p:bldP spid="11" grpId="0" animBg="1"/>
      <p:bldP spid="11" grpId="1" animBg="1"/>
      <p:bldP spid="12" grpId="0" animBg="1"/>
      <p:bldP spid="1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BF83E8-CD9E-5498-26B9-316C16032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6CD00A-7820-A431-0856-C3E5D0393ACD}"/>
              </a:ext>
            </a:extLst>
          </p:cNvPr>
          <p:cNvSpPr txBox="1"/>
          <p:nvPr/>
        </p:nvSpPr>
        <p:spPr>
          <a:xfrm>
            <a:off x="4810346" y="899053"/>
            <a:ext cx="4168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Trò chơi 2: Đội nào  nhanh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6B6406-B150-C5E1-2CD8-C9D94C3DB360}"/>
              </a:ext>
            </a:extLst>
          </p:cNvPr>
          <p:cNvSpPr txBox="1"/>
          <p:nvPr/>
        </p:nvSpPr>
        <p:spPr>
          <a:xfrm>
            <a:off x="2735127" y="1819308"/>
            <a:ext cx="89563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rgbClr val="00B050"/>
                </a:solidFill>
              </a:rPr>
              <a:t>Cách chơi</a:t>
            </a:r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: Chia trẻ thành </a:t>
            </a:r>
            <a:r>
              <a:rPr lang="en-US" sz="2400" b="1" smtClean="0">
                <a:solidFill>
                  <a:schemeClr val="accent4">
                    <a:lumMod val="75000"/>
                  </a:schemeClr>
                </a:solidFill>
              </a:rPr>
              <a:t>2 </a:t>
            </a:r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đội, các đội sẽ lấy theo yêu cầu của cô. Đội 1 sẽ lấy các hình ảnh có số lượng là 1, Đội </a:t>
            </a:r>
            <a:r>
              <a:rPr lang="en-US" sz="2400" b="1" smtClean="0">
                <a:solidFill>
                  <a:schemeClr val="accent4">
                    <a:lumMod val="75000"/>
                  </a:schemeClr>
                </a:solidFill>
              </a:rPr>
              <a:t>2 </a:t>
            </a:r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sẽ lấy các hình ảnh có số lượng là </a:t>
            </a:r>
            <a:r>
              <a:rPr lang="en-US" sz="2400" b="1" smtClean="0">
                <a:solidFill>
                  <a:schemeClr val="accent4">
                    <a:lumMod val="75000"/>
                  </a:schemeClr>
                </a:solidFill>
              </a:rPr>
              <a:t>2  </a:t>
            </a:r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gắn lên bảng của đội mình.</a:t>
            </a:r>
          </a:p>
          <a:p>
            <a:pPr algn="just"/>
            <a:r>
              <a:rPr lang="en-US" sz="2400" b="1" smtClean="0">
                <a:solidFill>
                  <a:schemeClr val="accent4">
                    <a:lumMod val="75000"/>
                  </a:schemeClr>
                </a:solidFill>
              </a:rPr>
              <a:t> - Khi </a:t>
            </a:r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nào có nhạc thì trẻ đứng đầu </a:t>
            </a:r>
            <a:r>
              <a:rPr lang="en-US" sz="2400" b="1" smtClean="0">
                <a:solidFill>
                  <a:schemeClr val="accent4">
                    <a:lumMod val="75000"/>
                  </a:schemeClr>
                </a:solidFill>
              </a:rPr>
              <a:t>hàng </a:t>
            </a:r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của mỗi đội chạy lên lấy hình để gắn lên </a:t>
            </a:r>
            <a:r>
              <a:rPr lang="en-US" sz="2400" b="1" smtClean="0">
                <a:solidFill>
                  <a:schemeClr val="accent4">
                    <a:lumMod val="75000"/>
                  </a:schemeClr>
                </a:solidFill>
              </a:rPr>
              <a:t>bảng. </a:t>
            </a:r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Khi nào nhạc dừng thì trò chơi kết thúc</a:t>
            </a:r>
          </a:p>
          <a:p>
            <a:pPr algn="just"/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Kết quả đội nào gắn được nhiều và đúng thì sẽ chiến thắng. </a:t>
            </a:r>
          </a:p>
          <a:p>
            <a:pPr algn="just"/>
            <a:r>
              <a:rPr lang="en-US" sz="2400" b="1">
                <a:solidFill>
                  <a:srgbClr val="00B050"/>
                </a:solidFill>
              </a:rPr>
              <a:t>Luật chơi</a:t>
            </a:r>
            <a:r>
              <a:rPr lang="en-US" sz="2400" b="1">
                <a:solidFill>
                  <a:srgbClr val="7030A0"/>
                </a:solidFill>
              </a:rPr>
              <a:t>: </a:t>
            </a:r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Mỗi bạn lên lấy chỉ được lấy 1 hình</a:t>
            </a:r>
          </a:p>
        </p:txBody>
      </p:sp>
    </p:spTree>
    <p:extLst>
      <p:ext uri="{BB962C8B-B14F-4D97-AF65-F5344CB8AC3E}">
        <p14:creationId xmlns:p14="http://schemas.microsoft.com/office/powerpoint/2010/main" val="20548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4CB0E2-FBD8-0006-5752-8E711D6F9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338AEC-F740-433E-AD7B-0F402C1B1828}"/>
              </a:ext>
            </a:extLst>
          </p:cNvPr>
          <p:cNvSpPr txBox="1"/>
          <p:nvPr/>
        </p:nvSpPr>
        <p:spPr>
          <a:xfrm>
            <a:off x="4418804" y="2758075"/>
            <a:ext cx="5083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Trẻ chơi trò chơi: Đội nào nhanh</a:t>
            </a:r>
          </a:p>
        </p:txBody>
      </p:sp>
    </p:spTree>
    <p:extLst>
      <p:ext uri="{BB962C8B-B14F-4D97-AF65-F5344CB8AC3E}">
        <p14:creationId xmlns:p14="http://schemas.microsoft.com/office/powerpoint/2010/main" val="125458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D90B9D-1135-32E5-2878-196795E6E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736299-F2DE-FA8D-00DF-08592493BD7E}"/>
              </a:ext>
            </a:extLst>
          </p:cNvPr>
          <p:cNvSpPr/>
          <p:nvPr/>
        </p:nvSpPr>
        <p:spPr>
          <a:xfrm>
            <a:off x="1188027" y="1567425"/>
            <a:ext cx="981594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9000" b="1" cap="none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P001 4 hàng" panose="020B0603050302020204" pitchFamily="34" charset="0"/>
              </a:rPr>
              <a:t>Chúc các </a:t>
            </a:r>
            <a:r>
              <a:rPr lang="en-US" sz="90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P001 4 hàng" panose="020B0603050302020204" pitchFamily="34" charset="0"/>
              </a:rPr>
              <a:t>bé chăm ngoan </a:t>
            </a:r>
            <a:r>
              <a:rPr lang="en-US" sz="9000" b="1" cap="none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P001 4 hàng" panose="020B0603050302020204" pitchFamily="34" charset="0"/>
              </a:rPr>
              <a:t>học </a:t>
            </a:r>
            <a:r>
              <a:rPr lang="en-US" sz="90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P001 4 hàng" panose="020B0603050302020204" pitchFamily="34" charset="0"/>
              </a:rPr>
              <a:t>giỏi</a:t>
            </a:r>
          </a:p>
        </p:txBody>
      </p:sp>
    </p:spTree>
    <p:extLst>
      <p:ext uri="{BB962C8B-B14F-4D97-AF65-F5344CB8AC3E}">
        <p14:creationId xmlns:p14="http://schemas.microsoft.com/office/powerpoint/2010/main" val="104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BA16F7-2A2C-A343-23F0-043738C40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3A3A3-939B-F077-F66A-29CB36BFBB1B}"/>
              </a:ext>
            </a:extLst>
          </p:cNvPr>
          <p:cNvSpPr txBox="1"/>
          <p:nvPr/>
        </p:nvSpPr>
        <p:spPr>
          <a:xfrm>
            <a:off x="1648691" y="1822493"/>
            <a:ext cx="8243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7030A0"/>
                </a:solidFill>
                <a:latin typeface="HP001 4 hàng" panose="020B0603050302020204" pitchFamily="34" charset="0"/>
              </a:rPr>
              <a:t>Phần 1: ô</a:t>
            </a:r>
            <a:r>
              <a:rPr lang="en-US" sz="60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n </a:t>
            </a:r>
            <a:r>
              <a:rPr lang="en-US" sz="6000" b="1">
                <a:solidFill>
                  <a:srgbClr val="7030A0"/>
                </a:solidFill>
                <a:latin typeface="HP001 4 hàng" panose="020B0603050302020204" pitchFamily="34" charset="0"/>
              </a:rPr>
              <a:t>đếm </a:t>
            </a:r>
            <a:r>
              <a:rPr lang="en-US" sz="60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đến 2</a:t>
            </a:r>
            <a:endParaRPr lang="en-US" sz="6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33A3A3-939B-F077-F66A-29CB36BFBB1B}"/>
              </a:ext>
            </a:extLst>
          </p:cNvPr>
          <p:cNvSpPr txBox="1"/>
          <p:nvPr/>
        </p:nvSpPr>
        <p:spPr>
          <a:xfrm>
            <a:off x="3034700" y="290578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Trò chơi: Thi xem ai nhanh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2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DF46C3-15B8-7B32-BB86-174ABA891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33A3A3-939B-F077-F66A-29CB36BFBB1B}"/>
              </a:ext>
            </a:extLst>
          </p:cNvPr>
          <p:cNvSpPr txBox="1"/>
          <p:nvPr/>
        </p:nvSpPr>
        <p:spPr>
          <a:xfrm>
            <a:off x="1517902" y="340057"/>
            <a:ext cx="8076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7030A0"/>
                </a:solidFill>
              </a:rPr>
              <a:t>Trên cơ thể của chúng mình có những bộ phận gì?</a:t>
            </a:r>
            <a:endParaRPr lang="en-US" sz="2800" b="1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7454E3-4D3A-09A1-1E30-41ED8DEEF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3" y="1203334"/>
            <a:ext cx="3962400" cy="4932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33A3A3-939B-F077-F66A-29CB36BFBB1B}"/>
              </a:ext>
            </a:extLst>
          </p:cNvPr>
          <p:cNvSpPr txBox="1"/>
          <p:nvPr/>
        </p:nvSpPr>
        <p:spPr>
          <a:xfrm>
            <a:off x="512618" y="962891"/>
            <a:ext cx="47659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B050"/>
                </a:solidFill>
              </a:rPr>
              <a:t>Trên cơ thể của chúng mình có những bộ phận nào có số lượng là 1?</a:t>
            </a:r>
            <a:endParaRPr lang="en-US" sz="2800" b="1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33A3A3-939B-F077-F66A-29CB36BFBB1B}"/>
              </a:ext>
            </a:extLst>
          </p:cNvPr>
          <p:cNvSpPr txBox="1"/>
          <p:nvPr/>
        </p:nvSpPr>
        <p:spPr>
          <a:xfrm>
            <a:off x="512618" y="962891"/>
            <a:ext cx="4765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2060"/>
                </a:solidFill>
              </a:rPr>
              <a:t>Có những bộ phận nào có số lượng là 2?</a:t>
            </a:r>
            <a:endParaRPr lang="en-US" sz="28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8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FC82D0-C94D-243B-7A57-6783CB881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077D16-43D7-8363-121C-37E8D08ADEC7}"/>
              </a:ext>
            </a:extLst>
          </p:cNvPr>
          <p:cNvSpPr txBox="1"/>
          <p:nvPr/>
        </p:nvSpPr>
        <p:spPr>
          <a:xfrm>
            <a:off x="2718884" y="2551837"/>
            <a:ext cx="7159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7030A0"/>
                </a:solidFill>
                <a:latin typeface="HP001 4 hàng" panose="020B0603050302020204" pitchFamily="34" charset="0"/>
              </a:rPr>
              <a:t>Phần 2: </a:t>
            </a:r>
            <a:r>
              <a:rPr lang="en-US" sz="54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Dạy trẻ </a:t>
            </a:r>
            <a:r>
              <a:rPr lang="en-US" sz="5400" b="1">
                <a:solidFill>
                  <a:srgbClr val="7030A0"/>
                </a:solidFill>
                <a:latin typeface="HP001 4 hàng" panose="020B0603050302020204" pitchFamily="34" charset="0"/>
              </a:rPr>
              <a:t>n</a:t>
            </a:r>
            <a:r>
              <a:rPr lang="en-US" sz="54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hận biết chữ số 1,2</a:t>
            </a:r>
            <a:endParaRPr lang="en-US" sz="54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778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8D8BCF-9140-F4BC-5448-BEE0B0105D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A68866-D5E4-8E7A-7D46-8E37E381C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20" y="1390930"/>
            <a:ext cx="3421380" cy="3617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78"/>
          <a:stretch/>
        </p:blipFill>
        <p:spPr>
          <a:xfrm>
            <a:off x="6853177" y="2290277"/>
            <a:ext cx="2614300" cy="227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1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8D8BCF-9140-F4BC-5448-BEE0B0105D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28BBDE-1249-E024-7766-6765F9792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056" l="10000" r="90000">
                        <a14:foregroundMark x1="22222" y1="91806" x2="30556" y2="95000"/>
                        <a14:foregroundMark x1="30556" y1="95000" x2="57917" y2="95972"/>
                        <a14:foregroundMark x1="57917" y1="95972" x2="72917" y2="93056"/>
                        <a14:foregroundMark x1="72917" y1="93056" x2="79167" y2="89444"/>
                        <a14:foregroundMark x1="79167" y1="89444" x2="79861" y2="8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16" y="824835"/>
            <a:ext cx="3424220" cy="3629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78"/>
          <a:stretch/>
        </p:blipFill>
        <p:spPr>
          <a:xfrm>
            <a:off x="4982814" y="4140837"/>
            <a:ext cx="2614300" cy="227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4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8D8BCF-9140-F4BC-5448-BEE0B0105D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A68866-D5E4-8E7A-7D46-8E37E381C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41" y="886946"/>
            <a:ext cx="3421380" cy="36179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28BBDE-1249-E024-7766-6765F9792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3056" l="10000" r="90000">
                        <a14:foregroundMark x1="22222" y1="91806" x2="30556" y2="95000"/>
                        <a14:foregroundMark x1="30556" y1="95000" x2="57917" y2="95972"/>
                        <a14:foregroundMark x1="57917" y1="95972" x2="72917" y2="93056"/>
                        <a14:foregroundMark x1="72917" y1="93056" x2="79167" y2="89444"/>
                        <a14:foregroundMark x1="79167" y1="89444" x2="79861" y2="8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510" y="875033"/>
            <a:ext cx="3424220" cy="3629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78"/>
          <a:stretch/>
        </p:blipFill>
        <p:spPr>
          <a:xfrm>
            <a:off x="1605485" y="4228844"/>
            <a:ext cx="2614300" cy="22774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78"/>
          <a:stretch/>
        </p:blipFill>
        <p:spPr>
          <a:xfrm>
            <a:off x="7037801" y="4253146"/>
            <a:ext cx="2614300" cy="227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3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532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077D16-43D7-8363-121C-37E8D08ADEC7}"/>
              </a:ext>
            </a:extLst>
          </p:cNvPr>
          <p:cNvSpPr txBox="1"/>
          <p:nvPr/>
        </p:nvSpPr>
        <p:spPr>
          <a:xfrm>
            <a:off x="1876302" y="2899558"/>
            <a:ext cx="8722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Như vậy: Chữ số 1 dùng để biểu thị cho tất cả các nhóm đối tượng có số lượng là 1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225240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484</Words>
  <Application>Microsoft Office PowerPoint</Application>
  <PresentationFormat>Widescreen</PresentationFormat>
  <Paragraphs>63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.VnAvant</vt:lpstr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20</cp:revision>
  <dcterms:created xsi:type="dcterms:W3CDTF">2024-07-20T01:37:12Z</dcterms:created>
  <dcterms:modified xsi:type="dcterms:W3CDTF">2025-09-18T10:07:05Z</dcterms:modified>
</cp:coreProperties>
</file>