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158E-05A4-4F08-A026-7F6AF7C67C5E}" type="datetimeFigureOut">
              <a:rPr lang="en-US" smtClean="0"/>
              <a:t>15-Apr-25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D2FD-BDF1-4D20-A601-C98D1CBA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158E-05A4-4F08-A026-7F6AF7C67C5E}" type="datetimeFigureOut">
              <a:rPr lang="en-US" smtClean="0"/>
              <a:t>15-Apr-25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D2FD-BDF1-4D20-A601-C98D1CBA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2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158E-05A4-4F08-A026-7F6AF7C67C5E}" type="datetimeFigureOut">
              <a:rPr lang="en-US" smtClean="0"/>
              <a:t>15-Apr-25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D2FD-BDF1-4D20-A601-C98D1CBA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2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2"/>
            <a:ext cx="8229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BB528-E015-4B18-8234-9A8241186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9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158E-05A4-4F08-A026-7F6AF7C67C5E}" type="datetimeFigureOut">
              <a:rPr lang="en-US" smtClean="0"/>
              <a:t>15-Apr-25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D2FD-BDF1-4D20-A601-C98D1CBA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9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158E-05A4-4F08-A026-7F6AF7C67C5E}" type="datetimeFigureOut">
              <a:rPr lang="en-US" smtClean="0"/>
              <a:t>15-Apr-25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D2FD-BDF1-4D20-A601-C98D1CBA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158E-05A4-4F08-A026-7F6AF7C67C5E}" type="datetimeFigureOut">
              <a:rPr lang="en-US" smtClean="0"/>
              <a:t>15-Apr-25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D2FD-BDF1-4D20-A601-C98D1CBA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9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158E-05A4-4F08-A026-7F6AF7C67C5E}" type="datetimeFigureOut">
              <a:rPr lang="en-US" smtClean="0"/>
              <a:t>15-Apr-25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D2FD-BDF1-4D20-A601-C98D1CBA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6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158E-05A4-4F08-A026-7F6AF7C67C5E}" type="datetimeFigureOut">
              <a:rPr lang="en-US" smtClean="0"/>
              <a:t>15-Apr-25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D2FD-BDF1-4D20-A601-C98D1CBA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4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158E-05A4-4F08-A026-7F6AF7C67C5E}" type="datetimeFigureOut">
              <a:rPr lang="en-US" smtClean="0"/>
              <a:t>15-Apr-25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D2FD-BDF1-4D20-A601-C98D1CBA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158E-05A4-4F08-A026-7F6AF7C67C5E}" type="datetimeFigureOut">
              <a:rPr lang="en-US" smtClean="0"/>
              <a:t>15-Apr-25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D2FD-BDF1-4D20-A601-C98D1CBA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9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158E-05A4-4F08-A026-7F6AF7C67C5E}" type="datetimeFigureOut">
              <a:rPr lang="en-US" smtClean="0"/>
              <a:t>15-Apr-25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D2FD-BDF1-4D20-A601-C98D1CBA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8158E-05A4-4F08-A026-7F6AF7C67C5E}" type="datetimeFigureOut">
              <a:rPr lang="en-US" smtClean="0"/>
              <a:t>15-Apr-25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D2FD-BDF1-4D20-A601-C98D1CBA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er\Downloads\Cho%20Toi%20Di%20Lam%20Mua%20Voi%20-%20Nhom%20TTT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982112" y="141687"/>
            <a:ext cx="316311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3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GIANG</a:t>
            </a:r>
            <a:endParaRPr lang="en-US" altLang="en-US" sz="13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734460" y="1986212"/>
            <a:ext cx="567508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2171702" y="2827735"/>
            <a:ext cx="4273799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4-5 TUỔI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25 – 30 PHÚT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en-US" alt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 THỊ THỦY</a:t>
            </a:r>
            <a:endParaRPr lang="en-US" alt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nhac bai tap phat trien chung (mp3cut.net) (1)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97" y="68937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25" y="689372"/>
            <a:ext cx="1617236" cy="12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đất khô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2" y="171450"/>
            <a:ext cx="2174081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2514600"/>
            <a:ext cx="2743200" cy="342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/>
              <a:t>Đất đai khô cằn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5143500" y="2400300"/>
            <a:ext cx="2857500" cy="514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   Cây cối khô héo</a:t>
            </a:r>
          </a:p>
        </p:txBody>
      </p:sp>
      <p:pic>
        <p:nvPicPr>
          <p:cNvPr id="12293" name="Picture 5" descr="dat kho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114300"/>
            <a:ext cx="2339579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nguoi thieu nuoc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914650"/>
            <a:ext cx="22288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429000" y="4800600"/>
            <a:ext cx="3200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Con người phải đi tìm nước để sống</a:t>
            </a:r>
          </a:p>
        </p:txBody>
      </p:sp>
    </p:spTree>
    <p:extLst>
      <p:ext uri="{BB962C8B-B14F-4D97-AF65-F5344CB8AC3E}">
        <p14:creationId xmlns:p14="http://schemas.microsoft.com/office/powerpoint/2010/main" val="12367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"/>
            <a:ext cx="7173516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>
                <a:solidFill>
                  <a:srgbClr val="6600FF"/>
                </a:solidFill>
              </a:rPr>
              <a:t>Điều gì xảy ra nếu nguồn nước bị </a:t>
            </a:r>
            <a:br>
              <a:rPr lang="en-US" altLang="en-US" sz="3000">
                <a:solidFill>
                  <a:srgbClr val="6600FF"/>
                </a:solidFill>
              </a:rPr>
            </a:br>
            <a:r>
              <a:rPr lang="en-US" altLang="en-US" sz="3000">
                <a:solidFill>
                  <a:srgbClr val="6600FF"/>
                </a:solidFill>
              </a:rPr>
              <a:t>ô nhiễm?</a:t>
            </a:r>
          </a:p>
        </p:txBody>
      </p:sp>
      <p:pic>
        <p:nvPicPr>
          <p:cNvPr id="13316" name="Picture 4" descr="rac o bien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143000"/>
            <a:ext cx="3086100" cy="3257550"/>
          </a:xfrm>
          <a:noFill/>
        </p:spPr>
      </p:pic>
      <p:pic>
        <p:nvPicPr>
          <p:cNvPr id="13317" name="Picture 5" descr="rac ho guo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11" y="1143000"/>
            <a:ext cx="32206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543050" y="4514850"/>
            <a:ext cx="5772150" cy="62865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9900"/>
                </a:solidFill>
                <a:latin typeface="Arial" charset="0"/>
              </a:rPr>
              <a:t>Giáo dục trẻ giữ gìn nguồn nước sach sẽ.</a:t>
            </a:r>
          </a:p>
        </p:txBody>
      </p:sp>
    </p:spTree>
    <p:extLst>
      <p:ext uri="{BB962C8B-B14F-4D97-AF65-F5344CB8AC3E}">
        <p14:creationId xmlns:p14="http://schemas.microsoft.com/office/powerpoint/2010/main" val="218445072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34" y="-159544"/>
            <a:ext cx="6917532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4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43050" y="514350"/>
            <a:ext cx="61722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000">
                <a:solidFill>
                  <a:srgbClr val="FF3300"/>
                </a:solidFill>
              </a:rPr>
              <a:t>Nước rất cần thiết cho cuộc sống</a:t>
            </a:r>
            <a:br>
              <a:rPr lang="en-US" altLang="en-US" sz="3000">
                <a:solidFill>
                  <a:srgbClr val="FF3300"/>
                </a:solidFill>
              </a:rPr>
            </a:br>
            <a:r>
              <a:rPr lang="en-US" altLang="en-US" sz="3000">
                <a:solidFill>
                  <a:srgbClr val="FF3300"/>
                </a:solidFill>
              </a:rPr>
              <a:t>của con người.</a:t>
            </a:r>
          </a:p>
        </p:txBody>
      </p:sp>
      <p:pic>
        <p:nvPicPr>
          <p:cNvPr id="15362" name="Picture 2" descr="Picture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143500"/>
          </a:xfrm>
          <a:noFill/>
        </p:spPr>
      </p:pic>
      <p:pic>
        <p:nvPicPr>
          <p:cNvPr id="15364" name="Picture 4" descr="MPj043314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6004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885950" y="3657600"/>
            <a:ext cx="5486400" cy="8572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6600FF"/>
                </a:solidFill>
                <a:latin typeface="Arial" charset="0"/>
              </a:rPr>
              <a:t>Chúng ta sử dụng nước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39124989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"/>
            <a:ext cx="7173516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>
                <a:solidFill>
                  <a:srgbClr val="6600FF"/>
                </a:solidFill>
              </a:rPr>
              <a:t>Điều gì xảy ra nếu chúng ta dùng lãng phí nước?</a:t>
            </a:r>
          </a:p>
        </p:txBody>
      </p:sp>
      <p:pic>
        <p:nvPicPr>
          <p:cNvPr id="16388" name="Picture 4" descr="lang phi nuo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57300"/>
            <a:ext cx="29146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lãng phí nước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257300"/>
            <a:ext cx="24003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lang phí nuoc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108723"/>
            <a:ext cx="2400300" cy="146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286000" y="4686300"/>
            <a:ext cx="4914900" cy="45720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700">
                <a:latin typeface="Arial" charset="0"/>
              </a:rPr>
              <a:t>Giáo dục trẻ tiết kiệm nước</a:t>
            </a:r>
          </a:p>
        </p:txBody>
      </p:sp>
    </p:spTree>
    <p:extLst>
      <p:ext uri="{BB962C8B-B14F-4D97-AF65-F5344CB8AC3E}">
        <p14:creationId xmlns:p14="http://schemas.microsoft.com/office/powerpoint/2010/main" val="13542083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3086100" y="1257300"/>
            <a:ext cx="3257550" cy="18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>
                    <a:alpha val="8588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 Ref"/>
              </a:rPr>
              <a:t>Hoạt động 3</a:t>
            </a:r>
          </a:p>
          <a:p>
            <a:pPr algn="ctr"/>
            <a:r>
              <a:rPr lang="en-US" sz="27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>
                    <a:alpha val="8588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 Ref"/>
              </a:rPr>
              <a:t>Ôn luyện, củng cố</a:t>
            </a:r>
          </a:p>
        </p:txBody>
      </p:sp>
    </p:spTree>
    <p:extLst>
      <p:ext uri="{BB962C8B-B14F-4D97-AF65-F5344CB8AC3E}">
        <p14:creationId xmlns:p14="http://schemas.microsoft.com/office/powerpoint/2010/main" val="6802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885950" y="1543052"/>
            <a:ext cx="58293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en-US" altLang="en-US" sz="2700" b="1">
                <a:solidFill>
                  <a:srgbClr val="6600FF"/>
                </a:solidFill>
              </a:rPr>
              <a:t>CC: Trẻ chia làm 2 đội xếp nhanh đúng thứ tự vòng tuần hoàn của nước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6600FF"/>
                </a:solidFill>
              </a:rPr>
              <a:t>- LC: Hết 1 bản nhạc, đội nào xếp đúng, xếp nhanh hơn sẽ giành chiến thắng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4343400" y="742950"/>
            <a:ext cx="29718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0979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Đội nào nhanh nhất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2743200" y="628650"/>
            <a:ext cx="1314450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27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Trò chơi</a:t>
            </a:r>
            <a:endParaRPr lang="en-US" sz="27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4513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0433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54" y="-582612"/>
            <a:ext cx="762692" cy="1143000"/>
          </a:xfrm>
          <a:noFill/>
        </p:spPr>
      </p:pic>
      <p:graphicFrame>
        <p:nvGraphicFramePr>
          <p:cNvPr id="23555" name="Group 3"/>
          <p:cNvGraphicFramePr>
            <a:graphicFrameLocks noGrp="1"/>
          </p:cNvGraphicFramePr>
          <p:nvPr>
            <p:ph type="tbl" idx="1"/>
          </p:nvPr>
        </p:nvGraphicFramePr>
        <p:xfrm>
          <a:off x="1371600" y="2800350"/>
          <a:ext cx="6343650" cy="1828800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743200" y="628650"/>
            <a:ext cx="1200150" cy="1714500"/>
            <a:chOff x="0" y="0"/>
            <a:chExt cx="5760" cy="4320"/>
          </a:xfrm>
        </p:grpSpPr>
        <p:pic>
          <p:nvPicPr>
            <p:cNvPr id="19522" name="Picture 18" descr="Beaches - 01"/>
            <p:cNvPicPr>
              <a:picLocks noChangeAspect="1" noChangeArrowheads="1"/>
            </p:cNvPicPr>
            <p:nvPr/>
          </p:nvPicPr>
          <p:blipFill>
            <a:blip r:embed="rId4" cstate="print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3" name="Picture 1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6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057650" y="685800"/>
            <a:ext cx="1143000" cy="1657350"/>
            <a:chOff x="0" y="0"/>
            <a:chExt cx="5760" cy="4320"/>
          </a:xfrm>
        </p:grpSpPr>
        <p:pic>
          <p:nvPicPr>
            <p:cNvPr id="19511" name="Picture 21" descr="Beaches - 01"/>
            <p:cNvPicPr>
              <a:picLocks noChangeAspect="1" noChangeArrowheads="1"/>
            </p:cNvPicPr>
            <p:nvPr/>
          </p:nvPicPr>
          <p:blipFill>
            <a:blip r:embed="rId6" cstate="print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2" name="Picture 2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329" y="2976"/>
              <a:ext cx="58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3" name="Cloud"/>
            <p:cNvSpPr>
              <a:spLocks noChangeAspect="1" noEditPoints="1" noChangeArrowheads="1"/>
            </p:cNvSpPr>
            <p:nvPr/>
          </p:nvSpPr>
          <p:spPr bwMode="auto">
            <a:xfrm>
              <a:off x="384" y="239"/>
              <a:ext cx="1296" cy="72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5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3 w 21600"/>
                <a:gd name="T13" fmla="*/ 3273 h 21600"/>
                <a:gd name="T14" fmla="*/ 17083 w 21600"/>
                <a:gd name="T15" fmla="*/ 173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514" name="Cloud"/>
            <p:cNvSpPr>
              <a:spLocks noChangeAspect="1" noEditPoints="1" noChangeArrowheads="1"/>
            </p:cNvSpPr>
            <p:nvPr/>
          </p:nvSpPr>
          <p:spPr bwMode="auto">
            <a:xfrm>
              <a:off x="3216" y="1393"/>
              <a:ext cx="1254" cy="698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4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0 w 21600"/>
                <a:gd name="T13" fmla="*/ 3249 h 21600"/>
                <a:gd name="T14" fmla="*/ 17087 w 21600"/>
                <a:gd name="T15" fmla="*/ 173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19515" name="Picture 2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1786" y="3696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6" name="Picture 2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1296" y="3744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7" name="Picture 2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576" y="3984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8" name="Picture 2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3168" y="3456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9" name="Picture 2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2448" y="3984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0" name="Picture 3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0"/>
              <a:ext cx="2112" cy="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1" name="Cloud"/>
            <p:cNvSpPr>
              <a:spLocks noChangeAspect="1" noEditPoints="1" noChangeArrowheads="1"/>
            </p:cNvSpPr>
            <p:nvPr/>
          </p:nvSpPr>
          <p:spPr bwMode="auto">
            <a:xfrm>
              <a:off x="4176" y="264"/>
              <a:ext cx="1254" cy="701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4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0 w 21600"/>
                <a:gd name="T13" fmla="*/ 3266 h 21600"/>
                <a:gd name="T14" fmla="*/ 17087 w 21600"/>
                <a:gd name="T15" fmla="*/ 173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314950" y="742950"/>
            <a:ext cx="1143000" cy="1600200"/>
            <a:chOff x="4224" y="720"/>
            <a:chExt cx="1008" cy="1344"/>
          </a:xfrm>
        </p:grpSpPr>
        <p:sp>
          <p:nvSpPr>
            <p:cNvPr id="19479" name="Rectangle 34"/>
            <p:cNvSpPr>
              <a:spLocks noChangeArrowheads="1"/>
            </p:cNvSpPr>
            <p:nvPr/>
          </p:nvSpPr>
          <p:spPr bwMode="auto">
            <a:xfrm>
              <a:off x="4224" y="720"/>
              <a:ext cx="1008" cy="1344"/>
            </a:xfrm>
            <a:prstGeom prst="rect">
              <a:avLst/>
            </a:prstGeom>
            <a:gradFill rotWithShape="1">
              <a:gsLst>
                <a:gs pos="0">
                  <a:srgbClr val="6600FF">
                    <a:alpha val="74001"/>
                  </a:srgbClr>
                </a:gs>
                <a:gs pos="100000">
                  <a:srgbClr val="FF99FF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grpSp>
          <p:nvGrpSpPr>
            <p:cNvPr id="19480" name="Group 35"/>
            <p:cNvGrpSpPr>
              <a:grpSpLocks/>
            </p:cNvGrpSpPr>
            <p:nvPr/>
          </p:nvGrpSpPr>
          <p:grpSpPr bwMode="auto">
            <a:xfrm>
              <a:off x="4224" y="720"/>
              <a:ext cx="960" cy="1344"/>
              <a:chOff x="0" y="-192"/>
              <a:chExt cx="5652" cy="4512"/>
            </a:xfrm>
          </p:grpSpPr>
          <p:sp>
            <p:nvSpPr>
              <p:cNvPr id="1948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349" y="-192"/>
                <a:ext cx="1298" cy="725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1 h 21600"/>
                  <a:gd name="T4" fmla="*/ 5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9 w 21600"/>
                  <a:gd name="T13" fmla="*/ 3247 h 21600"/>
                  <a:gd name="T14" fmla="*/ 17090 w 21600"/>
                  <a:gd name="T15" fmla="*/ 173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48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313" y="385"/>
                <a:ext cx="1292" cy="725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1 h 21600"/>
                  <a:gd name="T4" fmla="*/ 5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6 w 21600"/>
                  <a:gd name="T13" fmla="*/ 3247 h 21600"/>
                  <a:gd name="T14" fmla="*/ 17086 w 21600"/>
                  <a:gd name="T15" fmla="*/ 173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48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33" y="46"/>
                <a:ext cx="1292" cy="725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1 h 21600"/>
                  <a:gd name="T4" fmla="*/ 5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6 w 21600"/>
                  <a:gd name="T13" fmla="*/ 3247 h 21600"/>
                  <a:gd name="T14" fmla="*/ 17086 w 21600"/>
                  <a:gd name="T15" fmla="*/ 173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48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888" y="-192"/>
                <a:ext cx="1292" cy="725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1 h 21600"/>
                  <a:gd name="T4" fmla="*/ 5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6 w 21600"/>
                  <a:gd name="T13" fmla="*/ 3247 h 21600"/>
                  <a:gd name="T14" fmla="*/ 17086 w 21600"/>
                  <a:gd name="T15" fmla="*/ 173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48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966" y="46"/>
                <a:ext cx="1298" cy="725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1 h 21600"/>
                  <a:gd name="T4" fmla="*/ 5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9 w 21600"/>
                  <a:gd name="T13" fmla="*/ 3247 h 21600"/>
                  <a:gd name="T14" fmla="*/ 17090 w 21600"/>
                  <a:gd name="T15" fmla="*/ 173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48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031" y="768"/>
                <a:ext cx="1298" cy="725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1 h 21600"/>
                  <a:gd name="T4" fmla="*/ 5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9 w 21600"/>
                  <a:gd name="T13" fmla="*/ 3247 h 21600"/>
                  <a:gd name="T14" fmla="*/ 17090 w 21600"/>
                  <a:gd name="T15" fmla="*/ 173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48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321" y="144"/>
                <a:ext cx="1292" cy="725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1 h 21600"/>
                  <a:gd name="T4" fmla="*/ 5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6 w 21600"/>
                  <a:gd name="T13" fmla="*/ 3247 h 21600"/>
                  <a:gd name="T14" fmla="*/ 17086 w 21600"/>
                  <a:gd name="T15" fmla="*/ 173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48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973" y="960"/>
                <a:ext cx="1298" cy="725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1 h 21600"/>
                  <a:gd name="T4" fmla="*/ 5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9 w 21600"/>
                  <a:gd name="T13" fmla="*/ 3247 h 21600"/>
                  <a:gd name="T14" fmla="*/ 17090 w 21600"/>
                  <a:gd name="T15" fmla="*/ 173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48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81" y="866"/>
                <a:ext cx="1292" cy="725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1 h 21600"/>
                  <a:gd name="T4" fmla="*/ 5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6 w 21600"/>
                  <a:gd name="T13" fmla="*/ 3247 h 21600"/>
                  <a:gd name="T14" fmla="*/ 17086 w 21600"/>
                  <a:gd name="T15" fmla="*/ 173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49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590" y="1007"/>
                <a:ext cx="1298" cy="725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1 h 21600"/>
                  <a:gd name="T4" fmla="*/ 5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9 w 21600"/>
                  <a:gd name="T13" fmla="*/ 3247 h 21600"/>
                  <a:gd name="T14" fmla="*/ 17090 w 21600"/>
                  <a:gd name="T15" fmla="*/ 173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49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74" y="526"/>
                <a:ext cx="1292" cy="725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1 h 21600"/>
                  <a:gd name="T4" fmla="*/ 5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6 w 21600"/>
                  <a:gd name="T13" fmla="*/ 3247 h 21600"/>
                  <a:gd name="T14" fmla="*/ 17086 w 21600"/>
                  <a:gd name="T15" fmla="*/ 173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sz="1350"/>
              </a:p>
            </p:txBody>
          </p:sp>
          <p:pic>
            <p:nvPicPr>
              <p:cNvPr id="19492" name="Picture 47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81" r="17587"/>
              <a:stretch>
                <a:fillRect/>
              </a:stretch>
            </p:blipFill>
            <p:spPr bwMode="auto">
              <a:xfrm>
                <a:off x="2352" y="768"/>
                <a:ext cx="2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3" name="Picture 48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81" r="17587"/>
              <a:stretch>
                <a:fillRect/>
              </a:stretch>
            </p:blipFill>
            <p:spPr bwMode="auto">
              <a:xfrm>
                <a:off x="1862" y="816"/>
                <a:ext cx="2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4" name="Picture 49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81" r="17587"/>
              <a:stretch>
                <a:fillRect/>
              </a:stretch>
            </p:blipFill>
            <p:spPr bwMode="auto">
              <a:xfrm>
                <a:off x="3734" y="528"/>
                <a:ext cx="2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5" name="Picture 50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81" r="17587"/>
              <a:stretch>
                <a:fillRect/>
              </a:stretch>
            </p:blipFill>
            <p:spPr bwMode="auto">
              <a:xfrm>
                <a:off x="3014" y="1056"/>
                <a:ext cx="2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6" name="Picture 51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81" r="17587"/>
              <a:stretch>
                <a:fillRect/>
              </a:stretch>
            </p:blipFill>
            <p:spPr bwMode="auto">
              <a:xfrm>
                <a:off x="1594" y="240"/>
                <a:ext cx="2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7" name="Picture 52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81" r="17587"/>
              <a:stretch>
                <a:fillRect/>
              </a:stretch>
            </p:blipFill>
            <p:spPr bwMode="auto">
              <a:xfrm>
                <a:off x="1104" y="288"/>
                <a:ext cx="2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8" name="Picture 53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81" r="17587"/>
              <a:stretch>
                <a:fillRect/>
              </a:stretch>
            </p:blipFill>
            <p:spPr bwMode="auto">
              <a:xfrm>
                <a:off x="3216" y="528"/>
                <a:ext cx="2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9" name="Picture 54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81" r="17587"/>
              <a:stretch>
                <a:fillRect/>
              </a:stretch>
            </p:blipFill>
            <p:spPr bwMode="auto">
              <a:xfrm>
                <a:off x="2256" y="528"/>
                <a:ext cx="2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00" name="Picture 55" descr="!dk8_1la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3696"/>
                <a:ext cx="446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01" name="Picture 56" descr="!dk8_1la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3120"/>
                <a:ext cx="446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02" name="Picture 57" descr="!dk8_1la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3744"/>
                <a:ext cx="446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03" name="Picture 58" descr="bd13730_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56"/>
                <a:ext cx="1572" cy="1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04" name="Picture 59" descr="bd13730_"/>
              <p:cNvPicPr>
                <a:picLocks noChangeAspect="1" noChangeArrowheads="1" noCrop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2832"/>
                <a:ext cx="948" cy="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05" name="Picture 60" descr="!dk8_1la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3600"/>
                <a:ext cx="446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06" name="Picture 61" descr="!dk8_1la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882"/>
                <a:ext cx="446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07" name="Picture 62" descr="!dk8_1la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04"/>
                <a:ext cx="446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08" name="Picture 63" descr="!dk8_1la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3882"/>
                <a:ext cx="446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09" name="Picture 64" descr="bd13730_"/>
              <p:cNvPicPr>
                <a:picLocks noChangeAspect="1" noChangeArrowheads="1" noCrop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4" y="3072"/>
                <a:ext cx="948" cy="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10" name="Picture 65" descr="bd13730_"/>
              <p:cNvPicPr>
                <a:picLocks noChangeAspect="1" noChangeArrowheads="1" noCrop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2832"/>
                <a:ext cx="948" cy="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3618" name="Picture 6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8650"/>
            <a:ext cx="12001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WordArt 67"/>
          <p:cNvSpPr>
            <a:spLocks noChangeArrowheads="1" noChangeShapeType="1" noTextEdit="1"/>
          </p:cNvSpPr>
          <p:nvPr/>
        </p:nvSpPr>
        <p:spPr bwMode="auto">
          <a:xfrm>
            <a:off x="2114550" y="171452"/>
            <a:ext cx="4872038" cy="421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Vòng tuần hoàn của nước</a:t>
            </a:r>
            <a:endParaRPr lang="en-US" sz="27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1329E-6 L -0.1875 0.432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6 L -0.19166 0.427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2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7919E-6 L -0.18334 0.432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7919E-6 L -0.175 0.421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2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1329E-6 L 0.75 0.432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>
                <a:solidFill>
                  <a:srgbClr val="6600FF"/>
                </a:solidFill>
              </a:rPr>
              <a:t>Trẻ về 4 nhóm để vẽ, </a:t>
            </a:r>
          </a:p>
          <a:p>
            <a:pPr algn="ctr" eaLnBrk="1" hangingPunct="1">
              <a:buFontTx/>
              <a:buNone/>
            </a:pPr>
            <a:r>
              <a:rPr lang="en-US" altLang="en-US" sz="3600">
                <a:solidFill>
                  <a:srgbClr val="6600FF"/>
                </a:solidFill>
              </a:rPr>
              <a:t>cắt dán hình ảnh về </a:t>
            </a:r>
          </a:p>
          <a:p>
            <a:pPr algn="ctr" eaLnBrk="1" hangingPunct="1">
              <a:buFontTx/>
              <a:buNone/>
            </a:pPr>
            <a:r>
              <a:rPr lang="en-US" altLang="en-US" sz="3600">
                <a:solidFill>
                  <a:srgbClr val="6600FF"/>
                </a:solidFill>
              </a:rPr>
              <a:t>hành động giữ gìn và </a:t>
            </a:r>
          </a:p>
          <a:p>
            <a:pPr algn="ctr" eaLnBrk="1" hangingPunct="1">
              <a:buFontTx/>
              <a:buNone/>
            </a:pPr>
            <a:r>
              <a:rPr lang="en-US" altLang="en-US" sz="3600">
                <a:solidFill>
                  <a:srgbClr val="6600FF"/>
                </a:solidFill>
              </a:rPr>
              <a:t>tiết kiệm nước</a:t>
            </a:r>
          </a:p>
        </p:txBody>
      </p:sp>
    </p:spTree>
    <p:extLst>
      <p:ext uri="{BB962C8B-B14F-4D97-AF65-F5344CB8AC3E}">
        <p14:creationId xmlns:p14="http://schemas.microsoft.com/office/powerpoint/2010/main" val="208369161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4" descr="0111 (2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3486150" y="514350"/>
            <a:ext cx="2571750" cy="971550"/>
          </a:xfrm>
          <a:prstGeom prst="cloudCallout">
            <a:avLst>
              <a:gd name="adj1" fmla="val -22778"/>
              <a:gd name="adj2" fmla="val 32352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</a:rPr>
              <a:t>Ổn định tổ chức</a:t>
            </a:r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5715000" y="171450"/>
            <a:ext cx="1200150" cy="628650"/>
          </a:xfrm>
          <a:prstGeom prst="cloudCallout">
            <a:avLst>
              <a:gd name="adj1" fmla="val -8829"/>
              <a:gd name="adj2" fmla="val 24431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pic>
        <p:nvPicPr>
          <p:cNvPr id="4103" name="Picture 9" descr="animated_cartoon_animal%20rabbi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1" y="2914650"/>
            <a:ext cx="1326356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ho Toi Di Lam Mua Voi - Nhom TT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4574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50529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0397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71450"/>
            <a:ext cx="6858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700" b="1">
                <a:solidFill>
                  <a:srgbClr val="FF0066"/>
                </a:solidFill>
              </a:rPr>
              <a:t>Nước có đặc điểm gì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1885950" y="4000501"/>
            <a:ext cx="5143500" cy="59412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 </a:t>
            </a:r>
            <a:r>
              <a:rPr lang="en-US" altLang="en-US" sz="2700">
                <a:solidFill>
                  <a:srgbClr val="6600FF"/>
                </a:solidFill>
              </a:rPr>
              <a:t>Nước trong suốt,  không có mùi</a:t>
            </a:r>
          </a:p>
        </p:txBody>
      </p:sp>
      <p:pic>
        <p:nvPicPr>
          <p:cNvPr id="5125" name="Picture 5" descr="MPj043314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800100"/>
            <a:ext cx="5543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2E81ED98BCDC4AE1AC88214618D0F62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12144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88375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ter 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71650" y="0"/>
            <a:ext cx="58293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>
                <a:solidFill>
                  <a:srgbClr val="FF3300"/>
                </a:solidFill>
              </a:rPr>
              <a:t>Các nguồn nước</a:t>
            </a:r>
          </a:p>
        </p:txBody>
      </p:sp>
      <p:pic>
        <p:nvPicPr>
          <p:cNvPr id="11268" name="Picture 4" descr="song 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1" y="685800"/>
            <a:ext cx="200382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nuoc 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86102"/>
            <a:ext cx="2057400" cy="19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nuoc ao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200401"/>
            <a:ext cx="2343150" cy="179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anim0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628650"/>
            <a:ext cx="2121694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400300" y="2914650"/>
            <a:ext cx="1600200" cy="2857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6600FF"/>
                </a:solidFill>
                <a:latin typeface="Arial" charset="0"/>
              </a:rPr>
              <a:t> biển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228850" y="4686300"/>
            <a:ext cx="1600200" cy="2857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6600FF"/>
                </a:solidFill>
                <a:latin typeface="Arial" charset="0"/>
              </a:rPr>
              <a:t> ao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200650" y="4686300"/>
            <a:ext cx="1600200" cy="2857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6600FF"/>
                </a:solidFill>
                <a:latin typeface="Arial" charset="0"/>
              </a:rPr>
              <a:t> hồ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914900" y="2743200"/>
            <a:ext cx="1600200" cy="2857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6600FF"/>
                </a:solidFill>
                <a:latin typeface="Arial" charset="0"/>
              </a:rPr>
              <a:t> sông</a:t>
            </a:r>
          </a:p>
        </p:txBody>
      </p:sp>
    </p:spTree>
    <p:extLst>
      <p:ext uri="{BB962C8B-B14F-4D97-AF65-F5344CB8AC3E}">
        <p14:creationId xmlns:p14="http://schemas.microsoft.com/office/powerpoint/2010/main" val="30302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72" grpId="0" animBg="1"/>
      <p:bldP spid="11273" grpId="0" animBg="1"/>
      <p:bldP spid="11274" grpId="0" animBg="1"/>
      <p:bldP spid="112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d0184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400300" y="971550"/>
            <a:ext cx="4343400" cy="28575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3600" b="1">
              <a:solidFill>
                <a:srgbClr val="6600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rgbClr val="6600FF"/>
                </a:solidFill>
              </a:rPr>
              <a:t>Bé biết gì về 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FF"/>
                </a:solidFill>
                <a:latin typeface="New Century Schoolbook" pitchFamily="18" charset="0"/>
              </a:rPr>
              <a:t>“</a:t>
            </a:r>
            <a:r>
              <a:rPr lang="en-US" altLang="en-US" sz="3600" b="1" i="1">
                <a:solidFill>
                  <a:srgbClr val="FF0000"/>
                </a:solidFill>
                <a:latin typeface="New Century Schoolbook" pitchFamily="18" charset="0"/>
              </a:rPr>
              <a:t>cuộc phiêu lưu của những giọt nước</a:t>
            </a:r>
            <a:r>
              <a:rPr lang="en-US" altLang="en-US" sz="3600" b="1">
                <a:solidFill>
                  <a:srgbClr val="0000FF"/>
                </a:solidFill>
                <a:latin typeface="New Century Schoolbook" pitchFamily="18" charset="0"/>
              </a:rPr>
              <a:t>”</a:t>
            </a:r>
          </a:p>
          <a:p>
            <a:pPr eaLnBrk="1" hangingPunct="1">
              <a:buFontTx/>
              <a:buNone/>
            </a:pPr>
            <a:endParaRPr lang="en-US" altLang="en-US" sz="3300"/>
          </a:p>
        </p:txBody>
      </p:sp>
    </p:spTree>
    <p:extLst>
      <p:ext uri="{BB962C8B-B14F-4D97-AF65-F5344CB8AC3E}">
        <p14:creationId xmlns:p14="http://schemas.microsoft.com/office/powerpoint/2010/main" val="11013927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0397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29150" y="3543300"/>
            <a:ext cx="1543050" cy="1085850"/>
          </a:xfrm>
          <a:prstGeom prst="rect">
            <a:avLst/>
          </a:prstGeom>
          <a:gradFill rotWithShape="1">
            <a:gsLst>
              <a:gs pos="0">
                <a:srgbClr val="6600FF">
                  <a:alpha val="74001"/>
                </a:srgbClr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6229350" y="1428750"/>
            <a:ext cx="1485900" cy="1200150"/>
            <a:chOff x="0" y="0"/>
            <a:chExt cx="5760" cy="4320"/>
          </a:xfrm>
        </p:grpSpPr>
        <p:pic>
          <p:nvPicPr>
            <p:cNvPr id="8248" name="Picture 5" descr="Beaches - 01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9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329" y="2976"/>
              <a:ext cx="58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0" name="Cloud"/>
            <p:cNvSpPr>
              <a:spLocks noChangeAspect="1" noEditPoints="1" noChangeArrowheads="1"/>
            </p:cNvSpPr>
            <p:nvPr/>
          </p:nvSpPr>
          <p:spPr bwMode="auto">
            <a:xfrm>
              <a:off x="383" y="240"/>
              <a:ext cx="1297" cy="724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5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1 w 21600"/>
                <a:gd name="T13" fmla="*/ 3252 h 21600"/>
                <a:gd name="T14" fmla="*/ 17087 w 21600"/>
                <a:gd name="T15" fmla="*/ 173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51" name="Cloud"/>
            <p:cNvSpPr>
              <a:spLocks noChangeAspect="1" noEditPoints="1" noChangeArrowheads="1"/>
            </p:cNvSpPr>
            <p:nvPr/>
          </p:nvSpPr>
          <p:spPr bwMode="auto">
            <a:xfrm>
              <a:off x="3217" y="1393"/>
              <a:ext cx="1251" cy="699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4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0 w 21600"/>
                <a:gd name="T13" fmla="*/ 3276 h 21600"/>
                <a:gd name="T14" fmla="*/ 17094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8252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1786" y="3696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53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1296" y="3744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54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576" y="3984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55" name="Picture 1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3168" y="3456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56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2448" y="3984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57" name="Picture 1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0"/>
              <a:ext cx="2112" cy="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8" name="Cloud"/>
            <p:cNvSpPr>
              <a:spLocks noChangeAspect="1" noEditPoints="1" noChangeArrowheads="1"/>
            </p:cNvSpPr>
            <p:nvPr/>
          </p:nvSpPr>
          <p:spPr bwMode="auto">
            <a:xfrm>
              <a:off x="4177" y="266"/>
              <a:ext cx="1251" cy="699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4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0 w 21600"/>
                <a:gd name="T13" fmla="*/ 3276 h 21600"/>
                <a:gd name="T14" fmla="*/ 17094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8197" name="Group 16"/>
          <p:cNvGrpSpPr>
            <a:grpSpLocks/>
          </p:cNvGrpSpPr>
          <p:nvPr/>
        </p:nvGrpSpPr>
        <p:grpSpPr bwMode="auto">
          <a:xfrm>
            <a:off x="4743450" y="3657600"/>
            <a:ext cx="1314450" cy="1085850"/>
            <a:chOff x="0" y="-192"/>
            <a:chExt cx="5652" cy="4512"/>
          </a:xfrm>
        </p:grpSpPr>
        <p:sp>
          <p:nvSpPr>
            <p:cNvPr id="8218" name="Cloud"/>
            <p:cNvSpPr>
              <a:spLocks noChangeAspect="1" noEditPoints="1" noChangeArrowheads="1"/>
            </p:cNvSpPr>
            <p:nvPr/>
          </p:nvSpPr>
          <p:spPr bwMode="auto">
            <a:xfrm>
              <a:off x="2350" y="-192"/>
              <a:ext cx="1300" cy="727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5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68 h 21600"/>
                <a:gd name="T14" fmla="*/ 17081 w 21600"/>
                <a:gd name="T15" fmla="*/ 173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9" name="Cloud"/>
            <p:cNvSpPr>
              <a:spLocks noChangeAspect="1" noEditPoints="1" noChangeArrowheads="1"/>
            </p:cNvSpPr>
            <p:nvPr/>
          </p:nvSpPr>
          <p:spPr bwMode="auto">
            <a:xfrm>
              <a:off x="3312" y="382"/>
              <a:ext cx="1295" cy="727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5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9 w 21600"/>
                <a:gd name="T13" fmla="*/ 3268 h 21600"/>
                <a:gd name="T14" fmla="*/ 17080 w 21600"/>
                <a:gd name="T15" fmla="*/ 173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20" name="Cloud"/>
            <p:cNvSpPr>
              <a:spLocks noChangeAspect="1" noEditPoints="1" noChangeArrowheads="1"/>
            </p:cNvSpPr>
            <p:nvPr/>
          </p:nvSpPr>
          <p:spPr bwMode="auto">
            <a:xfrm>
              <a:off x="430" y="50"/>
              <a:ext cx="1300" cy="722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5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61 h 21600"/>
                <a:gd name="T14" fmla="*/ 17081 w 21600"/>
                <a:gd name="T15" fmla="*/ 173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21" name="Cloud"/>
            <p:cNvSpPr>
              <a:spLocks noChangeAspect="1" noEditPoints="1" noChangeArrowheads="1"/>
            </p:cNvSpPr>
            <p:nvPr/>
          </p:nvSpPr>
          <p:spPr bwMode="auto">
            <a:xfrm>
              <a:off x="3886" y="-192"/>
              <a:ext cx="1300" cy="727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5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68 h 21600"/>
                <a:gd name="T14" fmla="*/ 17081 w 21600"/>
                <a:gd name="T15" fmla="*/ 173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22" name="Cloud"/>
            <p:cNvSpPr>
              <a:spLocks noChangeAspect="1" noEditPoints="1" noChangeArrowheads="1"/>
            </p:cNvSpPr>
            <p:nvPr/>
          </p:nvSpPr>
          <p:spPr bwMode="auto">
            <a:xfrm>
              <a:off x="1966" y="50"/>
              <a:ext cx="1300" cy="722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5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61 h 21600"/>
                <a:gd name="T14" fmla="*/ 17081 w 21600"/>
                <a:gd name="T15" fmla="*/ 173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23" name="Cloud"/>
            <p:cNvSpPr>
              <a:spLocks noChangeAspect="1" noEditPoints="1" noChangeArrowheads="1"/>
            </p:cNvSpPr>
            <p:nvPr/>
          </p:nvSpPr>
          <p:spPr bwMode="auto">
            <a:xfrm>
              <a:off x="4034" y="768"/>
              <a:ext cx="1295" cy="727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5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9 w 21600"/>
                <a:gd name="T13" fmla="*/ 3268 h 21600"/>
                <a:gd name="T14" fmla="*/ 17080 w 21600"/>
                <a:gd name="T15" fmla="*/ 173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24" name="Cloud"/>
            <p:cNvSpPr>
              <a:spLocks noChangeAspect="1" noEditPoints="1" noChangeArrowheads="1"/>
            </p:cNvSpPr>
            <p:nvPr/>
          </p:nvSpPr>
          <p:spPr bwMode="auto">
            <a:xfrm>
              <a:off x="4321" y="144"/>
              <a:ext cx="1295" cy="722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5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9 w 21600"/>
                <a:gd name="T13" fmla="*/ 3261 h 21600"/>
                <a:gd name="T14" fmla="*/ 17080 w 21600"/>
                <a:gd name="T15" fmla="*/ 173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25" name="Cloud"/>
            <p:cNvSpPr>
              <a:spLocks noChangeAspect="1" noEditPoints="1" noChangeArrowheads="1"/>
            </p:cNvSpPr>
            <p:nvPr/>
          </p:nvSpPr>
          <p:spPr bwMode="auto">
            <a:xfrm>
              <a:off x="2974" y="961"/>
              <a:ext cx="1295" cy="722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5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9 w 21600"/>
                <a:gd name="T13" fmla="*/ 3261 h 21600"/>
                <a:gd name="T14" fmla="*/ 17080 w 21600"/>
                <a:gd name="T15" fmla="*/ 173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26" name="Cloud"/>
            <p:cNvSpPr>
              <a:spLocks noChangeAspect="1" noEditPoints="1" noChangeArrowheads="1"/>
            </p:cNvSpPr>
            <p:nvPr/>
          </p:nvSpPr>
          <p:spPr bwMode="auto">
            <a:xfrm>
              <a:off x="1679" y="862"/>
              <a:ext cx="1295" cy="727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5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9 w 21600"/>
                <a:gd name="T13" fmla="*/ 3268 h 21600"/>
                <a:gd name="T14" fmla="*/ 17080 w 21600"/>
                <a:gd name="T15" fmla="*/ 173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27" name="Cloud"/>
            <p:cNvSpPr>
              <a:spLocks noChangeAspect="1" noEditPoints="1" noChangeArrowheads="1"/>
            </p:cNvSpPr>
            <p:nvPr/>
          </p:nvSpPr>
          <p:spPr bwMode="auto">
            <a:xfrm>
              <a:off x="2590" y="1010"/>
              <a:ext cx="1295" cy="722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5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9 w 21600"/>
                <a:gd name="T13" fmla="*/ 3261 h 21600"/>
                <a:gd name="T14" fmla="*/ 17080 w 21600"/>
                <a:gd name="T15" fmla="*/ 173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28" name="Cloud"/>
            <p:cNvSpPr>
              <a:spLocks noChangeAspect="1" noEditPoints="1" noChangeArrowheads="1"/>
            </p:cNvSpPr>
            <p:nvPr/>
          </p:nvSpPr>
          <p:spPr bwMode="auto">
            <a:xfrm>
              <a:off x="671" y="530"/>
              <a:ext cx="1295" cy="722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5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9 w 21600"/>
                <a:gd name="T13" fmla="*/ 3261 h 21600"/>
                <a:gd name="T14" fmla="*/ 17080 w 21600"/>
                <a:gd name="T15" fmla="*/ 173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8229" name="Picture 2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2352" y="768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0" name="Picture 2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1862" y="816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1" name="Picture 3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3734" y="528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2" name="Picture 3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3014" y="1056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3" name="Picture 3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1594" y="240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4" name="Picture 3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1104" y="288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5" name="Picture 3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3216" y="528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6" name="Picture 3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1" r="17587"/>
            <a:stretch>
              <a:fillRect/>
            </a:stretch>
          </p:blipFill>
          <p:spPr bwMode="auto">
            <a:xfrm>
              <a:off x="2256" y="528"/>
              <a:ext cx="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7" name="Picture 36" descr="!dk8_1la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696"/>
              <a:ext cx="44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8" name="Picture 37" descr="!dk8_1la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120"/>
              <a:ext cx="44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9" name="Picture 38" descr="!dk8_1la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744"/>
              <a:ext cx="44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0" name="Picture 39" descr="bd13730_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56"/>
              <a:ext cx="1572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1" name="Picture 40" descr="bd13730_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832"/>
              <a:ext cx="948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2" name="Picture 41" descr="!dk8_1la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600"/>
              <a:ext cx="44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3" name="Picture 42" descr="!dk8_1la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882"/>
              <a:ext cx="44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4" name="Picture 43" descr="!dk8_1la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504"/>
              <a:ext cx="44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5" name="Picture 44" descr="!dk8_1la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882"/>
              <a:ext cx="44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6" name="Picture 45" descr="bd13730_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072"/>
              <a:ext cx="948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7" name="Picture 46" descr="bd13730_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832"/>
              <a:ext cx="948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8" name="Group 47"/>
          <p:cNvGrpSpPr>
            <a:grpSpLocks/>
          </p:cNvGrpSpPr>
          <p:nvPr/>
        </p:nvGrpSpPr>
        <p:grpSpPr bwMode="auto">
          <a:xfrm>
            <a:off x="4114800" y="57150"/>
            <a:ext cx="1428750" cy="1143000"/>
            <a:chOff x="0" y="0"/>
            <a:chExt cx="5760" cy="4320"/>
          </a:xfrm>
        </p:grpSpPr>
        <p:pic>
          <p:nvPicPr>
            <p:cNvPr id="8216" name="Picture 48" descr="Beaches - 01"/>
            <p:cNvPicPr>
              <a:picLocks noChangeAspect="1" noChangeArrowheads="1"/>
            </p:cNvPicPr>
            <p:nvPr/>
          </p:nvPicPr>
          <p:blipFill>
            <a:blip r:embed="rId11" cstate="print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49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6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9" name="Picture 50"/>
          <p:cNvPicPr>
            <a:picLocks noGrp="1" noChangeAspect="1" noChangeArrowheads="1"/>
          </p:cNvPicPr>
          <p:nvPr>
            <p:ph type="title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200400"/>
            <a:ext cx="1428750" cy="1371600"/>
          </a:xfrm>
          <a:noFill/>
        </p:spPr>
      </p:pic>
      <p:pic>
        <p:nvPicPr>
          <p:cNvPr id="8200" name="Picture 5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028701"/>
            <a:ext cx="13144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 rot="3508670">
            <a:off x="6086475" y="714375"/>
            <a:ext cx="800100" cy="6286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431 h 21600"/>
              <a:gd name="T14" fmla="*/ 17752 w 21600"/>
              <a:gd name="T15" fmla="*/ 87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66" y="0"/>
                </a:lnTo>
                <a:lnTo>
                  <a:pt x="12766" y="3431"/>
                </a:lnTo>
                <a:lnTo>
                  <a:pt x="12427" y="3431"/>
                </a:lnTo>
                <a:cubicBezTo>
                  <a:pt x="5564" y="3431"/>
                  <a:pt x="0" y="7338"/>
                  <a:pt x="0" y="12158"/>
                </a:cubicBezTo>
                <a:lnTo>
                  <a:pt x="0" y="21600"/>
                </a:lnTo>
                <a:lnTo>
                  <a:pt x="5413" y="21600"/>
                </a:lnTo>
                <a:lnTo>
                  <a:pt x="5413" y="12158"/>
                </a:lnTo>
                <a:cubicBezTo>
                  <a:pt x="5413" y="10263"/>
                  <a:pt x="8553" y="8727"/>
                  <a:pt x="12427" y="8727"/>
                </a:cubicBezTo>
                <a:lnTo>
                  <a:pt x="12766" y="8727"/>
                </a:lnTo>
                <a:lnTo>
                  <a:pt x="1276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 sz="1350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 rot="10009066">
            <a:off x="6515100" y="3429000"/>
            <a:ext cx="800100" cy="6286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431 h 21600"/>
              <a:gd name="T14" fmla="*/ 17752 w 21600"/>
              <a:gd name="T15" fmla="*/ 87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66" y="0"/>
                </a:lnTo>
                <a:lnTo>
                  <a:pt x="12766" y="3431"/>
                </a:lnTo>
                <a:lnTo>
                  <a:pt x="12427" y="3431"/>
                </a:lnTo>
                <a:cubicBezTo>
                  <a:pt x="5564" y="3431"/>
                  <a:pt x="0" y="7338"/>
                  <a:pt x="0" y="12158"/>
                </a:cubicBezTo>
                <a:lnTo>
                  <a:pt x="0" y="21600"/>
                </a:lnTo>
                <a:lnTo>
                  <a:pt x="5413" y="21600"/>
                </a:lnTo>
                <a:lnTo>
                  <a:pt x="5413" y="12158"/>
                </a:lnTo>
                <a:cubicBezTo>
                  <a:pt x="5413" y="10263"/>
                  <a:pt x="8553" y="8727"/>
                  <a:pt x="12427" y="8727"/>
                </a:cubicBezTo>
                <a:lnTo>
                  <a:pt x="12766" y="8727"/>
                </a:lnTo>
                <a:lnTo>
                  <a:pt x="1276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sz="1350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2800350" y="457200"/>
            <a:ext cx="971550" cy="5143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431 h 21600"/>
              <a:gd name="T14" fmla="*/ 17752 w 21600"/>
              <a:gd name="T15" fmla="*/ 87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66" y="0"/>
                </a:lnTo>
                <a:lnTo>
                  <a:pt x="12766" y="3431"/>
                </a:lnTo>
                <a:lnTo>
                  <a:pt x="12427" y="3431"/>
                </a:lnTo>
                <a:cubicBezTo>
                  <a:pt x="5564" y="3431"/>
                  <a:pt x="0" y="7338"/>
                  <a:pt x="0" y="12158"/>
                </a:cubicBezTo>
                <a:lnTo>
                  <a:pt x="0" y="21600"/>
                </a:lnTo>
                <a:lnTo>
                  <a:pt x="5413" y="21600"/>
                </a:lnTo>
                <a:lnTo>
                  <a:pt x="5413" y="12158"/>
                </a:lnTo>
                <a:cubicBezTo>
                  <a:pt x="5413" y="10263"/>
                  <a:pt x="8553" y="8727"/>
                  <a:pt x="12427" y="8727"/>
                </a:cubicBezTo>
                <a:lnTo>
                  <a:pt x="12766" y="8727"/>
                </a:lnTo>
                <a:lnTo>
                  <a:pt x="1276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AutoShape 55"/>
          <p:cNvSpPr>
            <a:spLocks noChangeArrowheads="1"/>
          </p:cNvSpPr>
          <p:nvPr/>
        </p:nvSpPr>
        <p:spPr bwMode="auto">
          <a:xfrm>
            <a:off x="3771900" y="4229100"/>
            <a:ext cx="628650" cy="457200"/>
          </a:xfrm>
          <a:prstGeom prst="leftArrow">
            <a:avLst>
              <a:gd name="adj1" fmla="val 50000"/>
              <a:gd name="adj2" fmla="val 34375"/>
            </a:avLst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8205" name="AutoShape 56"/>
          <p:cNvSpPr>
            <a:spLocks noChangeArrowheads="1"/>
          </p:cNvSpPr>
          <p:nvPr/>
        </p:nvSpPr>
        <p:spPr bwMode="auto">
          <a:xfrm rot="5400000">
            <a:off x="2486025" y="2657475"/>
            <a:ext cx="628650" cy="457200"/>
          </a:xfrm>
          <a:prstGeom prst="leftArrow">
            <a:avLst>
              <a:gd name="adj1" fmla="val 50000"/>
              <a:gd name="adj2" fmla="val 34375"/>
            </a:avLst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8206" name="WordArt 57"/>
          <p:cNvSpPr>
            <a:spLocks noChangeArrowheads="1" noChangeShapeType="1" noTextEdit="1"/>
          </p:cNvSpPr>
          <p:nvPr/>
        </p:nvSpPr>
        <p:spPr bwMode="auto">
          <a:xfrm>
            <a:off x="4743450" y="1428752"/>
            <a:ext cx="114300" cy="37861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8207" name="WordArt 58"/>
          <p:cNvSpPr>
            <a:spLocks noChangeArrowheads="1" noChangeShapeType="1" noTextEdit="1"/>
          </p:cNvSpPr>
          <p:nvPr/>
        </p:nvSpPr>
        <p:spPr bwMode="auto">
          <a:xfrm>
            <a:off x="5943601" y="2171700"/>
            <a:ext cx="178594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8208" name="WordArt 59"/>
          <p:cNvSpPr>
            <a:spLocks noChangeArrowheads="1" noChangeShapeType="1" noTextEdit="1"/>
          </p:cNvSpPr>
          <p:nvPr/>
        </p:nvSpPr>
        <p:spPr bwMode="auto">
          <a:xfrm>
            <a:off x="5314951" y="3143250"/>
            <a:ext cx="178594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8209" name="WordArt 60"/>
          <p:cNvSpPr>
            <a:spLocks noChangeArrowheads="1" noChangeShapeType="1" noTextEdit="1"/>
          </p:cNvSpPr>
          <p:nvPr/>
        </p:nvSpPr>
        <p:spPr bwMode="auto">
          <a:xfrm>
            <a:off x="3600451" y="3600450"/>
            <a:ext cx="178594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8210" name="WordArt 61"/>
          <p:cNvSpPr>
            <a:spLocks noChangeArrowheads="1" noChangeShapeType="1" noTextEdit="1"/>
          </p:cNvSpPr>
          <p:nvPr/>
        </p:nvSpPr>
        <p:spPr bwMode="auto">
          <a:xfrm>
            <a:off x="3543301" y="1714500"/>
            <a:ext cx="178594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8211" name="Rectangle 62"/>
          <p:cNvSpPr>
            <a:spLocks noChangeArrowheads="1"/>
          </p:cNvSpPr>
          <p:nvPr/>
        </p:nvSpPr>
        <p:spPr bwMode="auto">
          <a:xfrm>
            <a:off x="4114800" y="1085850"/>
            <a:ext cx="142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Nước biển</a:t>
            </a:r>
          </a:p>
        </p:txBody>
      </p:sp>
      <p:sp>
        <p:nvSpPr>
          <p:cNvPr id="8212" name="Rectangle 63"/>
          <p:cNvSpPr>
            <a:spLocks noChangeArrowheads="1"/>
          </p:cNvSpPr>
          <p:nvPr/>
        </p:nvSpPr>
        <p:spPr bwMode="auto">
          <a:xfrm>
            <a:off x="6229350" y="2857500"/>
            <a:ext cx="148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/>
              <a:t>Mặt trời chiếu xuống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/>
              <a:t> làm nước bốc hơi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/>
              <a:t>thành những đám mây</a:t>
            </a:r>
          </a:p>
        </p:txBody>
      </p:sp>
      <p:sp>
        <p:nvSpPr>
          <p:cNvPr id="8213" name="Rectangle 64"/>
          <p:cNvSpPr>
            <a:spLocks noChangeArrowheads="1"/>
          </p:cNvSpPr>
          <p:nvPr/>
        </p:nvSpPr>
        <p:spPr bwMode="auto">
          <a:xfrm>
            <a:off x="4114801" y="4617244"/>
            <a:ext cx="34218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/>
              <a:t>Những đám mây nhỏ tụ lại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/>
              <a:t>thành những đám mây lớn hơn</a:t>
            </a:r>
          </a:p>
        </p:txBody>
      </p:sp>
      <p:sp>
        <p:nvSpPr>
          <p:cNvPr id="8214" name="Rectangle 65"/>
          <p:cNvSpPr>
            <a:spLocks noChangeArrowheads="1"/>
          </p:cNvSpPr>
          <p:nvPr/>
        </p:nvSpPr>
        <p:spPr bwMode="auto">
          <a:xfrm>
            <a:off x="1543051" y="4514851"/>
            <a:ext cx="34218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/>
              <a:t>      Những đám mây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/>
              <a:t>   ngày càng nặng hơn</a:t>
            </a:r>
          </a:p>
        </p:txBody>
      </p:sp>
      <p:sp>
        <p:nvSpPr>
          <p:cNvPr id="8215" name="Rectangle 66"/>
          <p:cNvSpPr>
            <a:spLocks noChangeArrowheads="1"/>
          </p:cNvSpPr>
          <p:nvPr/>
        </p:nvSpPr>
        <p:spPr bwMode="auto">
          <a:xfrm>
            <a:off x="1771651" y="2095501"/>
            <a:ext cx="24577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/>
              <a:t>Và nước trong đám mây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/>
              <a:t>rơi xuống, đó là mưa</a:t>
            </a:r>
          </a:p>
        </p:txBody>
      </p:sp>
    </p:spTree>
    <p:extLst>
      <p:ext uri="{BB962C8B-B14F-4D97-AF65-F5344CB8AC3E}">
        <p14:creationId xmlns:p14="http://schemas.microsoft.com/office/powerpoint/2010/main" val="38918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3143250" y="1314450"/>
            <a:ext cx="2914650" cy="514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700" b="1" kern="10" spc="-27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Hoạt động 2</a:t>
            </a: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114550" y="2457450"/>
            <a:ext cx="53721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Nước và cuộc sống của con người</a:t>
            </a:r>
            <a:endParaRPr lang="en-US" sz="27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221" name="Picture 5" descr="j03957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828800"/>
            <a:ext cx="5024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2E81ED98BCDC4AE1AC88214618D0F62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2800350"/>
            <a:ext cx="14763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2E81ED98BCDC4AE1AC88214618D0F62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14350"/>
            <a:ext cx="8096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8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000"/>
              <a:t>Q</a:t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/>
            </a:r>
            <a:br>
              <a:rPr lang="en-US" altLang="en-US" sz="3000"/>
            </a:br>
            <a:endParaRPr lang="en-US" altLang="en-US" sz="3000"/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2171700" y="1485900"/>
            <a:ext cx="5086350" cy="13144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Nếu không có nước</a:t>
            </a:r>
          </a:p>
          <a:p>
            <a:pPr algn="ctr"/>
            <a:r>
              <a:rPr lang="vi-VN" sz="2700" b="1" kern="1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chuyện gì sẽ xảy ra</a:t>
            </a:r>
            <a:endParaRPr lang="en-US" sz="2700" b="1" kern="1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4057650" y="3257550"/>
            <a:ext cx="13144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5267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"/>
            <a:ext cx="7173516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943600" y="628650"/>
            <a:ext cx="1600200" cy="1200150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943350" y="0"/>
            <a:ext cx="1600200" cy="1200150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400800" y="2286000"/>
            <a:ext cx="1600200" cy="1200150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629150" y="3771900"/>
            <a:ext cx="1600200" cy="1200150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2286000" y="3714750"/>
            <a:ext cx="1600200" cy="1200150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485900" y="2171700"/>
            <a:ext cx="1600200" cy="1200150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2114550" y="628650"/>
            <a:ext cx="1600200" cy="1200150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3943350" y="1428750"/>
            <a:ext cx="1771650" cy="20574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6600FF"/>
                </a:solidFill>
              </a:rPr>
              <a:t>Nước phục vụ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6600FF"/>
                </a:solidFill>
              </a:rPr>
              <a:t>sinh hoạt của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6600FF"/>
                </a:solidFill>
              </a:rPr>
              <a:t> con người</a:t>
            </a:r>
          </a:p>
        </p:txBody>
      </p:sp>
      <p:pic>
        <p:nvPicPr>
          <p:cNvPr id="11275" name="Picture 11" descr="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EAACE"/>
              </a:clrFrom>
              <a:clrTo>
                <a:srgbClr val="DEAA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44"/>
          <a:stretch>
            <a:fillRect/>
          </a:stretch>
        </p:blipFill>
        <p:spPr bwMode="auto">
          <a:xfrm>
            <a:off x="6457952" y="2286000"/>
            <a:ext cx="130849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danh rang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5726"/>
            <a:ext cx="13144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rua mat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742950"/>
            <a:ext cx="12001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nuoc tam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29051"/>
            <a:ext cx="1257300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rua rau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886201"/>
            <a:ext cx="1314450" cy="90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33"/>
          <a:stretch>
            <a:fillRect/>
          </a:stretch>
        </p:blipFill>
        <p:spPr bwMode="auto">
          <a:xfrm>
            <a:off x="1657350" y="2286002"/>
            <a:ext cx="1257300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9FA8B7"/>
              </a:clrFrom>
              <a:clrTo>
                <a:srgbClr val="9FA8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742950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2918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320</Words>
  <Application>Microsoft Office PowerPoint</Application>
  <PresentationFormat>On-screen Show (16:9)</PresentationFormat>
  <Paragraphs>70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Impact</vt:lpstr>
      <vt:lpstr>New Century Schoolbook</vt:lpstr>
      <vt:lpstr>Times New Roman</vt:lpstr>
      <vt:lpstr>Verdana</vt:lpstr>
      <vt:lpstr>Verdana Ref</vt:lpstr>
      <vt:lpstr>Office Theme</vt:lpstr>
      <vt:lpstr>PowerPoint Presentation</vt:lpstr>
      <vt:lpstr>PowerPoint Presentation</vt:lpstr>
      <vt:lpstr>Nước có đặc điểm gì</vt:lpstr>
      <vt:lpstr>Các nguồn nước</vt:lpstr>
      <vt:lpstr>PowerPoint Presentation</vt:lpstr>
      <vt:lpstr>PowerPoint Presentation</vt:lpstr>
      <vt:lpstr>PowerPoint Presentation</vt:lpstr>
      <vt:lpstr>Q                 </vt:lpstr>
      <vt:lpstr>PowerPoint Presentation</vt:lpstr>
      <vt:lpstr>Đất đai khô cằn</vt:lpstr>
      <vt:lpstr>Điều gì xảy ra nếu nguồn nước bị  ô nhiễm?</vt:lpstr>
      <vt:lpstr>PowerPoint Presentation</vt:lpstr>
      <vt:lpstr>Nước rất cần thiết cho cuộc sống của con người.</vt:lpstr>
      <vt:lpstr>Điều gì xảy ra nếu chúng ta dùng lãng phí nước?</vt:lpstr>
      <vt:lpstr>PowerPoint Presentation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2025-04-15T02:00:49Z</dcterms:created>
  <dcterms:modified xsi:type="dcterms:W3CDTF">2025-04-15T02:03:10Z</dcterms:modified>
</cp:coreProperties>
</file>