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7" r:id="rId3"/>
    <p:sldId id="264" r:id="rId4"/>
    <p:sldId id="263" r:id="rId5"/>
    <p:sldId id="266" r:id="rId6"/>
    <p:sldId id="260" r:id="rId7"/>
    <p:sldId id="267" r:id="rId8"/>
    <p:sldId id="268" r:id="rId9"/>
    <p:sldId id="261" r:id="rId10"/>
    <p:sldId id="258" r:id="rId11"/>
    <p:sldId id="274" r:id="rId12"/>
    <p:sldId id="278" r:id="rId13"/>
    <p:sldId id="280" r:id="rId14"/>
    <p:sldId id="281" r:id="rId15"/>
    <p:sldId id="282" r:id="rId16"/>
    <p:sldId id="277" r:id="rId17"/>
    <p:sldId id="283" r:id="rId18"/>
    <p:sldId id="272"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4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6"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BC262E-B5B8-45CB-ABF9-CBA0131919FF}"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183196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BC262E-B5B8-45CB-ABF9-CBA0131919FF}"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4012818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BC262E-B5B8-45CB-ABF9-CBA0131919FF}"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3928224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BC262E-B5B8-45CB-ABF9-CBA0131919FF}"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4252442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ABC262E-B5B8-45CB-ABF9-CBA0131919FF}"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163517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BC262E-B5B8-45CB-ABF9-CBA0131919FF}" type="datetimeFigureOut">
              <a:rPr lang="en-US" smtClean="0"/>
              <a:t>03/03/2025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9021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BC262E-B5B8-45CB-ABF9-CBA0131919FF}" type="datetimeFigureOut">
              <a:rPr lang="en-US" smtClean="0"/>
              <a:t>03/03/2025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65378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BC262E-B5B8-45CB-ABF9-CBA0131919FF}" type="datetimeFigureOut">
              <a:rPr lang="en-US" smtClean="0"/>
              <a:t>03/03/2025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230822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C262E-B5B8-45CB-ABF9-CBA0131919FF}" type="datetimeFigureOut">
              <a:rPr lang="en-US" smtClean="0"/>
              <a:t>03/03/2025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196823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BC262E-B5B8-45CB-ABF9-CBA0131919FF}" type="datetimeFigureOut">
              <a:rPr lang="en-US" smtClean="0"/>
              <a:t>03/03/2025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228007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BC262E-B5B8-45CB-ABF9-CBA0131919FF}" type="datetimeFigureOut">
              <a:rPr lang="en-US" smtClean="0"/>
              <a:t>03/03/2025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6036E-1CB0-4976-BA89-96F58AD01E87}" type="slidenum">
              <a:rPr lang="en-US" smtClean="0"/>
              <a:t>‹#›</a:t>
            </a:fld>
            <a:endParaRPr lang="en-US"/>
          </a:p>
        </p:txBody>
      </p:sp>
    </p:spTree>
    <p:extLst>
      <p:ext uri="{BB962C8B-B14F-4D97-AF65-F5344CB8AC3E}">
        <p14:creationId xmlns:p14="http://schemas.microsoft.com/office/powerpoint/2010/main" val="2401456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C262E-B5B8-45CB-ABF9-CBA0131919FF}" type="datetimeFigureOut">
              <a:rPr lang="en-US" smtClean="0"/>
              <a:t>03/03/2025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6036E-1CB0-4976-BA89-96F58AD01E87}" type="slidenum">
              <a:rPr lang="en-US" smtClean="0"/>
              <a:t>‹#›</a:t>
            </a:fld>
            <a:endParaRPr lang="en-US"/>
          </a:p>
        </p:txBody>
      </p:sp>
    </p:spTree>
    <p:extLst>
      <p:ext uri="{BB962C8B-B14F-4D97-AF65-F5344CB8AC3E}">
        <p14:creationId xmlns:p14="http://schemas.microsoft.com/office/powerpoint/2010/main" val="693462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WordArt 6"/>
          <p:cNvSpPr>
            <a:spLocks noChangeArrowheads="1" noChangeShapeType="1" noTextEdit="1"/>
          </p:cNvSpPr>
          <p:nvPr/>
        </p:nvSpPr>
        <p:spPr bwMode="auto">
          <a:xfrm>
            <a:off x="3551477" y="455163"/>
            <a:ext cx="5089045" cy="95118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r>
              <a:rPr lang="en-US" sz="2700" b="1" kern="10" dirty="0">
                <a:ln w="9525">
                  <a:solidFill>
                    <a:srgbClr val="000000"/>
                  </a:solidFill>
                  <a:round/>
                  <a:headEnd/>
                  <a:tailEnd/>
                </a:ln>
                <a:solidFill>
                  <a:srgbClr val="101FB0"/>
                </a:solidFill>
                <a:latin typeface=".VnAvant"/>
              </a:rPr>
              <a:t>UBND QUẬN LONG </a:t>
            </a:r>
            <a:r>
              <a:rPr lang="en-US" sz="2700" b="1" kern="10" dirty="0">
                <a:ln w="9525">
                  <a:solidFill>
                    <a:srgbClr val="000000"/>
                  </a:solidFill>
                  <a:round/>
                  <a:headEnd/>
                  <a:tailEnd/>
                </a:ln>
                <a:solidFill>
                  <a:srgbClr val="101FB0"/>
                </a:solidFill>
                <a:latin typeface="Teim new roman"/>
              </a:rPr>
              <a:t>BIÊN</a:t>
            </a:r>
          </a:p>
          <a:p>
            <a:pPr algn="ctr">
              <a:spcBef>
                <a:spcPct val="20000"/>
              </a:spcBef>
              <a:defRPr/>
            </a:pPr>
            <a:r>
              <a:rPr lang="en-US" sz="2700" b="1" kern="10" dirty="0">
                <a:ln w="9525">
                  <a:solidFill>
                    <a:srgbClr val="000000"/>
                  </a:solidFill>
                  <a:round/>
                  <a:headEnd/>
                  <a:tailEnd/>
                </a:ln>
                <a:solidFill>
                  <a:srgbClr val="101FB0"/>
                </a:solidFill>
                <a:latin typeface="Teim new roman"/>
              </a:rPr>
              <a:t>TRƯỜNG MẦM NON ĐỨC GIANG</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078" y="310338"/>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8"/>
          <p:cNvSpPr>
            <a:spLocks noChangeArrowheads="1" noChangeShapeType="1" noTextEdit="1"/>
          </p:cNvSpPr>
          <p:nvPr/>
        </p:nvSpPr>
        <p:spPr bwMode="auto">
          <a:xfrm>
            <a:off x="3408175" y="4043604"/>
            <a:ext cx="4924378" cy="79047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defRPr/>
            </a:pPr>
            <a:r>
              <a:rPr lang="en-US" sz="3600" b="1" kern="10" dirty="0">
                <a:ln w="9525">
                  <a:solidFill>
                    <a:srgbClr val="000000"/>
                  </a:solidFill>
                  <a:round/>
                  <a:headEnd/>
                  <a:tailEnd/>
                </a:ln>
                <a:solidFill>
                  <a:srgbClr val="FF0000"/>
                </a:solidFill>
                <a:latin typeface="Teim new roman"/>
              </a:rPr>
              <a:t>Giáo viên : Lương Thị Thu Hiền</a:t>
            </a:r>
          </a:p>
          <a:p>
            <a:pPr>
              <a:spcBef>
                <a:spcPct val="20000"/>
              </a:spcBef>
              <a:defRPr/>
            </a:pPr>
            <a:r>
              <a:rPr lang="en-US" sz="3600" b="1" kern="10" dirty="0">
                <a:ln w="9525">
                  <a:solidFill>
                    <a:srgbClr val="000000"/>
                  </a:solidFill>
                  <a:round/>
                  <a:headEnd/>
                  <a:tailEnd/>
                </a:ln>
                <a:solidFill>
                  <a:srgbClr val="FF0000"/>
                </a:solidFill>
                <a:latin typeface="Teim new roman"/>
              </a:rPr>
              <a:t> Lớp: MG </a:t>
            </a:r>
            <a:r>
              <a:rPr lang="en-US" sz="3600" b="1" kern="10" dirty="0" smtClean="0">
                <a:ln w="9525">
                  <a:solidFill>
                    <a:srgbClr val="000000"/>
                  </a:solidFill>
                  <a:round/>
                  <a:headEnd/>
                  <a:tailEnd/>
                </a:ln>
                <a:solidFill>
                  <a:srgbClr val="FF0000"/>
                </a:solidFill>
                <a:latin typeface="Teim new roman"/>
              </a:rPr>
              <a:t>nhỡ B1  </a:t>
            </a:r>
            <a:endParaRPr lang="en-US" sz="3600" b="1" kern="10" dirty="0">
              <a:ln w="9525">
                <a:solidFill>
                  <a:srgbClr val="000000"/>
                </a:solidFill>
                <a:round/>
                <a:headEnd/>
                <a:tailEnd/>
              </a:ln>
              <a:solidFill>
                <a:srgbClr val="FF0000"/>
              </a:solidFill>
              <a:latin typeface="Teim new roman"/>
            </a:endParaRPr>
          </a:p>
        </p:txBody>
      </p:sp>
      <p:sp>
        <p:nvSpPr>
          <p:cNvPr id="7" name="WordArt 4"/>
          <p:cNvSpPr>
            <a:spLocks noChangeArrowheads="1" noChangeShapeType="1" noTextEdit="1"/>
          </p:cNvSpPr>
          <p:nvPr/>
        </p:nvSpPr>
        <p:spPr bwMode="auto">
          <a:xfrm>
            <a:off x="691661" y="1552532"/>
            <a:ext cx="11002169" cy="1257616"/>
          </a:xfrm>
          <a:prstGeom prst="rect">
            <a:avLst/>
          </a:prstGeom>
        </p:spPr>
        <p:txBody>
          <a:bodyPr wrap="none" fromWordArt="1">
            <a:prstTxWarp prst="textCanDown">
              <a:avLst>
                <a:gd name="adj" fmla="val 14287"/>
              </a:avLst>
            </a:prstTxWarp>
          </a:bodyPr>
          <a:lstStyle/>
          <a:p>
            <a:pPr algn="ctr"/>
            <a:r>
              <a:rPr lang="en-US" sz="3600" b="1" kern="10" dirty="0">
                <a:ln w="9525">
                  <a:solidFill>
                    <a:srgbClr val="000000"/>
                  </a:solidFill>
                  <a:round/>
                  <a:headEnd/>
                  <a:tailEnd/>
                </a:ln>
                <a:solidFill>
                  <a:srgbClr val="00B050"/>
                </a:solidFill>
                <a:effectLst>
                  <a:outerShdw dist="35921" dir="2700000" algn="ctr" rotWithShape="0">
                    <a:srgbClr val="808080">
                      <a:alpha val="79999"/>
                    </a:srgbClr>
                  </a:outerShdw>
                </a:effectLst>
                <a:latin typeface="TTesim new roman"/>
                <a:cs typeface="Times New Roman" panose="02020603050405020304" pitchFamily="18" charset="0"/>
              </a:rPr>
              <a:t>GIÁO </a:t>
            </a:r>
            <a:r>
              <a:rPr lang="en-US" sz="3600" b="1" kern="10" dirty="0" smtClean="0">
                <a:ln w="9525">
                  <a:solidFill>
                    <a:srgbClr val="000000"/>
                  </a:solidFill>
                  <a:round/>
                  <a:headEnd/>
                  <a:tailEnd/>
                </a:ln>
                <a:solidFill>
                  <a:srgbClr val="00B050"/>
                </a:solidFill>
                <a:effectLst>
                  <a:outerShdw dist="35921" dir="2700000" algn="ctr" rotWithShape="0">
                    <a:srgbClr val="808080">
                      <a:alpha val="79999"/>
                    </a:srgbClr>
                  </a:outerShdw>
                </a:effectLst>
                <a:latin typeface="TTesim new roman"/>
                <a:cs typeface="Times New Roman" panose="02020603050405020304" pitchFamily="18" charset="0"/>
              </a:rPr>
              <a:t>ÁN: </a:t>
            </a:r>
            <a:r>
              <a:rPr lang="en-US" sz="3600" b="1" kern="10" dirty="0">
                <a:ln w="9525">
                  <a:solidFill>
                    <a:srgbClr val="000000"/>
                  </a:solidFill>
                  <a:round/>
                  <a:headEnd/>
                  <a:tailEnd/>
                </a:ln>
                <a:solidFill>
                  <a:srgbClr val="00B050"/>
                </a:solidFill>
                <a:effectLst>
                  <a:outerShdw dist="35921" dir="2700000" algn="ctr" rotWithShape="0">
                    <a:srgbClr val="808080">
                      <a:alpha val="79999"/>
                    </a:srgbClr>
                  </a:outerShdw>
                </a:effectLst>
                <a:latin typeface="TTesim new roman"/>
                <a:cs typeface="Times New Roman" panose="02020603050405020304" pitchFamily="18" charset="0"/>
              </a:rPr>
              <a:t>Lĩnh vực phát triển ngôn ngữ</a:t>
            </a:r>
          </a:p>
        </p:txBody>
      </p:sp>
      <p:sp>
        <p:nvSpPr>
          <p:cNvPr id="9" name="WordArt 5"/>
          <p:cNvSpPr>
            <a:spLocks noChangeArrowheads="1" noChangeShapeType="1" noTextEdit="1"/>
          </p:cNvSpPr>
          <p:nvPr/>
        </p:nvSpPr>
        <p:spPr bwMode="auto">
          <a:xfrm>
            <a:off x="1228026" y="2895317"/>
            <a:ext cx="9284677" cy="907044"/>
          </a:xfrm>
          <a:prstGeom prst="rect">
            <a:avLst/>
          </a:prstGeom>
        </p:spPr>
        <p:txBody>
          <a:bodyPr wrap="none" fromWordArt="1">
            <a:prstTxWarp prst="textWave1">
              <a:avLst>
                <a:gd name="adj1" fmla="val 13005"/>
                <a:gd name="adj2" fmla="val 0"/>
              </a:avLst>
            </a:prstTxWarp>
          </a:bodyPr>
          <a:lstStyle/>
          <a:p>
            <a:pPr algn="ctr"/>
            <a:r>
              <a:rPr lang="en-US" sz="3600" b="1" kern="10" dirty="0" smtClean="0">
                <a:ln w="12700">
                  <a:solidFill>
                    <a:srgbClr val="0000FF"/>
                  </a:solidFill>
                  <a:round/>
                  <a:headEnd/>
                  <a:tailEnd/>
                </a:ln>
                <a:solidFill>
                  <a:srgbClr val="FF0000"/>
                </a:solidFill>
                <a:effectLst>
                  <a:outerShdw dist="35921" dir="2700000" sy="50000" kx="2115830" algn="bl" rotWithShape="0">
                    <a:srgbClr val="C0C0C0">
                      <a:alpha val="80000"/>
                    </a:srgbClr>
                  </a:outerShdw>
                </a:effectLst>
                <a:latin typeface=".tiems new ro man"/>
              </a:rPr>
              <a:t>Thơ: Bó hoa tặng cô</a:t>
            </a:r>
            <a:endParaRPr lang="en-US" sz="3600" b="1" kern="10" dirty="0">
              <a:ln w="12700">
                <a:solidFill>
                  <a:srgbClr val="0000FF"/>
                </a:solidFill>
                <a:round/>
                <a:headEnd/>
                <a:tailEnd/>
              </a:ln>
              <a:solidFill>
                <a:srgbClr val="FF0000"/>
              </a:solidFill>
              <a:effectLst>
                <a:outerShdw dist="35921" dir="2700000" sy="50000" kx="2115830" algn="bl" rotWithShape="0">
                  <a:srgbClr val="C0C0C0">
                    <a:alpha val="80000"/>
                  </a:srgbClr>
                </a:outerShdw>
              </a:effectLst>
              <a:latin typeface=".VnAvant" panose="020B7200000000000000" pitchFamily="34" charset="0"/>
            </a:endParaRPr>
          </a:p>
        </p:txBody>
      </p:sp>
    </p:spTree>
    <p:extLst>
      <p:ext uri="{BB962C8B-B14F-4D97-AF65-F5344CB8AC3E}">
        <p14:creationId xmlns:p14="http://schemas.microsoft.com/office/powerpoint/2010/main" val="349077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676"/>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4085" y="3079376"/>
            <a:ext cx="6096000" cy="1754326"/>
          </a:xfrm>
          <a:prstGeom prst="rect">
            <a:avLst/>
          </a:prstGeom>
        </p:spPr>
        <p:txBody>
          <a:bodyPr>
            <a:spAutoFit/>
          </a:bodyPr>
          <a:lstStyle/>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Bó hoa của các bạn nhỏ có những loại hoa nào?</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Bó hoa của em đây</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Vàng tươi hoa cúc áo</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Hồng hồng hoa cối xay</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Đỏ rực nụ dong </a:t>
            </a: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riềng</a:t>
            </a:r>
          </a:p>
          <a:p>
            <a:pP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Tim tím hoa bìm bìm</a:t>
            </a:r>
            <a:endPar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901"/>
            <a:ext cx="12192000" cy="7218484"/>
          </a:xfrm>
          <a:prstGeom prst="rect">
            <a:avLst/>
          </a:prstGeom>
        </p:spPr>
      </p:pic>
      <p:sp>
        <p:nvSpPr>
          <p:cNvPr id="4" name="Rectangle 3"/>
          <p:cNvSpPr/>
          <p:nvPr/>
        </p:nvSpPr>
        <p:spPr>
          <a:xfrm>
            <a:off x="9035561" y="228490"/>
            <a:ext cx="2455985" cy="1477328"/>
          </a:xfrm>
          <a:prstGeom prst="rect">
            <a:avLst/>
          </a:prstGeom>
        </p:spPr>
        <p:txBody>
          <a:bodyPr wrap="square">
            <a:spAutoFit/>
          </a:bodyPr>
          <a:lstStyle/>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Bó hoa của em đây</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Vàng tươi hoa cúc áo</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Hồng hồng hoa cối xay</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Đỏ rực nụ dong riềng</a:t>
            </a:r>
          </a:p>
          <a:p>
            <a:pP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Tim tím hoa bìm bìm</a:t>
            </a:r>
            <a:endPar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939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down)">
                                      <p:cBhvr>
                                        <p:cTn id="21" dur="500"/>
                                        <p:tgtEl>
                                          <p:spTgt spid="4">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down)">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676"/>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4085" y="3079376"/>
            <a:ext cx="3925003" cy="369332"/>
          </a:xfrm>
          <a:prstGeom prst="rect">
            <a:avLst/>
          </a:prstGeom>
        </p:spPr>
        <p:txBody>
          <a:bodyPr wrap="square">
            <a:spAutoFit/>
          </a:bodyPr>
          <a:lstStyle/>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Sau khi hái hoa các bạn nhỏ đã làm gì?</a:t>
            </a:r>
            <a:endPar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218484"/>
          </a:xfrm>
          <a:prstGeom prst="rect">
            <a:avLst/>
          </a:prstGeom>
        </p:spPr>
      </p:pic>
      <p:sp>
        <p:nvSpPr>
          <p:cNvPr id="4" name="Rectangle 3"/>
          <p:cNvSpPr/>
          <p:nvPr/>
        </p:nvSpPr>
        <p:spPr>
          <a:xfrm>
            <a:off x="9035561" y="228490"/>
            <a:ext cx="2455985" cy="646331"/>
          </a:xfrm>
          <a:prstGeom prst="rect">
            <a:avLst/>
          </a:prstGeom>
        </p:spPr>
        <p:txBody>
          <a:bodyPr wrap="square">
            <a:spAutoFit/>
          </a:bodyPr>
          <a:lstStyle/>
          <a:p>
            <a:pP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Dây tơ hồng em cuốn </a:t>
            </a:r>
          </a:p>
          <a:p>
            <a:pP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Thành bó vừa xinh</a:t>
            </a:r>
            <a:endPar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09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4"/>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63952" y="3028664"/>
            <a:ext cx="7485888" cy="1508105"/>
          </a:xfrm>
          <a:prstGeom prst="rect">
            <a:avLst/>
          </a:prstGeom>
        </p:spPr>
        <p:txBody>
          <a:bodyPr wrap="square">
            <a:spAutoFit/>
          </a:bodyPr>
          <a:lstStyle/>
          <a:p>
            <a:pPr>
              <a:spcAft>
                <a:spcPts val="0"/>
              </a:spcAft>
            </a:pPr>
            <a:r>
              <a:rPr lang="en-US"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Giảng </a:t>
            </a:r>
            <a:r>
              <a:rPr lang="en-US" sz="2000"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Dây </a:t>
            </a:r>
            <a:r>
              <a:rPr lang="en-US"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tơ hồng: có nghĩa là một loại cây có thân mềm </a:t>
            </a:r>
            <a:r>
              <a:rPr lang="en-US"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thường </a:t>
            </a:r>
            <a:r>
              <a:rPr lang="en-US"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sống bám trên các thân cây cao, các bạn nhỏ đã dùng dây tơ hồng để </a:t>
            </a:r>
            <a:r>
              <a:rPr lang="en-US"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bó nhũng bông hoa lại thành 1 bó  </a:t>
            </a:r>
            <a:r>
              <a:rPr lang="en-US"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hoa</a:t>
            </a:r>
          </a:p>
          <a:p>
            <a:pPr>
              <a:spcAft>
                <a:spcPts val="0"/>
              </a:spcAft>
            </a:pPr>
            <a:endParaRPr lang="en-US"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69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4"/>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53640" y="2943006"/>
            <a:ext cx="6096000" cy="923330"/>
          </a:xfrm>
          <a:prstGeom prst="rect">
            <a:avLst/>
          </a:prstGeom>
        </p:spPr>
        <p:txBody>
          <a:bodyPr>
            <a:spAutoFit/>
          </a:bodyPr>
          <a:lstStyle/>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hi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tặng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cô giáo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hoa tâm trạng các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bạn như thế nào ?</a:t>
            </a:r>
          </a:p>
          <a:p>
            <a:pPr>
              <a:spcAft>
                <a:spcPts val="0"/>
              </a:spcAft>
            </a:pP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Sao em hồi hộp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thế</a:t>
            </a:r>
          </a:p>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Chẳng nói được câu nào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
            <a:ext cx="12192000" cy="6891057"/>
          </a:xfrm>
          <a:prstGeom prst="rect">
            <a:avLst/>
          </a:prstGeom>
        </p:spPr>
      </p:pic>
    </p:spTree>
    <p:extLst>
      <p:ext uri="{BB962C8B-B14F-4D97-AF65-F5344CB8AC3E}">
        <p14:creationId xmlns:p14="http://schemas.microsoft.com/office/powerpoint/2010/main" val="20773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 y="-43027"/>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316480" y="3112382"/>
            <a:ext cx="6096000" cy="1200329"/>
          </a:xfrm>
          <a:prstGeom prst="rect">
            <a:avLst/>
          </a:prstGeom>
        </p:spPr>
        <p:txBody>
          <a:bodyPr>
            <a:spAutoFit/>
          </a:bodyPr>
          <a:lstStyle/>
          <a:p>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Câu thơ nào nói lên tình cảm của cô giáo đối với các bạn?</a:t>
            </a:r>
          </a:p>
          <a:p>
            <a:pPr algn="ct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“Lời cô thân thiết sao</a:t>
            </a:r>
          </a:p>
          <a:p>
            <a:pPr algn="ct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Vòng </a:t>
            </a: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tay cô dịu quá”</a:t>
            </a:r>
          </a:p>
          <a:p>
            <a:pPr algn="ct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 y="-43027"/>
            <a:ext cx="12301728" cy="6954483"/>
          </a:xfrm>
          <a:prstGeom prst="rect">
            <a:avLst/>
          </a:prstGeom>
        </p:spPr>
      </p:pic>
    </p:spTree>
    <p:extLst>
      <p:ext uri="{BB962C8B-B14F-4D97-AF65-F5344CB8AC3E}">
        <p14:creationId xmlns:p14="http://schemas.microsoft.com/office/powerpoint/2010/main" val="15473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 y="-43027"/>
            <a:ext cx="12192000" cy="6881331"/>
          </a:xfrm>
          <a:prstGeom prst="rect">
            <a:avLst/>
          </a:prstGeom>
        </p:spPr>
      </p:pic>
      <p:pic>
        <p:nvPicPr>
          <p:cNvPr id="6" name="Picture 5"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62458" y="2702122"/>
            <a:ext cx="8878237" cy="2862322"/>
          </a:xfrm>
          <a:prstGeom prst="rect">
            <a:avLst/>
          </a:prstGeom>
        </p:spPr>
        <p:txBody>
          <a:bodyPr wrap="square">
            <a:spAutoFit/>
          </a:bodyPr>
          <a:lstStyle/>
          <a:p>
            <a:pPr algn="ctr">
              <a:spcAft>
                <a:spcPts val="0"/>
              </a:spcAft>
            </a:pPr>
            <a:endPar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b="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Đọc trích dẫn những câu thơ cuối</a:t>
            </a:r>
          </a:p>
          <a:p>
            <a:pPr algn="ct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Có phải </a:t>
            </a: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hoa  </a:t>
            </a: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nói </a:t>
            </a: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hộ</a:t>
            </a:r>
          </a:p>
          <a:p>
            <a:pPr algn="ct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Cho lòng em xôn xao</a:t>
            </a:r>
          </a:p>
          <a:p>
            <a:pPr algn="ctr">
              <a:spcAft>
                <a:spcPts val="0"/>
              </a:spcAft>
            </a:pP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Ôi chùm hoa bé nhỏ </a:t>
            </a:r>
            <a:endPar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 đồng quê ngọt </a:t>
            </a:r>
            <a:r>
              <a:rPr lang="en-US" b="1" i="1"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ngào</a:t>
            </a:r>
          </a:p>
          <a:p>
            <a:pPr algn="ctr">
              <a:spcAft>
                <a:spcPts val="0"/>
              </a:spcAft>
            </a:pPr>
            <a:endPar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Các con có yêu thương cô giáo của mình không?</a:t>
            </a:r>
          </a:p>
          <a:p>
            <a:pPr algn="ct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Yêu thương cô giáo thì các con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sẽ làm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gì để các cô vui lòng?</a:t>
            </a:r>
          </a:p>
          <a:p>
            <a:pPr algn="ctr">
              <a:spcAft>
                <a:spcPts val="0"/>
              </a:spcAft>
            </a:pPr>
            <a:endPar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262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Picture 6"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1793" y="3048298"/>
            <a:ext cx="10283303" cy="2169825"/>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thơ đã nói lên tình cảm của các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 nhỏ đối </a:t>
            </a: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 các cô nhân ngày ngày 8/3 các bạn nhỏ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ở nông </a:t>
            </a: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 đã hái những đóa hoa đồng nội đem về tặng cô giáo của mình, bó hoa có nhiều bông hoa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 màu </a:t>
            </a: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 và tên gọi khác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 Khi </a:t>
            </a: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tặng hoa cho cô các bạn rất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bồi </a:t>
            </a: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hồi xúc động không nói lên lời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 cô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 đón </a:t>
            </a: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nhận bó hoa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a:t>
            </a: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 bạn với tất cả niềm yêu thương trìu </a:t>
            </a:r>
            <a:r>
              <a:rPr lang="en-US"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mến.</a:t>
            </a:r>
            <a:endPar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pPr>
            <a:r>
              <a:rPr lang="en-US"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GD:</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Trẻ biết yêu quý </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kính  </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 biết </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ơn cô giáo và trẻ  biết ý nghĩa ngày 8-3</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552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Picture 6"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34083" y="2330245"/>
            <a:ext cx="8716109" cy="2106859"/>
          </a:xfrm>
          <a:prstGeom prst="rect">
            <a:avLst/>
          </a:prstGeom>
        </p:spPr>
        <p:txBody>
          <a:bodyPr wrap="square">
            <a:spAutoFit/>
          </a:bodyPr>
          <a:lstStyle/>
          <a:p>
            <a:pPr>
              <a:lnSpc>
                <a:spcPct val="107000"/>
              </a:lnSpc>
              <a:spcAft>
                <a:spcPts val="750"/>
              </a:spcAft>
            </a:pPr>
            <a:r>
              <a:rPr lang="pt-BR" sz="3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Dạy </a:t>
            </a:r>
            <a:r>
              <a:rPr lang="pt-BR" sz="3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 đọc </a:t>
            </a:r>
            <a:r>
              <a:rPr lang="pt-BR" sz="3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pt-BR"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smtClean="0">
                <a:solidFill>
                  <a:srgbClr val="7030A0"/>
                </a:solidFill>
                <a:latin typeface="Times New Roman" panose="02020603050405020304" pitchFamily="18" charset="0"/>
              </a:rPr>
              <a:t>Lớp </a:t>
            </a:r>
            <a:r>
              <a:rPr lang="en-US" altLang="en-US" sz="2400" dirty="0">
                <a:solidFill>
                  <a:srgbClr val="7030A0"/>
                </a:solidFill>
                <a:latin typeface="Times New Roman" panose="02020603050405020304" pitchFamily="18" charset="0"/>
              </a:rPr>
              <a:t>đọc, tổ đọc ( đọc nối tiếp), nhóm đọc</a:t>
            </a:r>
          </a:p>
          <a:p>
            <a:r>
              <a:rPr lang="en-US" altLang="en-US" sz="2400" dirty="0">
                <a:solidFill>
                  <a:srgbClr val="7030A0"/>
                </a:solidFill>
                <a:latin typeface="Times New Roman" panose="02020603050405020304" pitchFamily="18" charset="0"/>
              </a:rPr>
              <a:t>(Đọc thơ theo tranh)</a:t>
            </a:r>
          </a:p>
          <a:p>
            <a:r>
              <a:rPr lang="en-US" altLang="en-US" sz="2400" dirty="0" smtClean="0">
                <a:solidFill>
                  <a:srgbClr val="7030A0"/>
                </a:solidFill>
                <a:latin typeface="Times New Roman" panose="02020603050405020304" pitchFamily="18" charset="0"/>
              </a:rPr>
              <a:t>- Cá </a:t>
            </a:r>
            <a:r>
              <a:rPr lang="en-US" altLang="en-US" sz="2400" dirty="0">
                <a:solidFill>
                  <a:srgbClr val="7030A0"/>
                </a:solidFill>
                <a:latin typeface="Times New Roman" panose="02020603050405020304" pitchFamily="18" charset="0"/>
              </a:rPr>
              <a:t>nhân trẻ đọc sử dụng Powponit</a:t>
            </a:r>
            <a:endParaRPr lang="en-US" altLang="en-US" sz="2400" dirty="0">
              <a:solidFill>
                <a:srgbClr val="7030A0"/>
              </a:solidFill>
            </a:endParaRPr>
          </a:p>
          <a:p>
            <a:pPr>
              <a:spcAft>
                <a:spcPts val="750"/>
              </a:spcAft>
            </a:pPr>
            <a:endParaRPr lang="pt-BR" dirty="0" smtClean="0">
              <a:latin typeface="Times New Roman" panose="02020603050405020304" pitchFamily="18" charset="0"/>
              <a:ea typeface="Times New Roman" panose="02020603050405020304" pitchFamily="18" charset="0"/>
            </a:endParaRPr>
          </a:p>
        </p:txBody>
      </p:sp>
      <p:sp>
        <p:nvSpPr>
          <p:cNvPr id="8" name="TextBox 1"/>
          <p:cNvSpPr txBox="1">
            <a:spLocks noChangeArrowheads="1"/>
          </p:cNvSpPr>
          <p:nvPr/>
        </p:nvSpPr>
        <p:spPr bwMode="auto">
          <a:xfrm>
            <a:off x="380411" y="4437104"/>
            <a:ext cx="914693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3</a:t>
            </a:r>
            <a:r>
              <a:rPr lang="en-US" altLang="en-US" sz="2800" b="1" dirty="0">
                <a:solidFill>
                  <a:srgbClr val="FF0000"/>
                </a:solidFill>
                <a:latin typeface="Times New Roman" panose="02020603050405020304" pitchFamily="18" charset="0"/>
                <a:cs typeface="Times New Roman" panose="02020603050405020304" pitchFamily="18" charset="0"/>
              </a:rPr>
              <a:t>. Kết thúc</a:t>
            </a:r>
          </a:p>
          <a:p>
            <a:pPr>
              <a:spcBef>
                <a:spcPct val="0"/>
              </a:spcBef>
              <a:buClrTx/>
              <a:buSzTx/>
              <a:buNone/>
            </a:pPr>
            <a:r>
              <a:rPr lang="pt-BR" sz="2400" b="1" dirty="0" smtClean="0">
                <a:solidFill>
                  <a:srgbClr val="7030A0"/>
                </a:solidFill>
                <a:latin typeface="Times New Roman" panose="02020603050405020304" pitchFamily="18" charset="0"/>
                <a:ea typeface="Times New Roman" panose="02020603050405020304" pitchFamily="18" charset="0"/>
              </a:rPr>
              <a:t> </a:t>
            </a:r>
            <a:r>
              <a:rPr lang="pt-BR" sz="2400" b="1" dirty="0" smtClean="0">
                <a:solidFill>
                  <a:srgbClr val="7030A0"/>
                </a:solidFill>
                <a:latin typeface="Times New Roman" panose="02020603050405020304" pitchFamily="18" charset="0"/>
                <a:ea typeface="Times New Roman" panose="02020603050405020304" pitchFamily="18" charset="0"/>
              </a:rPr>
              <a:t>             </a:t>
            </a:r>
            <a:r>
              <a:rPr lang="pt-BR" sz="2000" dirty="0" smtClean="0">
                <a:solidFill>
                  <a:srgbClr val="7030A0"/>
                </a:solidFill>
                <a:latin typeface="Times New Roman" panose="02020603050405020304" pitchFamily="18" charset="0"/>
                <a:ea typeface="Times New Roman" panose="02020603050405020304" pitchFamily="18" charset="0"/>
              </a:rPr>
              <a:t>Cô </a:t>
            </a:r>
            <a:r>
              <a:rPr lang="pt-BR" sz="2000" dirty="0" smtClean="0">
                <a:solidFill>
                  <a:srgbClr val="7030A0"/>
                </a:solidFill>
                <a:latin typeface="Times New Roman" panose="02020603050405020304" pitchFamily="18" charset="0"/>
                <a:ea typeface="Times New Roman" panose="02020603050405020304" pitchFamily="18" charset="0"/>
              </a:rPr>
              <a:t>cùng trẻ </a:t>
            </a:r>
            <a:r>
              <a:rPr lang="pt-BR" sz="2000" dirty="0" smtClean="0">
                <a:solidFill>
                  <a:srgbClr val="7030A0"/>
                </a:solidFill>
                <a:latin typeface="Times New Roman" panose="02020603050405020304" pitchFamily="18" charset="0"/>
                <a:ea typeface="Times New Roman" panose="02020603050405020304" pitchFamily="18" charset="0"/>
              </a:rPr>
              <a:t>hát bài hát : “Bông hoa tặng cô”.</a:t>
            </a:r>
            <a:endParaRPr lang="en-US" sz="2000" dirty="0">
              <a:solidFill>
                <a:srgbClr val="7030A0"/>
              </a:solidFill>
            </a:endParaRPr>
          </a:p>
          <a:p>
            <a:pPr eaLnBrk="1" hangingPunct="1">
              <a:spcBef>
                <a:spcPct val="0"/>
              </a:spcBef>
              <a:buClrTx/>
              <a:buSzTx/>
              <a:buFontTx/>
              <a:buNone/>
            </a:pPr>
            <a:endParaRPr lang="en-US" alt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408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 y="23224"/>
            <a:ext cx="12279922" cy="6928338"/>
          </a:xfrm>
          <a:prstGeom prst="rect">
            <a:avLst/>
          </a:prstGeom>
        </p:spPr>
      </p:pic>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383172" y="253942"/>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90699" y="1059229"/>
            <a:ext cx="8716109" cy="2291525"/>
          </a:xfrm>
          <a:prstGeom prst="rect">
            <a:avLst/>
          </a:prstGeom>
        </p:spPr>
        <p:txBody>
          <a:bodyPr wrap="square">
            <a:spAutoFit/>
          </a:bodyPr>
          <a:lstStyle/>
          <a:p>
            <a:pPr>
              <a:lnSpc>
                <a:spcPct val="107000"/>
              </a:lnSpc>
              <a:spcAft>
                <a:spcPts val="750"/>
              </a:spcAft>
            </a:pPr>
            <a:r>
              <a:rPr lang="pt-BR" sz="3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Dạy </a:t>
            </a:r>
            <a:r>
              <a:rPr lang="pt-BR" sz="3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 đọc </a:t>
            </a:r>
            <a:r>
              <a:rPr lang="pt-BR" sz="3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pt-BR" sz="24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altLang="en-US" sz="2800" b="1" dirty="0" smtClean="0">
                <a:solidFill>
                  <a:srgbClr val="7030A0"/>
                </a:solidFill>
                <a:latin typeface="Times New Roman" panose="02020603050405020304" pitchFamily="18" charset="0"/>
              </a:rPr>
              <a:t>Lớp </a:t>
            </a:r>
            <a:r>
              <a:rPr lang="en-US" altLang="en-US" sz="2800" b="1" dirty="0">
                <a:solidFill>
                  <a:srgbClr val="7030A0"/>
                </a:solidFill>
                <a:latin typeface="Times New Roman" panose="02020603050405020304" pitchFamily="18" charset="0"/>
              </a:rPr>
              <a:t>đọc, tổ đọc ( đọc nối tiếp), nhóm đọc</a:t>
            </a:r>
          </a:p>
          <a:p>
            <a:r>
              <a:rPr lang="en-US" altLang="en-US" sz="2800" b="1" dirty="0">
                <a:solidFill>
                  <a:srgbClr val="7030A0"/>
                </a:solidFill>
                <a:latin typeface="Times New Roman" panose="02020603050405020304" pitchFamily="18" charset="0"/>
              </a:rPr>
              <a:t>(Đọc thơ theo tranh)</a:t>
            </a:r>
          </a:p>
          <a:p>
            <a:r>
              <a:rPr lang="en-US" altLang="en-US" sz="2800" b="1" dirty="0" smtClean="0">
                <a:solidFill>
                  <a:srgbClr val="7030A0"/>
                </a:solidFill>
                <a:latin typeface="Times New Roman" panose="02020603050405020304" pitchFamily="18" charset="0"/>
              </a:rPr>
              <a:t>- Cá </a:t>
            </a:r>
            <a:r>
              <a:rPr lang="en-US" altLang="en-US" sz="2800" b="1" dirty="0">
                <a:solidFill>
                  <a:srgbClr val="7030A0"/>
                </a:solidFill>
                <a:latin typeface="Times New Roman" panose="02020603050405020304" pitchFamily="18" charset="0"/>
              </a:rPr>
              <a:t>nhân trẻ đọc sử dụng Powpo</a:t>
            </a:r>
            <a:r>
              <a:rPr lang="en-US" altLang="en-US" sz="2800" b="1" dirty="0">
                <a:solidFill>
                  <a:srgbClr val="6600FF"/>
                </a:solidFill>
                <a:latin typeface="Times New Roman" panose="02020603050405020304" pitchFamily="18" charset="0"/>
              </a:rPr>
              <a:t>nit</a:t>
            </a:r>
            <a:endParaRPr lang="en-US" altLang="en-US" sz="2800" b="1" dirty="0">
              <a:solidFill>
                <a:srgbClr val="6600FF"/>
              </a:solidFill>
            </a:endParaRPr>
          </a:p>
          <a:p>
            <a:pPr>
              <a:spcAft>
                <a:spcPts val="750"/>
              </a:spcAft>
            </a:pPr>
            <a:endParaRPr lang="pt-BR" dirty="0" smtClean="0">
              <a:latin typeface="Times New Roman" panose="02020603050405020304" pitchFamily="18" charset="0"/>
              <a:ea typeface="Times New Roman" panose="02020603050405020304" pitchFamily="18" charset="0"/>
            </a:endParaRPr>
          </a:p>
        </p:txBody>
      </p:sp>
      <p:sp>
        <p:nvSpPr>
          <p:cNvPr id="6" name="TextBox 1"/>
          <p:cNvSpPr txBox="1">
            <a:spLocks noChangeArrowheads="1"/>
          </p:cNvSpPr>
          <p:nvPr/>
        </p:nvSpPr>
        <p:spPr bwMode="auto">
          <a:xfrm>
            <a:off x="1614851" y="3300117"/>
            <a:ext cx="914693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b="1" dirty="0">
                <a:solidFill>
                  <a:srgbClr val="FF00FF"/>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3</a:t>
            </a:r>
            <a:r>
              <a:rPr lang="en-US" altLang="en-US" sz="2800" b="1" dirty="0">
                <a:solidFill>
                  <a:srgbClr val="FF0000"/>
                </a:solidFill>
                <a:latin typeface="Times New Roman" panose="02020603050405020304" pitchFamily="18" charset="0"/>
                <a:cs typeface="Times New Roman" panose="02020603050405020304" pitchFamily="18" charset="0"/>
              </a:rPr>
              <a:t>. Kết thúc</a:t>
            </a:r>
          </a:p>
          <a:p>
            <a:pPr>
              <a:spcBef>
                <a:spcPct val="0"/>
              </a:spcBef>
              <a:buClrTx/>
              <a:buSzTx/>
              <a:buNone/>
            </a:pPr>
            <a:r>
              <a:rPr lang="pt-BR" sz="2400" b="1" dirty="0" smtClean="0">
                <a:solidFill>
                  <a:srgbClr val="7030A0"/>
                </a:solidFill>
                <a:latin typeface="Times New Roman" panose="02020603050405020304" pitchFamily="18" charset="0"/>
                <a:ea typeface="Times New Roman" panose="02020603050405020304" pitchFamily="18" charset="0"/>
              </a:rPr>
              <a:t> </a:t>
            </a:r>
            <a:r>
              <a:rPr lang="pt-BR" sz="2400" b="1" dirty="0">
                <a:solidFill>
                  <a:srgbClr val="7030A0"/>
                </a:solidFill>
                <a:latin typeface="Times New Roman" panose="02020603050405020304" pitchFamily="18" charset="0"/>
                <a:ea typeface="Times New Roman" panose="02020603050405020304" pitchFamily="18" charset="0"/>
              </a:rPr>
              <a:t>Cô </a:t>
            </a:r>
            <a:r>
              <a:rPr lang="pt-BR" sz="2400" b="1" dirty="0" smtClean="0">
                <a:solidFill>
                  <a:srgbClr val="7030A0"/>
                </a:solidFill>
                <a:latin typeface="Times New Roman" panose="02020603050405020304" pitchFamily="18" charset="0"/>
                <a:ea typeface="Times New Roman" panose="02020603050405020304" pitchFamily="18" charset="0"/>
              </a:rPr>
              <a:t>cùng trẻ vận động theo nhạc bài hát : “ Ở trường cô dạy em thế”.</a:t>
            </a:r>
            <a:endParaRPr lang="en-US" sz="2400" b="1" dirty="0">
              <a:solidFill>
                <a:srgbClr val="7030A0"/>
              </a:solidFill>
            </a:endParaRPr>
          </a:p>
          <a:p>
            <a:pPr eaLnBrk="1" hangingPunct="1">
              <a:spcBef>
                <a:spcPct val="0"/>
              </a:spcBef>
              <a:buClrTx/>
              <a:buSzTx/>
              <a:buFontTx/>
              <a:buNone/>
            </a:pP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969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esktop\z3792877161416_2e96f382813a3456ccce3748ec0e900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2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900" y="188581"/>
            <a:ext cx="1063171" cy="954419"/>
          </a:xfrm>
          <a:prstGeom prst="rect">
            <a:avLst/>
          </a:prstGeom>
        </p:spPr>
      </p:pic>
      <p:sp>
        <p:nvSpPr>
          <p:cNvPr id="6" name="WordArt 6"/>
          <p:cNvSpPr>
            <a:spLocks noChangeArrowheads="1" noChangeShapeType="1" noTextEdit="1"/>
          </p:cNvSpPr>
          <p:nvPr/>
        </p:nvSpPr>
        <p:spPr bwMode="auto">
          <a:xfrm>
            <a:off x="3013529" y="188581"/>
            <a:ext cx="5439066" cy="779616"/>
          </a:xfrm>
          <a:prstGeom prst="rect">
            <a:avLst/>
          </a:prstGeom>
          <a:extLs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700" b="1" kern="10" dirty="0">
              <a:ln w="9525">
                <a:solidFill>
                  <a:srgbClr val="000000"/>
                </a:solidFill>
                <a:round/>
                <a:headEnd/>
                <a:tailEnd/>
              </a:ln>
              <a:solidFill>
                <a:srgbClr val="002060"/>
              </a:solidFill>
              <a:latin typeface=" tiems newroman"/>
            </a:endParaRPr>
          </a:p>
        </p:txBody>
      </p:sp>
      <p:sp>
        <p:nvSpPr>
          <p:cNvPr id="7" name="WordArt 35"/>
          <p:cNvSpPr>
            <a:spLocks noChangeArrowheads="1" noChangeShapeType="1" noTextEdit="1"/>
          </p:cNvSpPr>
          <p:nvPr/>
        </p:nvSpPr>
        <p:spPr bwMode="auto">
          <a:xfrm>
            <a:off x="466031" y="1512277"/>
            <a:ext cx="11554452" cy="2125835"/>
          </a:xfrm>
          <a:prstGeom prst="rect">
            <a:avLst/>
          </a:prstGeom>
        </p:spPr>
        <p:txBody>
          <a:bodyPr wrap="none" fromWordArt="1">
            <a:prstTxWarp prst="textCurveUp">
              <a:avLst>
                <a:gd name="adj" fmla="val 40356"/>
              </a:avLst>
            </a:prstTxWarp>
          </a:bodyPr>
          <a:lstStyle/>
          <a:p>
            <a:pPr algn="ctr">
              <a:buFontTx/>
              <a:buNone/>
            </a:pPr>
            <a:r>
              <a:rPr lang="en-US" sz="2700" kern="10" dirty="0" smtClean="0">
                <a:ln w="12700">
                  <a:solidFill>
                    <a:srgbClr val="0000FF"/>
                  </a:solidFill>
                  <a:round/>
                  <a:headEnd/>
                  <a:tailE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rPr>
              <a:t>Xin chào hẹn gặp lại các bé !</a:t>
            </a:r>
            <a:endParaRPr lang="en-US" sz="2700" kern="10" dirty="0">
              <a:ln w="12700">
                <a:solidFill>
                  <a:srgbClr val="0000FF"/>
                </a:solidFill>
                <a:round/>
                <a:headEnd/>
                <a:tailE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endParaRPr>
          </a:p>
        </p:txBody>
      </p:sp>
    </p:spTree>
    <p:extLst>
      <p:ext uri="{BB962C8B-B14F-4D97-AF65-F5344CB8AC3E}">
        <p14:creationId xmlns:p14="http://schemas.microsoft.com/office/powerpoint/2010/main" val="240561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6146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614853" y="1049524"/>
            <a:ext cx="8469924" cy="4570482"/>
          </a:xfrm>
          <a:prstGeom prst="rect">
            <a:avLst/>
          </a:prstGeom>
        </p:spPr>
        <p:txBody>
          <a:bodyPr wrap="square">
            <a:spAutoFit/>
          </a:bodyPr>
          <a:lstStyle/>
          <a:p>
            <a:pPr algn="ctr">
              <a:lnSpc>
                <a:spcPct val="150000"/>
              </a:lnSpc>
              <a:spcAft>
                <a:spcPts val="0"/>
              </a:spcAft>
            </a:pPr>
            <a:r>
              <a:rPr lang="nl-NL" b="1" dirty="0" smtClean="0">
                <a:solidFill>
                  <a:srgbClr val="FF0000"/>
                </a:solidFill>
                <a:latin typeface="Times New Roman" panose="02020603050405020304" pitchFamily="18" charset="0"/>
                <a:ea typeface="Times New Roman" panose="02020603050405020304" pitchFamily="18" charset="0"/>
              </a:rPr>
              <a:t>MỤC ĐÍCH - YÊU CẦU</a:t>
            </a:r>
            <a:endParaRPr lang="en-US" sz="1600" dirty="0">
              <a:solidFill>
                <a:srgbClr val="FF0000"/>
              </a:solidFill>
              <a:latin typeface="Times New Roman" panose="02020603050405020304" pitchFamily="18" charset="0"/>
              <a:ea typeface="Times New Roman" panose="02020603050405020304" pitchFamily="18" charset="0"/>
            </a:endParaRPr>
          </a:p>
          <a:p>
            <a:r>
              <a:rPr lang="en-US" sz="2800" b="1" dirty="0">
                <a:solidFill>
                  <a:srgbClr val="004BE2"/>
                </a:solidFill>
                <a:latin typeface="Times New Roman" panose="02020603050405020304" pitchFamily="18" charset="0"/>
                <a:cs typeface="Times New Roman" panose="02020603050405020304" pitchFamily="18" charset="0"/>
              </a:rPr>
              <a:t>1</a:t>
            </a:r>
            <a:r>
              <a:rPr lang="en-US" sz="2800" b="1" dirty="0" smtClean="0">
                <a:solidFill>
                  <a:srgbClr val="004BE2"/>
                </a:solidFill>
                <a:latin typeface="Times New Roman" panose="02020603050405020304" pitchFamily="18" charset="0"/>
                <a:cs typeface="Times New Roman" panose="02020603050405020304" pitchFamily="18" charset="0"/>
              </a:rPr>
              <a:t>. Kiến thức  </a:t>
            </a:r>
          </a:p>
          <a:p>
            <a:r>
              <a:rPr lang="en-US" b="1" i="1" dirty="0">
                <a:solidFill>
                  <a:srgbClr val="7030A0"/>
                </a:solidFill>
                <a:latin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cs typeface="Times New Roman" panose="02020603050405020304" pitchFamily="18" charset="0"/>
              </a:rPr>
              <a:t>Trẻ nhớ tên bài thơ, tên tác giả.</a:t>
            </a:r>
          </a:p>
          <a:p>
            <a:r>
              <a:rPr lang="en-US" dirty="0">
                <a:solidFill>
                  <a:srgbClr val="7030A0"/>
                </a:solidFill>
                <a:latin typeface="Times New Roman" panose="02020603050405020304" pitchFamily="18" charset="0"/>
                <a:cs typeface="Times New Roman" panose="02020603050405020304" pitchFamily="18" charset="0"/>
              </a:rPr>
              <a:t>- Trẻ hiểu được nội dung bài thơ “ Bó hoa tặng cô” : Nói lên tình cảm của các </a:t>
            </a:r>
            <a:r>
              <a:rPr lang="en-US" dirty="0" smtClean="0">
                <a:solidFill>
                  <a:srgbClr val="7030A0"/>
                </a:solidFill>
                <a:latin typeface="Times New Roman" panose="02020603050405020304" pitchFamily="18" charset="0"/>
                <a:cs typeface="Times New Roman" panose="02020603050405020304" pitchFamily="18" charset="0"/>
              </a:rPr>
              <a:t>bạn nhỏ đối </a:t>
            </a:r>
            <a:r>
              <a:rPr lang="en-US" dirty="0">
                <a:solidFill>
                  <a:srgbClr val="7030A0"/>
                </a:solidFill>
                <a:latin typeface="Times New Roman" panose="02020603050405020304" pitchFamily="18" charset="0"/>
                <a:cs typeface="Times New Roman" panose="02020603050405020304" pitchFamily="18" charset="0"/>
              </a:rPr>
              <a:t>với các cô nhân ngày ngày </a:t>
            </a:r>
            <a:r>
              <a:rPr lang="en-US" dirty="0" smtClean="0">
                <a:solidFill>
                  <a:srgbClr val="7030A0"/>
                </a:solidFill>
                <a:latin typeface="Times New Roman" panose="02020603050405020304" pitchFamily="18" charset="0"/>
                <a:cs typeface="Times New Roman" panose="02020603050405020304" pitchFamily="18" charset="0"/>
              </a:rPr>
              <a:t>8/3. </a:t>
            </a:r>
            <a:r>
              <a:rPr lang="en-US" dirty="0">
                <a:solidFill>
                  <a:srgbClr val="7030A0"/>
                </a:solidFill>
                <a:latin typeface="Times New Roman" panose="02020603050405020304" pitchFamily="18" charset="0"/>
                <a:cs typeface="Times New Roman" panose="02020603050405020304" pitchFamily="18" charset="0"/>
              </a:rPr>
              <a:t>C</a:t>
            </a:r>
            <a:r>
              <a:rPr lang="en-US" dirty="0" smtClean="0">
                <a:solidFill>
                  <a:srgbClr val="7030A0"/>
                </a:solidFill>
                <a:latin typeface="Times New Roman" panose="02020603050405020304" pitchFamily="18" charset="0"/>
                <a:cs typeface="Times New Roman" panose="02020603050405020304" pitchFamily="18" charset="0"/>
              </a:rPr>
              <a:t>ác </a:t>
            </a:r>
            <a:r>
              <a:rPr lang="en-US" dirty="0">
                <a:solidFill>
                  <a:srgbClr val="7030A0"/>
                </a:solidFill>
                <a:latin typeface="Times New Roman" panose="02020603050405020304" pitchFamily="18" charset="0"/>
                <a:cs typeface="Times New Roman" panose="02020603050405020304" pitchFamily="18" charset="0"/>
              </a:rPr>
              <a:t>bạn nhỏ </a:t>
            </a:r>
            <a:r>
              <a:rPr lang="en-US" dirty="0" smtClean="0">
                <a:solidFill>
                  <a:srgbClr val="7030A0"/>
                </a:solidFill>
                <a:latin typeface="Times New Roman" panose="02020603050405020304" pitchFamily="18" charset="0"/>
                <a:cs typeface="Times New Roman" panose="02020603050405020304" pitchFamily="18" charset="0"/>
              </a:rPr>
              <a:t>ở nông </a:t>
            </a:r>
            <a:r>
              <a:rPr lang="en-US" dirty="0">
                <a:solidFill>
                  <a:srgbClr val="7030A0"/>
                </a:solidFill>
                <a:latin typeface="Times New Roman" panose="02020603050405020304" pitchFamily="18" charset="0"/>
                <a:cs typeface="Times New Roman" panose="02020603050405020304" pitchFamily="18" charset="0"/>
              </a:rPr>
              <a:t>thôn đã hái những đóa hoa đồng nội đem về tặng cô giáo của mình, bó hoa có nhiều bông hoa có </a:t>
            </a:r>
            <a:r>
              <a:rPr lang="en-US" dirty="0" smtClean="0">
                <a:solidFill>
                  <a:srgbClr val="7030A0"/>
                </a:solidFill>
                <a:latin typeface="Times New Roman" panose="02020603050405020304" pitchFamily="18" charset="0"/>
                <a:cs typeface="Times New Roman" panose="02020603050405020304" pitchFamily="18" charset="0"/>
              </a:rPr>
              <a:t>màu </a:t>
            </a:r>
            <a:r>
              <a:rPr lang="en-US" dirty="0">
                <a:solidFill>
                  <a:srgbClr val="7030A0"/>
                </a:solidFill>
                <a:latin typeface="Times New Roman" panose="02020603050405020304" pitchFamily="18" charset="0"/>
                <a:cs typeface="Times New Roman" panose="02020603050405020304" pitchFamily="18" charset="0"/>
              </a:rPr>
              <a:t>sắc và tên gọi khác nhau khi tặng hoa cho cô các bạn rất </a:t>
            </a:r>
            <a:r>
              <a:rPr lang="en-US" dirty="0" smtClean="0">
                <a:solidFill>
                  <a:srgbClr val="7030A0"/>
                </a:solidFill>
                <a:latin typeface="Times New Roman" panose="02020603050405020304" pitchFamily="18" charset="0"/>
                <a:cs typeface="Times New Roman" panose="02020603050405020304" pitchFamily="18" charset="0"/>
              </a:rPr>
              <a:t>bồi </a:t>
            </a:r>
            <a:r>
              <a:rPr lang="en-US" dirty="0">
                <a:solidFill>
                  <a:srgbClr val="7030A0"/>
                </a:solidFill>
                <a:latin typeface="Times New Roman" panose="02020603050405020304" pitchFamily="18" charset="0"/>
                <a:cs typeface="Times New Roman" panose="02020603050405020304" pitchFamily="18" charset="0"/>
              </a:rPr>
              <a:t>hồi xúc động không nói lên lời nào và cô đón nhận bó hoa cảu các bạn với tất cả niềm yêu thương trìu </a:t>
            </a:r>
            <a:r>
              <a:rPr lang="en-US" dirty="0" smtClean="0">
                <a:solidFill>
                  <a:srgbClr val="7030A0"/>
                </a:solidFill>
                <a:latin typeface="Times New Roman" panose="02020603050405020304" pitchFamily="18" charset="0"/>
                <a:cs typeface="Times New Roman" panose="02020603050405020304" pitchFamily="18" charset="0"/>
              </a:rPr>
              <a:t>mến.</a:t>
            </a:r>
            <a:endParaRPr lang="en-US" dirty="0">
              <a:solidFill>
                <a:srgbClr val="7030A0"/>
              </a:solidFill>
              <a:latin typeface="Times New Roman" panose="02020603050405020304" pitchFamily="18" charset="0"/>
              <a:cs typeface="Times New Roman" panose="02020603050405020304" pitchFamily="18" charset="0"/>
            </a:endParaRPr>
          </a:p>
          <a:p>
            <a:r>
              <a:rPr lang="en-US" dirty="0">
                <a:solidFill>
                  <a:srgbClr val="7030A0"/>
                </a:solidFill>
                <a:latin typeface="Times New Roman" panose="02020603050405020304" pitchFamily="18" charset="0"/>
                <a:cs typeface="Times New Roman" panose="02020603050405020304" pitchFamily="18" charset="0"/>
              </a:rPr>
              <a:t>- Trẻ biết cảm nhận âm điệu vui tươi của bài thơ</a:t>
            </a:r>
          </a:p>
          <a:p>
            <a:r>
              <a:rPr lang="en-US" sz="2800" b="1" dirty="0" smtClean="0">
                <a:solidFill>
                  <a:srgbClr val="004BE2"/>
                </a:solidFill>
                <a:latin typeface="Times New Roman" panose="02020603050405020304" pitchFamily="18" charset="0"/>
                <a:cs typeface="Times New Roman" panose="02020603050405020304" pitchFamily="18" charset="0"/>
              </a:rPr>
              <a:t>2. Kĩ năng </a:t>
            </a:r>
          </a:p>
          <a:p>
            <a:r>
              <a:rPr lang="en-US" dirty="0">
                <a:solidFill>
                  <a:srgbClr val="7030A0"/>
                </a:solidFill>
                <a:latin typeface="Times New Roman" panose="02020603050405020304" pitchFamily="18" charset="0"/>
                <a:cs typeface="Times New Roman" panose="02020603050405020304" pitchFamily="18" charset="0"/>
              </a:rPr>
              <a:t>- Trẻ phát triển được khả năng quan sát, ghi nhớ và sự chú ý cho trẻ.</a:t>
            </a:r>
          </a:p>
          <a:p>
            <a:r>
              <a:rPr lang="en-US" dirty="0">
                <a:solidFill>
                  <a:srgbClr val="7030A0"/>
                </a:solidFill>
                <a:latin typeface="Times New Roman" panose="02020603050405020304" pitchFamily="18" charset="0"/>
                <a:cs typeface="Times New Roman" panose="02020603050405020304" pitchFamily="18" charset="0"/>
              </a:rPr>
              <a:t>- Trẻ trả lời rõ ràng câu hỏi của cô, phát triển ngôn ngữ mạch lạc cho trẻ</a:t>
            </a:r>
          </a:p>
          <a:p>
            <a:r>
              <a:rPr lang="en-US" sz="2800" b="1" dirty="0" smtClean="0">
                <a:solidFill>
                  <a:srgbClr val="004BE2"/>
                </a:solidFill>
                <a:latin typeface="Times New Roman" panose="02020603050405020304" pitchFamily="18" charset="0"/>
                <a:cs typeface="Times New Roman" panose="02020603050405020304" pitchFamily="18" charset="0"/>
              </a:rPr>
              <a:t>3.Giáo dục</a:t>
            </a:r>
          </a:p>
          <a:p>
            <a:r>
              <a:rPr lang="en-US" dirty="0">
                <a:solidFill>
                  <a:srgbClr val="7030A0"/>
                </a:solidFill>
                <a:latin typeface="Times New Roman" panose="02020603050405020304" pitchFamily="18" charset="0"/>
                <a:cs typeface="Times New Roman" panose="02020603050405020304" pitchFamily="18" charset="0"/>
              </a:rPr>
              <a:t>- Giáo dục trẻ biết yêu quý kính trọng, biết ơn cô </a:t>
            </a:r>
            <a:r>
              <a:rPr lang="en-US" dirty="0" smtClean="0">
                <a:solidFill>
                  <a:srgbClr val="7030A0"/>
                </a:solidFill>
                <a:latin typeface="Times New Roman" panose="02020603050405020304" pitchFamily="18" charset="0"/>
                <a:cs typeface="Times New Roman" panose="02020603050405020304" pitchFamily="18" charset="0"/>
              </a:rPr>
              <a:t>giáo, trẻ biết ý nghĩa ngày 8-3</a:t>
            </a:r>
            <a:endParaRPr lang="en-US" sz="2800" dirty="0" smtClean="0">
              <a:solidFill>
                <a:srgbClr val="7030A0"/>
              </a:solidFill>
              <a:latin typeface="Times New Roman" panose="02020603050405020304" pitchFamily="18" charset="0"/>
              <a:cs typeface="Times New Roman" panose="02020603050405020304" pitchFamily="18" charset="0"/>
            </a:endParaRPr>
          </a:p>
        </p:txBody>
      </p:sp>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620565" y="486112"/>
            <a:ext cx="646114" cy="65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06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81926" y="2474893"/>
            <a:ext cx="9434836" cy="1384995"/>
          </a:xfrm>
          <a:prstGeom prst="rect">
            <a:avLst/>
          </a:prstGeom>
          <a:noFill/>
        </p:spPr>
        <p:txBody>
          <a:bodyPr wrap="square">
            <a:spAutoFit/>
          </a:bodyPr>
          <a:lstStyle/>
          <a:p>
            <a:pPr marL="457200" indent="-457200" algn="ctr">
              <a:buFontTx/>
              <a:buAutoNum type="arabicPeriod"/>
              <a:defRPr/>
            </a:pPr>
            <a:r>
              <a:rPr lang="en-US" sz="2800" b="1" dirty="0">
                <a:solidFill>
                  <a:srgbClr val="FF0000"/>
                </a:solidFill>
                <a:latin typeface="Times New Roman" panose="02020603050405020304" pitchFamily="18" charset="0"/>
                <a:cs typeface="Times New Roman" panose="02020603050405020304" pitchFamily="18" charset="0"/>
              </a:rPr>
              <a:t>Ổn định tổ </a:t>
            </a:r>
            <a:r>
              <a:rPr lang="en-US" sz="2800" b="1" dirty="0" smtClean="0">
                <a:solidFill>
                  <a:srgbClr val="FF0000"/>
                </a:solidFill>
                <a:latin typeface="Times New Roman" panose="02020603050405020304" pitchFamily="18" charset="0"/>
                <a:cs typeface="Times New Roman" panose="02020603050405020304" pitchFamily="18" charset="0"/>
              </a:rPr>
              <a:t>chức, gây hứng thú</a:t>
            </a:r>
          </a:p>
          <a:p>
            <a:pPr marL="457200" indent="-457200" algn="ctr">
              <a:buFontTx/>
              <a:buAutoNum type="arabicPeriod"/>
              <a:defRPr/>
            </a:pPr>
            <a:endParaRPr lang="en-US" sz="2800" b="1" dirty="0">
              <a:solidFill>
                <a:srgbClr val="FF0000"/>
              </a:solidFill>
              <a:latin typeface="Times New Roman" panose="02020603050405020304" pitchFamily="18" charset="0"/>
              <a:cs typeface="Times New Roman" panose="02020603050405020304" pitchFamily="18" charset="0"/>
            </a:endParaRPr>
          </a:p>
          <a:p>
            <a:pPr>
              <a:defRPr/>
            </a:pPr>
            <a:r>
              <a:rPr lang="en-US" sz="2800" b="1" dirty="0" smtClean="0">
                <a:solidFill>
                  <a:srgbClr val="0070C0"/>
                </a:solidFill>
                <a:latin typeface="Times New Roman" panose="02020603050405020304" pitchFamily="18" charset="0"/>
                <a:cs typeface="Times New Roman" panose="02020603050405020304" pitchFamily="18" charset="0"/>
              </a:rPr>
              <a:t>Cô </a:t>
            </a:r>
            <a:r>
              <a:rPr lang="en-US" sz="2800" b="1" dirty="0">
                <a:solidFill>
                  <a:srgbClr val="0070C0"/>
                </a:solidFill>
                <a:latin typeface="Times New Roman" panose="02020603050405020304" pitchFamily="18" charset="0"/>
                <a:cs typeface="Times New Roman" panose="02020603050405020304" pitchFamily="18" charset="0"/>
              </a:rPr>
              <a:t>và </a:t>
            </a:r>
            <a:r>
              <a:rPr lang="en-US" sz="2800" b="1" dirty="0" smtClean="0">
                <a:solidFill>
                  <a:srgbClr val="0070C0"/>
                </a:solidFill>
                <a:latin typeface="Times New Roman" panose="02020603050405020304" pitchFamily="18" charset="0"/>
                <a:cs typeface="Times New Roman" panose="02020603050405020304" pitchFamily="18" charset="0"/>
              </a:rPr>
              <a:t>trẻ cùng vận động theo nhịp bài hát hoa 8-3</a:t>
            </a:r>
          </a:p>
        </p:txBody>
      </p:sp>
      <p:pic>
        <p:nvPicPr>
          <p:cNvPr id="4" name="Picture 3"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64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esktop\A2 nam 2021-2022\logotruong.jpg"/>
          <p:cNvPicPr>
            <a:picLocks noChangeAspect="1" noChangeArrowheads="1"/>
          </p:cNvPicPr>
          <p:nvPr/>
        </p:nvPicPr>
        <p:blipFill>
          <a:blip r:embed="rId4"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pic>
        <p:nvPicPr>
          <p:cNvPr id="5" name="hoa 8-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363630"/>
          </a:xfrm>
          <a:prstGeom prst="rect">
            <a:avLst/>
          </a:prstGeom>
        </p:spPr>
      </p:pic>
    </p:spTree>
    <p:extLst>
      <p:ext uri="{BB962C8B-B14F-4D97-AF65-F5344CB8AC3E}">
        <p14:creationId xmlns:p14="http://schemas.microsoft.com/office/powerpoint/2010/main" val="4285621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p:cNvSpPr txBox="1">
            <a:spLocks noChangeArrowheads="1"/>
          </p:cNvSpPr>
          <p:nvPr/>
        </p:nvSpPr>
        <p:spPr bwMode="auto">
          <a:xfrm>
            <a:off x="2394523" y="2579108"/>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2. Phương pháp và hình thức tổ chức</a:t>
            </a:r>
          </a:p>
        </p:txBody>
      </p:sp>
      <p:sp>
        <p:nvSpPr>
          <p:cNvPr id="9" name="Rectangle 8"/>
          <p:cNvSpPr/>
          <p:nvPr/>
        </p:nvSpPr>
        <p:spPr>
          <a:xfrm>
            <a:off x="1808285" y="3041171"/>
            <a:ext cx="6096000" cy="1446550"/>
          </a:xfrm>
          <a:prstGeom prst="rect">
            <a:avLst/>
          </a:prstGeom>
        </p:spPr>
        <p:txBody>
          <a:bodyPr>
            <a:spAutoFit/>
          </a:bodyPr>
          <a:lstStyle/>
          <a:p>
            <a:pPr>
              <a:spcBef>
                <a:spcPct val="0"/>
              </a:spcBef>
            </a:pPr>
            <a:endParaRPr lang="en-US" altLang="en-US" sz="2000" b="1" i="1" dirty="0" smtClean="0">
              <a:solidFill>
                <a:srgbClr val="FF0000"/>
              </a:solidFill>
              <a:latin typeface="Times New Roman" panose="02020603050405020304" pitchFamily="18" charset="0"/>
            </a:endParaRPr>
          </a:p>
          <a:p>
            <a:pPr>
              <a:spcBef>
                <a:spcPct val="0"/>
              </a:spcBef>
            </a:pPr>
            <a:r>
              <a:rPr lang="en-US" altLang="en-US" sz="2400" b="1" i="1" dirty="0" smtClean="0">
                <a:solidFill>
                  <a:srgbClr val="FF0000"/>
                </a:solidFill>
                <a:latin typeface="Times New Roman" panose="02020603050405020304" pitchFamily="18" charset="0"/>
              </a:rPr>
              <a:t>Đọc </a:t>
            </a:r>
            <a:r>
              <a:rPr lang="en-US" altLang="en-US" sz="2400" b="1" i="1" dirty="0">
                <a:solidFill>
                  <a:srgbClr val="FF0000"/>
                </a:solidFill>
                <a:latin typeface="Times New Roman" panose="02020603050405020304" pitchFamily="18" charset="0"/>
              </a:rPr>
              <a:t>thơ cho trẻ </a:t>
            </a:r>
            <a:r>
              <a:rPr lang="en-US" altLang="en-US" sz="2400" b="1" i="1" dirty="0" smtClean="0">
                <a:solidFill>
                  <a:srgbClr val="FF0000"/>
                </a:solidFill>
                <a:latin typeface="Times New Roman" panose="02020603050405020304" pitchFamily="18" charset="0"/>
              </a:rPr>
              <a:t>nghe</a:t>
            </a:r>
            <a:endParaRPr lang="en-US" altLang="en-US" sz="2400" b="1" i="1" dirty="0">
              <a:solidFill>
                <a:srgbClr val="FF0000"/>
              </a:solidFill>
              <a:latin typeface="Times New Roman" panose="02020603050405020304" pitchFamily="18" charset="0"/>
            </a:endParaRPr>
          </a:p>
          <a:p>
            <a:pPr>
              <a:spcBef>
                <a:spcPct val="0"/>
              </a:spcBef>
            </a:pPr>
            <a:r>
              <a:rPr lang="en-US" altLang="en-US" sz="2400" dirty="0">
                <a:solidFill>
                  <a:srgbClr val="7030A0"/>
                </a:solidFill>
                <a:latin typeface="Times New Roman" panose="02020603050405020304" pitchFamily="18" charset="0"/>
              </a:rPr>
              <a:t>    </a:t>
            </a:r>
            <a:r>
              <a:rPr lang="en-US" altLang="en-US" sz="2000" dirty="0">
                <a:solidFill>
                  <a:srgbClr val="7030A0"/>
                </a:solidFill>
                <a:latin typeface="Times New Roman" panose="02020603050405020304" pitchFamily="18" charset="0"/>
              </a:rPr>
              <a:t>Lần 1 bằng lời và kết hợp cử chỉ </a:t>
            </a:r>
          </a:p>
          <a:p>
            <a:pPr>
              <a:spcBef>
                <a:spcPct val="0"/>
              </a:spcBef>
            </a:pPr>
            <a:r>
              <a:rPr lang="en-US" altLang="en-US" sz="2000" dirty="0">
                <a:solidFill>
                  <a:srgbClr val="7030A0"/>
                </a:solidFill>
                <a:latin typeface="Times New Roman" panose="02020603050405020304" pitchFamily="18" charset="0"/>
              </a:rPr>
              <a:t>   </a:t>
            </a:r>
            <a:r>
              <a:rPr lang="en-US" altLang="en-US" sz="2000" dirty="0" smtClean="0">
                <a:solidFill>
                  <a:srgbClr val="7030A0"/>
                </a:solidFill>
                <a:latin typeface="Times New Roman" panose="02020603050405020304" pitchFamily="18" charset="0"/>
              </a:rPr>
              <a:t>  </a:t>
            </a:r>
            <a:r>
              <a:rPr lang="en-US" altLang="en-US" sz="2000" dirty="0">
                <a:solidFill>
                  <a:srgbClr val="7030A0"/>
                </a:solidFill>
                <a:latin typeface="Times New Roman" panose="02020603050405020304" pitchFamily="18" charset="0"/>
              </a:rPr>
              <a:t>Lần 2 kết hợp vi deo</a:t>
            </a:r>
            <a:endParaRPr lang="en-US" altLang="en-US" sz="2000" dirty="0">
              <a:solidFill>
                <a:srgbClr val="7030A0"/>
              </a:solidFill>
            </a:endParaRPr>
          </a:p>
        </p:txBody>
      </p:sp>
    </p:spTree>
    <p:extLst>
      <p:ext uri="{BB962C8B-B14F-4D97-AF65-F5344CB8AC3E}">
        <p14:creationId xmlns:p14="http://schemas.microsoft.com/office/powerpoint/2010/main" val="238703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 deo căt 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89885"/>
          </a:xfrm>
          <a:prstGeom prst="rect">
            <a:avLst/>
          </a:prstGeom>
        </p:spPr>
      </p:pic>
    </p:spTree>
    <p:extLst>
      <p:ext uri="{BB962C8B-B14F-4D97-AF65-F5344CB8AC3E}">
        <p14:creationId xmlns:p14="http://schemas.microsoft.com/office/powerpoint/2010/main" val="3409005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43453" y="2312267"/>
            <a:ext cx="9718431" cy="2616101"/>
          </a:xfrm>
          <a:prstGeom prst="rect">
            <a:avLst/>
          </a:prstGeom>
        </p:spPr>
        <p:txBody>
          <a:bodyPr wrap="square">
            <a:spAutoFit/>
          </a:bodyPr>
          <a:lstStyle/>
          <a:p>
            <a:pPr>
              <a:spcBef>
                <a:spcPct val="0"/>
              </a:spcBef>
              <a:buClrTx/>
              <a:buSzTx/>
              <a:buNone/>
            </a:pPr>
            <a:r>
              <a:rPr lang="en-US" altLang="en-US" sz="2400" b="1" i="1" dirty="0" smtClean="0">
                <a:solidFill>
                  <a:srgbClr val="FF0000"/>
                </a:solidFill>
                <a:latin typeface="Times New Roman" panose="02020603050405020304" pitchFamily="18" charset="0"/>
              </a:rPr>
              <a:t>Đàm </a:t>
            </a:r>
            <a:r>
              <a:rPr lang="en-US" altLang="en-US" sz="2400" b="1" i="1" dirty="0">
                <a:solidFill>
                  <a:srgbClr val="FF0000"/>
                </a:solidFill>
                <a:latin typeface="Times New Roman" panose="02020603050405020304" pitchFamily="18" charset="0"/>
              </a:rPr>
              <a:t>thoại - Trích </a:t>
            </a:r>
            <a:r>
              <a:rPr lang="en-US" altLang="en-US" sz="2400" b="1" i="1" dirty="0" smtClean="0">
                <a:solidFill>
                  <a:srgbClr val="FF0000"/>
                </a:solidFill>
                <a:latin typeface="Times New Roman" panose="02020603050405020304" pitchFamily="18" charset="0"/>
              </a:rPr>
              <a:t>dẫn</a:t>
            </a:r>
            <a:endParaRPr lang="en-US" altLang="en-US" sz="2400" b="1" i="1" dirty="0">
              <a:solidFill>
                <a:srgbClr val="FF0000"/>
              </a:solidFill>
              <a:latin typeface="Times New Roman" panose="02020603050405020304" pitchFamily="18" charset="0"/>
            </a:endParaRPr>
          </a:p>
          <a:p>
            <a:pPr>
              <a:buNone/>
            </a:pPr>
            <a:r>
              <a:rPr lang="en-US" altLang="en-US" dirty="0" smtClean="0">
                <a:solidFill>
                  <a:srgbClr val="7030A0"/>
                </a:solidFill>
                <a:latin typeface="Times New Roman" panose="02020603050405020304" pitchFamily="18" charset="0"/>
                <a:cs typeface="Times New Roman" panose="02020603050405020304" pitchFamily="18" charset="0"/>
              </a:rPr>
              <a:t> </a:t>
            </a:r>
            <a:r>
              <a:rPr lang="en-US" altLang="en-US" sz="2000" dirty="0">
                <a:solidFill>
                  <a:srgbClr val="7030A0"/>
                </a:solidFill>
                <a:latin typeface="Times New Roman" panose="02020603050405020304" pitchFamily="18" charset="0"/>
                <a:cs typeface="Times New Roman" panose="02020603050405020304" pitchFamily="18" charset="0"/>
              </a:rPr>
              <a:t>- Cô vừa đọc cho các con nghe bài thơ có tên là gì?  Do ai sáng tác?</a:t>
            </a:r>
          </a:p>
          <a:p>
            <a:pPr marL="342900" indent="-342900">
              <a:buFontTx/>
              <a:buChar char="-"/>
            </a:pPr>
            <a:r>
              <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thơ nói về điều </a:t>
            </a:r>
            <a:r>
              <a:rPr lang="en-US" sz="2000"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gì?</a:t>
            </a:r>
          </a:p>
          <a:p>
            <a:r>
              <a:rPr lang="en-US" sz="2000" dirty="0">
                <a:solidFill>
                  <a:srgbClr val="7030A0"/>
                </a:solidFill>
                <a:latin typeface="Times New Roman" panose="02020603050405020304" pitchFamily="18" charset="0"/>
                <a:cs typeface="Times New Roman" panose="02020603050405020304" pitchFamily="18" charset="0"/>
              </a:rPr>
              <a:t>B</a:t>
            </a:r>
            <a:r>
              <a:rPr lang="en-US" sz="2000" dirty="0" smtClean="0">
                <a:solidFill>
                  <a:srgbClr val="7030A0"/>
                </a:solidFill>
                <a:latin typeface="Times New Roman" panose="02020603050405020304" pitchFamily="18" charset="0"/>
                <a:cs typeface="Times New Roman" panose="02020603050405020304" pitchFamily="18" charset="0"/>
              </a:rPr>
              <a:t>ài thơ : Nói về tình </a:t>
            </a:r>
            <a:r>
              <a:rPr lang="en-US" sz="2000" dirty="0">
                <a:solidFill>
                  <a:srgbClr val="7030A0"/>
                </a:solidFill>
                <a:latin typeface="Times New Roman" panose="02020603050405020304" pitchFamily="18" charset="0"/>
                <a:cs typeface="Times New Roman" panose="02020603050405020304" pitchFamily="18" charset="0"/>
              </a:rPr>
              <a:t>cảm của các </a:t>
            </a:r>
            <a:r>
              <a:rPr lang="en-US" sz="2000" dirty="0" smtClean="0">
                <a:solidFill>
                  <a:srgbClr val="7030A0"/>
                </a:solidFill>
                <a:latin typeface="Times New Roman" panose="02020603050405020304" pitchFamily="18" charset="0"/>
                <a:cs typeface="Times New Roman" panose="02020603050405020304" pitchFamily="18" charset="0"/>
              </a:rPr>
              <a:t>bạn nhở </a:t>
            </a:r>
            <a:r>
              <a:rPr lang="en-US" sz="2000" dirty="0">
                <a:solidFill>
                  <a:srgbClr val="7030A0"/>
                </a:solidFill>
                <a:latin typeface="Times New Roman" panose="02020603050405020304" pitchFamily="18" charset="0"/>
                <a:cs typeface="Times New Roman" panose="02020603050405020304" pitchFamily="18" charset="0"/>
              </a:rPr>
              <a:t>đối với </a:t>
            </a:r>
            <a:r>
              <a:rPr lang="en-US" sz="2000" dirty="0" smtClean="0">
                <a:solidFill>
                  <a:srgbClr val="7030A0"/>
                </a:solidFill>
                <a:latin typeface="Times New Roman" panose="02020603050405020304" pitchFamily="18" charset="0"/>
                <a:cs typeface="Times New Roman" panose="02020603050405020304" pitchFamily="18" charset="0"/>
              </a:rPr>
              <a:t> </a:t>
            </a:r>
            <a:r>
              <a:rPr lang="en-US" sz="2000" dirty="0">
                <a:solidFill>
                  <a:srgbClr val="7030A0"/>
                </a:solidFill>
                <a:latin typeface="Times New Roman" panose="02020603050405020304" pitchFamily="18" charset="0"/>
                <a:cs typeface="Times New Roman" panose="02020603050405020304" pitchFamily="18" charset="0"/>
              </a:rPr>
              <a:t>cô </a:t>
            </a:r>
            <a:r>
              <a:rPr lang="en-US" sz="2000" dirty="0" smtClean="0">
                <a:solidFill>
                  <a:srgbClr val="7030A0"/>
                </a:solidFill>
                <a:latin typeface="Times New Roman" panose="02020603050405020304" pitchFamily="18" charset="0"/>
                <a:cs typeface="Times New Roman" panose="02020603050405020304" pitchFamily="18" charset="0"/>
              </a:rPr>
              <a:t>giáo nhân </a:t>
            </a:r>
            <a:r>
              <a:rPr lang="en-US" sz="2000" dirty="0">
                <a:solidFill>
                  <a:srgbClr val="7030A0"/>
                </a:solidFill>
                <a:latin typeface="Times New Roman" panose="02020603050405020304" pitchFamily="18" charset="0"/>
                <a:cs typeface="Times New Roman" panose="02020603050405020304" pitchFamily="18" charset="0"/>
              </a:rPr>
              <a:t>ngày ngày 8/3 các bạn nhỏ nông thôn đã hái những đóa hoa đồng nội đem về tặng cô giáo của mình, bó hoa có nhiều bông hoa có ,màu sắc và tên gọi khác nhau khi tặng hoa cho cô các bạn rất bòi hồi xúc động không nói lên lời nào và cô đón nhận bó hoa cảu các bạn với tất cả niềm yêu thương trìu mến</a:t>
            </a:r>
          </a:p>
          <a:p>
            <a:endPar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5420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33"/>
            <a:ext cx="12192000" cy="6881331"/>
          </a:xfrm>
          <a:prstGeom prst="rect">
            <a:avLst/>
          </a:prstGeom>
        </p:spPr>
      </p:pic>
      <p:pic>
        <p:nvPicPr>
          <p:cNvPr id="3" name="Picture 2" descr="D:\Desktop\A2 nam 2021-2022\logotruong.jpg"/>
          <p:cNvPicPr>
            <a:picLocks noChangeAspect="1" noChangeArrowheads="1"/>
          </p:cNvPicPr>
          <p:nvPr/>
        </p:nvPicPr>
        <p:blipFill>
          <a:blip r:embed="rId3"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268873" y="64590"/>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85150" y="3094168"/>
            <a:ext cx="3704860" cy="646331"/>
          </a:xfrm>
          <a:prstGeom prst="rect">
            <a:avLst/>
          </a:prstGeom>
        </p:spPr>
        <p:txBody>
          <a:bodyPr wrap="none">
            <a:spAutoFit/>
          </a:bodyPr>
          <a:lstStyle/>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Ngày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mùng tám tháng ba là ngày gì ? </a:t>
            </a:r>
          </a:p>
          <a:p>
            <a:pPr>
              <a:spcAft>
                <a:spcPts val="0"/>
              </a:spcAft>
            </a:pP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bạn </a:t>
            </a:r>
            <a:r>
              <a:rPr lang="en-US" dirty="0" smtClean="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nhỏ </a:t>
            </a:r>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đã làm gì ?</a:t>
            </a:r>
          </a:p>
        </p:txBody>
      </p:sp>
      <p:pic>
        <p:nvPicPr>
          <p:cNvPr id="6" name="Picture 5"/>
          <p:cNvPicPr>
            <a:picLocks noChangeAspect="1"/>
          </p:cNvPicPr>
          <p:nvPr/>
        </p:nvPicPr>
        <p:blipFill>
          <a:blip r:embed="rId4"/>
          <a:stretch>
            <a:fillRect/>
          </a:stretch>
        </p:blipFill>
        <p:spPr>
          <a:xfrm>
            <a:off x="0" y="-23333"/>
            <a:ext cx="12256008" cy="6981092"/>
          </a:xfrm>
          <a:prstGeom prst="rect">
            <a:avLst/>
          </a:prstGeom>
        </p:spPr>
      </p:pic>
      <p:sp>
        <p:nvSpPr>
          <p:cNvPr id="7" name="Rectangle 6"/>
          <p:cNvSpPr/>
          <p:nvPr/>
        </p:nvSpPr>
        <p:spPr>
          <a:xfrm>
            <a:off x="7764194" y="9135898"/>
            <a:ext cx="3670910" cy="1015663"/>
          </a:xfrm>
          <a:prstGeom prst="rect">
            <a:avLst/>
          </a:prstGeom>
        </p:spPr>
        <p:txBody>
          <a:bodyPr wrap="square">
            <a:spAutoFit/>
          </a:bodyPr>
          <a:lstStyle/>
          <a:p>
            <a:pPr>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mùng tám tháng ba</a:t>
            </a:r>
          </a:p>
          <a:p>
            <a:pPr>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Chúng em đi hái hoa</a:t>
            </a:r>
          </a:p>
          <a:p>
            <a:pPr>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 </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 tặng cô giáo”</a:t>
            </a:r>
          </a:p>
        </p:txBody>
      </p:sp>
      <p:sp>
        <p:nvSpPr>
          <p:cNvPr id="8" name="Rectangle 7"/>
          <p:cNvSpPr/>
          <p:nvPr/>
        </p:nvSpPr>
        <p:spPr>
          <a:xfrm>
            <a:off x="7627034" y="5254741"/>
            <a:ext cx="3651738" cy="1015663"/>
          </a:xfrm>
          <a:prstGeom prst="rect">
            <a:avLst/>
          </a:prstGeom>
        </p:spPr>
        <p:txBody>
          <a:bodyPr wrap="square">
            <a:spAutoFit/>
          </a:bodyPr>
          <a:lstStyle/>
          <a:p>
            <a:pPr>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 mùng tám tháng ba</a:t>
            </a:r>
          </a:p>
          <a:p>
            <a:pPr>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Chúng em đi hái hoa</a:t>
            </a:r>
          </a:p>
          <a:p>
            <a:pPr>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Mang </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 tặng cô giáo”</a:t>
            </a:r>
          </a:p>
        </p:txBody>
      </p:sp>
    </p:spTree>
    <p:extLst>
      <p:ext uri="{BB962C8B-B14F-4D97-AF65-F5344CB8AC3E}">
        <p14:creationId xmlns:p14="http://schemas.microsoft.com/office/powerpoint/2010/main" val="40367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905</Words>
  <Application>Microsoft Office PowerPoint</Application>
  <PresentationFormat>Widescreen</PresentationFormat>
  <Paragraphs>84</Paragraphs>
  <Slides>19</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 tiems newroman</vt:lpstr>
      <vt:lpstr>.tiems new ro man</vt:lpstr>
      <vt:lpstr>.VnAvant</vt:lpstr>
      <vt:lpstr>Arial</vt:lpstr>
      <vt:lpstr>Calibri</vt:lpstr>
      <vt:lpstr>Calibri Light</vt:lpstr>
      <vt:lpstr>Tahoma</vt:lpstr>
      <vt:lpstr>Teim new roman</vt:lpstr>
      <vt:lpstr>Times New Roman</vt:lpstr>
      <vt:lpstr>TTesim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13</cp:revision>
  <dcterms:created xsi:type="dcterms:W3CDTF">2025-03-02T13:49:54Z</dcterms:created>
  <dcterms:modified xsi:type="dcterms:W3CDTF">2025-03-03T13:47:58Z</dcterms:modified>
</cp:coreProperties>
</file>