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sldIdLst>
    <p:sldId id="335" r:id="rId2"/>
    <p:sldId id="403" r:id="rId3"/>
    <p:sldId id="281" r:id="rId4"/>
    <p:sldId id="362" r:id="rId5"/>
    <p:sldId id="310" r:id="rId6"/>
    <p:sldId id="365" r:id="rId7"/>
    <p:sldId id="309" r:id="rId8"/>
    <p:sldId id="366" r:id="rId9"/>
    <p:sldId id="311" r:id="rId10"/>
    <p:sldId id="367" r:id="rId11"/>
    <p:sldId id="312" r:id="rId12"/>
    <p:sldId id="313" r:id="rId13"/>
    <p:sldId id="368" r:id="rId14"/>
    <p:sldId id="369" r:id="rId15"/>
    <p:sldId id="289" r:id="rId16"/>
    <p:sldId id="402" r:id="rId17"/>
    <p:sldId id="290" r:id="rId18"/>
    <p:sldId id="282" r:id="rId19"/>
    <p:sldId id="268" r:id="rId20"/>
    <p:sldId id="269" r:id="rId21"/>
    <p:sldId id="384" r:id="rId22"/>
    <p:sldId id="283" r:id="rId23"/>
    <p:sldId id="391" r:id="rId24"/>
    <p:sldId id="392" r:id="rId25"/>
    <p:sldId id="275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776" userDrawn="1">
          <p15:clr>
            <a:srgbClr val="A4A3A4"/>
          </p15:clr>
        </p15:guide>
        <p15:guide id="3" orient="horz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663300"/>
    <a:srgbClr val="0DA3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792" y="72"/>
      </p:cViewPr>
      <p:guideLst>
        <p:guide orient="horz" pos="2112"/>
        <p:guide pos="3776"/>
        <p:guide orient="horz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22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6151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837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911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2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062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8889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069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99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27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9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9AEC3CB-4917-4ACD-AED3-FCD652CFEE7E}" type="slidenum">
              <a:rPr lang="en-US" altLang="en-US" smtClean="0"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8852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5" Type="http://schemas.openxmlformats.org/officeDocument/2006/relationships/image" Target="../media/image4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B5F9494F-1140-6CED-FDA9-9267C1B59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47601" y="-609494"/>
            <a:ext cx="13639602" cy="7467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A6DCECC-55C4-CF86-3A85-1958872A9E5E}"/>
              </a:ext>
            </a:extLst>
          </p:cNvPr>
          <p:cNvSpPr/>
          <p:nvPr/>
        </p:nvSpPr>
        <p:spPr>
          <a:xfrm>
            <a:off x="3352870" y="63126"/>
            <a:ext cx="57679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UỶ BAN NHÂN DÂN QUẬN LONG BIÊN</a:t>
            </a:r>
          </a:p>
          <a:p>
            <a:pPr algn="ctr"/>
            <a:r>
              <a:rPr lang="en-US" sz="2400" b="0" cap="none" spc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TRƯỜNG MẦM NON ĐỨC GIANG</a:t>
            </a:r>
            <a:endParaRPr lang="en-US" sz="5400" b="0" cap="none" spc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E1AA6A-118D-C2BA-AC89-4EEA791D6B0D}"/>
              </a:ext>
            </a:extLst>
          </p:cNvPr>
          <p:cNvSpPr/>
          <p:nvPr/>
        </p:nvSpPr>
        <p:spPr>
          <a:xfrm>
            <a:off x="2484493" y="1738757"/>
            <a:ext cx="75046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LĨNH VỰC PHÁT TRIỂN NHẬN THỨC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EB5BB9F-A501-26A8-D5F2-544F53B55FD0}"/>
              </a:ext>
            </a:extLst>
          </p:cNvPr>
          <p:cNvSpPr/>
          <p:nvPr/>
        </p:nvSpPr>
        <p:spPr>
          <a:xfrm>
            <a:off x="1821363" y="2640167"/>
            <a:ext cx="883094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ĐỀ TÀI: CHẮP GHÉP HÌNH HÌNH HỌC THÀNH CÁC HÌNH MỚI</a:t>
            </a:r>
          </a:p>
          <a:p>
            <a:pPr algn="ctr"/>
            <a:r>
              <a:rPr lang="en-US" sz="2400" b="0" cap="none" spc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GIÁO VIÊN: VŨ THỊ THUỶ</a:t>
            </a:r>
          </a:p>
          <a:p>
            <a:pPr algn="ctr"/>
            <a:r>
              <a:rPr lang="en-US" sz="240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LỚP: MGN B2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4A5AED6-6D7F-AE5D-31BC-31A5CB8B5F4A}"/>
              </a:ext>
            </a:extLst>
          </p:cNvPr>
          <p:cNvSpPr/>
          <p:nvPr/>
        </p:nvSpPr>
        <p:spPr>
          <a:xfrm>
            <a:off x="4455166" y="6317051"/>
            <a:ext cx="328166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0" cap="none" spc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N</a:t>
            </a:r>
            <a:r>
              <a:rPr lang="en-US" sz="240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ĂM HỌC: 2024 - 2025</a:t>
            </a:r>
            <a:endParaRPr lang="en-US" sz="5400" b="0" cap="none" spc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2000" cy="7505065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152556" y="183516"/>
            <a:ext cx="11718769" cy="7322185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622300" algn="ctr"/>
            <a:endParaRPr lang="en-US" sz="3200">
              <a:latin typeface="Times New Roman" panose="02020603050405020304" charset="0"/>
            </a:endParaRPr>
          </a:p>
          <a:p>
            <a:pPr indent="622300" algn="ctr"/>
            <a:endParaRPr lang="en-US" sz="3200">
              <a:latin typeface="Times New Roman" panose="02020603050405020304" charset="0"/>
            </a:endParaRPr>
          </a:p>
          <a:p>
            <a:pPr indent="622300"/>
            <a:r>
              <a:rPr lang="en-US" sz="3200" b="1">
                <a:latin typeface="Times New Roman" panose="02020603050405020304" charset="0"/>
              </a:rPr>
              <a:t>Câu hỏi 4:</a:t>
            </a:r>
          </a:p>
          <a:p>
            <a:pPr indent="622300"/>
            <a:endParaRPr lang="en-US" sz="3200" b="1">
              <a:latin typeface="Times New Roman" panose="02020603050405020304" charset="0"/>
            </a:endParaRP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Hình gì 3 cạnh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Đường thẳng bao quanh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Cũng chẳng biết lăn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Tìm nhanh đoán đúng.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4"/>
          <p:cNvSpPr/>
          <p:nvPr/>
        </p:nvSpPr>
        <p:spPr>
          <a:xfrm rot="14421193" flipH="1">
            <a:off x="2947035" y="1367790"/>
            <a:ext cx="5293360" cy="4598670"/>
          </a:xfrm>
          <a:prstGeom prst="triangle">
            <a:avLst/>
          </a:prstGeom>
          <a:solidFill>
            <a:srgbClr val="0066FF"/>
          </a:solidFill>
          <a:ln w="38100">
            <a:noFill/>
          </a:ln>
        </p:spPr>
        <p:txBody>
          <a:bodyPr vert="eaVert" wrap="none" anchor="ctr" anchorCtr="0"/>
          <a:lstStyle/>
          <a:p>
            <a:pPr eaLnBrk="0" hangingPunct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7170" name="Text Box 5"/>
          <p:cNvSpPr txBox="1"/>
          <p:nvPr/>
        </p:nvSpPr>
        <p:spPr>
          <a:xfrm>
            <a:off x="3505201" y="5446395"/>
            <a:ext cx="5549265" cy="899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Hình</a:t>
            </a:r>
            <a:r>
              <a:rPr lang="en-US" sz="54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tam </a:t>
            </a: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giác</a:t>
            </a:r>
            <a:endParaRPr lang="en-US" sz="5400" b="1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Tieng-vo-tay-tra-loi-dung-www_tiengdong_com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763001" y="5334001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6" dur="80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614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 descr="cuối">
            <a:extLst>
              <a:ext uri="{FF2B5EF4-FFF2-40B4-BE49-F238E27FC236}">
                <a16:creationId xmlns:a16="http://schemas.microsoft.com/office/drawing/2014/main" id="{28A7AA4C-D209-27E3-1773-1B7A0578B9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794"/>
            <a:ext cx="12192000" cy="6856730"/>
          </a:xfrm>
          <a:prstGeom prst="rect">
            <a:avLst/>
          </a:prstGeom>
        </p:spPr>
      </p:pic>
      <p:sp>
        <p:nvSpPr>
          <p:cNvPr id="8194" name="WordArt 5" descr="Narrow vertical"/>
          <p:cNvSpPr>
            <a:spLocks noTextEdit="1"/>
          </p:cNvSpPr>
          <p:nvPr/>
        </p:nvSpPr>
        <p:spPr>
          <a:xfrm>
            <a:off x="1829438" y="1828842"/>
            <a:ext cx="8329924" cy="268668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  <a:normAutofit fontScale="25000" lnSpcReduction="20000"/>
          </a:bodyPr>
          <a:lstStyle/>
          <a:p>
            <a:pPr algn="ctr" eaLnBrk="0" hangingPunct="0"/>
            <a:r>
              <a:rPr lang="en-US" sz="3200" b="1" noProof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    </a:t>
            </a:r>
            <a:r>
              <a:rPr lang="en-US" sz="3200" b="1" noProof="1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00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                 </a:t>
            </a:r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Hoạt động 2:</a:t>
            </a:r>
          </a:p>
          <a:p>
            <a:pPr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     </a:t>
            </a:r>
          </a:p>
          <a:p>
            <a:pPr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           Chắp ghép các hình học </a:t>
            </a:r>
          </a:p>
          <a:p>
            <a:pPr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để tạo thành hình mới theo yêu cầu</a:t>
            </a:r>
          </a:p>
          <a:p>
            <a:pPr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                  và theo ý thích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95 -0.0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0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1794"/>
            <a:ext cx="12192000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1752714" y="-635"/>
            <a:ext cx="8915286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* Chắp ghép theo ý thích.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75566"/>
            <a:ext cx="9144000" cy="6782435"/>
          </a:xfrm>
        </p:spPr>
        <p:txBody>
          <a:bodyPr/>
          <a:lstStyle/>
          <a:p>
            <a:pPr marL="0" indent="0">
              <a:buNone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147571" y="381000"/>
            <a:ext cx="3155315" cy="29972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6426201" y="587375"/>
            <a:ext cx="3585845" cy="2555240"/>
          </a:xfrm>
          <a:prstGeom prst="rect">
            <a:avLst/>
          </a:prstGeom>
          <a:solidFill>
            <a:srgbClr val="0DA311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2693036" y="3999865"/>
            <a:ext cx="2675255" cy="255651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6553200" y="4038601"/>
            <a:ext cx="3632200" cy="2414905"/>
          </a:xfrm>
          <a:prstGeom prst="triangle">
            <a:avLst/>
          </a:prstGeom>
          <a:solidFill>
            <a:srgbClr val="00B0F0"/>
          </a:solidFill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 animBg="1"/>
      <p:bldP spid="4" grpId="1" animBg="1"/>
      <p:bldP spid="5" grpId="0" bldLvl="0" animBg="1"/>
      <p:bldP spid="5" grpId="1" animBg="1"/>
      <p:bldP spid="6" grpId="0" bldLvl="0" animBg="1"/>
      <p:bldP spid="6" grpId="1" animBg="1"/>
      <p:bldP spid="7" grpId="0" bldLvl="0" animBg="1"/>
      <p:bldP spid="7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524000" y="2286000"/>
            <a:ext cx="2362200" cy="24384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>
              <a:spcBef>
                <a:spcPct val="20000"/>
              </a:spcBef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5" name="Rectangle 6"/>
          <p:cNvSpPr/>
          <p:nvPr/>
        </p:nvSpPr>
        <p:spPr>
          <a:xfrm>
            <a:off x="8305800" y="2286000"/>
            <a:ext cx="2362200" cy="24384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algn="ctr">
              <a:spcBef>
                <a:spcPct val="20000"/>
              </a:spcBef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1.11111E-6 L 0.2375 -1.11111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/>
          <p:nvPr/>
        </p:nvSpPr>
        <p:spPr>
          <a:xfrm rot="-5400000" flipH="1">
            <a:off x="5434965" y="-186690"/>
            <a:ext cx="3564890" cy="5988685"/>
          </a:xfrm>
          <a:prstGeom prst="rtTriangle">
            <a:avLst/>
          </a:prstGeom>
          <a:solidFill>
            <a:srgbClr val="0066FF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AutoShape 4"/>
          <p:cNvSpPr/>
          <p:nvPr/>
        </p:nvSpPr>
        <p:spPr>
          <a:xfrm rot="5400000" flipH="1">
            <a:off x="3568701" y="-64135"/>
            <a:ext cx="3557905" cy="5971540"/>
          </a:xfrm>
          <a:prstGeom prst="rtTriangle">
            <a:avLst/>
          </a:prstGeom>
          <a:solidFill>
            <a:srgbClr val="0066FF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11526 -0.0126504 C 0.0211956 -0.0113954 -0.068612 -0.0100236 -0.108182 -0.00951381 C -0.147398 -0.0088872 -0.122007 -0.0095934 -0.125859 -0.00951381 " pathEditMode="relative" rAng="0" ptsTypes="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" y="2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0828 -0.00638672 C -0.081877 -0.0103266 0.0163931 -0.0144966 0.0597931 -0.0161166 C 0.102853 -0.0179666 0.075073 -0.0158866 0.0792431 -0.0161166 " pathEditMode="relative" rAng="-1607466960" ptsTypes="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/>
          <p:nvPr/>
        </p:nvSpPr>
        <p:spPr>
          <a:xfrm rot="-5400000" flipH="1">
            <a:off x="4587241" y="975361"/>
            <a:ext cx="3833495" cy="3863975"/>
          </a:xfrm>
          <a:prstGeom prst="rtTriangl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AutoShape 4"/>
          <p:cNvSpPr/>
          <p:nvPr/>
        </p:nvSpPr>
        <p:spPr>
          <a:xfrm rot="5400000" flipH="1">
            <a:off x="3214370" y="1053466"/>
            <a:ext cx="3832860" cy="3860165"/>
          </a:xfrm>
          <a:prstGeom prst="rtTriangle">
            <a:avLst/>
          </a:prstGeom>
          <a:solidFill>
            <a:srgbClr val="00B0F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55107 0.000315274 C 0.0692752 0.00373377 -0.0160781 0.00786507 -0.0536705 0.00912617 C -0.0909454 0.0110929 -0.0667648 0.00804667 -0.0704287 0.00834607 " pathEditMode="relative" rAng="-536870880" ptsTypes="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8923 0.00435407 C -0.09028 0.000414067 0.00798997 -0.00375593 0.05139 -0.00537593 C 0.0944497 -0.00722593 0.06667 -0.00514593 0.07084 -0.00537593 " pathEditMode="relative" rAng="-1607466960" ptsTypes="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2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4"/>
          <p:cNvSpPr/>
          <p:nvPr/>
        </p:nvSpPr>
        <p:spPr>
          <a:xfrm rot="-8074283" flipH="1">
            <a:off x="4740910" y="4705350"/>
            <a:ext cx="3048000" cy="3032760"/>
          </a:xfrm>
          <a:prstGeom prst="rtTriangle">
            <a:avLst/>
          </a:prstGeom>
          <a:solidFill>
            <a:srgbClr val="0066FF"/>
          </a:solidFill>
          <a:ln w="317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AutoShape 4"/>
          <p:cNvSpPr/>
          <p:nvPr/>
        </p:nvSpPr>
        <p:spPr>
          <a:xfrm rot="8130482" flipH="1">
            <a:off x="7521575" y="1931035"/>
            <a:ext cx="3031490" cy="3107690"/>
          </a:xfrm>
          <a:prstGeom prst="rtTriangle">
            <a:avLst/>
          </a:prstGeom>
          <a:solidFill>
            <a:srgbClr val="0066FF"/>
          </a:solidFill>
          <a:ln w="317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AutoShape 4"/>
          <p:cNvSpPr/>
          <p:nvPr/>
        </p:nvSpPr>
        <p:spPr>
          <a:xfrm rot="-2658896" flipH="1">
            <a:off x="2011045" y="1780540"/>
            <a:ext cx="3040380" cy="3135630"/>
          </a:xfrm>
          <a:prstGeom prst="rtTriangle">
            <a:avLst/>
          </a:prstGeom>
          <a:solidFill>
            <a:srgbClr val="0066FF"/>
          </a:solidFill>
          <a:ln w="317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7" name="AutoShape 4"/>
          <p:cNvSpPr/>
          <p:nvPr/>
        </p:nvSpPr>
        <p:spPr>
          <a:xfrm rot="2739565" flipH="1">
            <a:off x="4820285" y="-894080"/>
            <a:ext cx="3035300" cy="3035300"/>
          </a:xfrm>
          <a:prstGeom prst="rtTriangle">
            <a:avLst/>
          </a:prstGeom>
          <a:solidFill>
            <a:srgbClr val="0066FF"/>
          </a:solidFill>
          <a:ln w="317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16898 C -0.00052 0.06713 -0.00105 -0.0345 -0.0007 -0.07917 C 0.00086 -0.12315 0.00208 -0.09445 0.00208 -0.09838 " pathEditMode="relative" rAng="-2040282480" ptsTypes="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6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84 0.00139 C 0.06371 -3.7037E-6 -0.01424 -0.00139 -0.04844 -0.00231 C -0.08264 -0.00324 -0.05799 -0.00486 -0.06354 -0.00393 " pathEditMode="relative" rAng="17338980" ptsTypes="aa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00" y="-20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12 -0.17986 C 0.00208 -0.07569 0.00104 0.02847 0.00035 0.07384 C -0.00035 0.11921 -0.0007 0.08658 -0.0007 0.09398 " pathEditMode="relative" rAng="-2145063600" ptsTypes="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0" y="1500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3906 0.01527 C -0.06111 0.01134 0.01649 0.00717 0.05069 0.00555 C 0.08472 0.0037 0.06267 0.00578 0.06597 0.00555 " pathEditMode="relative" rAng="-1607466960" ptsTypes="aaA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00" y="-6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4"/>
          <p:cNvSpPr/>
          <p:nvPr/>
        </p:nvSpPr>
        <p:spPr>
          <a:xfrm>
            <a:off x="4724400" y="1600200"/>
            <a:ext cx="3886200" cy="2438400"/>
          </a:xfrm>
          <a:prstGeom prst="rect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>
              <a:spcBef>
                <a:spcPct val="20000"/>
              </a:spcBef>
              <a:buChar char="•"/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15365" name="Rectangle 5"/>
          <p:cNvSpPr/>
          <p:nvPr/>
        </p:nvSpPr>
        <p:spPr>
          <a:xfrm>
            <a:off x="2819400" y="304800"/>
            <a:ext cx="1905000" cy="3733800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>
              <a:spcBef>
                <a:spcPct val="20000"/>
              </a:spcBef>
              <a:buChar char="•"/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22531" name="AutoShape 6"/>
          <p:cNvSpPr/>
          <p:nvPr/>
        </p:nvSpPr>
        <p:spPr>
          <a:xfrm>
            <a:off x="32766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lang="en-US" altLang="en-US" sz="4400" dirty="0">
              <a:solidFill>
                <a:schemeClr val="tx2"/>
              </a:solidFill>
              <a:ea typeface="Arial" panose="020B0604020202020204" pitchFamily="34" charset="0"/>
            </a:endParaRPr>
          </a:p>
        </p:txBody>
      </p:sp>
      <p:sp>
        <p:nvSpPr>
          <p:cNvPr id="22532" name="AutoShape 7"/>
          <p:cNvSpPr/>
          <p:nvPr/>
        </p:nvSpPr>
        <p:spPr>
          <a:xfrm>
            <a:off x="6096000" y="40386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lang="en-US" altLang="en-US" sz="4400" dirty="0">
              <a:solidFill>
                <a:schemeClr val="tx2"/>
              </a:solidFill>
              <a:ea typeface="Arial" panose="020B0604020202020204" pitchFamily="34" charset="0"/>
            </a:endParaRPr>
          </a:p>
        </p:txBody>
      </p:sp>
      <p:sp>
        <p:nvSpPr>
          <p:cNvPr id="22533" name="Text Box 8"/>
          <p:cNvSpPr txBox="1"/>
          <p:nvPr/>
        </p:nvSpPr>
        <p:spPr>
          <a:xfrm>
            <a:off x="4191000" y="5776596"/>
            <a:ext cx="3962400" cy="882015"/>
          </a:xfrm>
          <a:prstGeom prst="rect">
            <a:avLst/>
          </a:prstGeom>
          <a:noFill/>
          <a:ln w="9525">
            <a:noFill/>
          </a:ln>
        </p:spPr>
        <p:txBody>
          <a:bodyPr anchor="t" anchorCtr="0">
            <a:noAutofit/>
          </a:bodyPr>
          <a:lstStyle/>
          <a:p>
            <a:pPr>
              <a:spcBef>
                <a:spcPct val="50000"/>
              </a:spcBef>
            </a:pPr>
            <a:r>
              <a:rPr lang="en-US" altLang="en-US" sz="5400" dirty="0">
                <a:solidFill>
                  <a:srgbClr val="0000FF"/>
                </a:solidFill>
              </a:rPr>
              <a:t>Xe ô tô tải</a:t>
            </a:r>
            <a:endParaRPr lang="en-US" altLang="en-US" sz="5400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2535" name="Rectangle 5"/>
          <p:cNvSpPr/>
          <p:nvPr/>
        </p:nvSpPr>
        <p:spPr>
          <a:xfrm>
            <a:off x="3200400" y="685801"/>
            <a:ext cx="1186180" cy="1128395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>
              <a:spcBef>
                <a:spcPct val="20000"/>
              </a:spcBef>
              <a:buChar char="•"/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2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9" grpId="0" bldLvl="0" animBg="1"/>
      <p:bldP spid="15365" grpId="0" bldLvl="0" animBg="1"/>
      <p:bldP spid="22531" grpId="0" animBg="1"/>
      <p:bldP spid="22532" grpId="0" animBg="1"/>
      <p:bldP spid="2253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FE1B1-3022-A161-0ED8-FBCEB88998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C9C0DF4D-2F16-409D-1A9C-BCA26D3156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94744A0-0B39-F7A3-0375-CC4128B613DB}"/>
              </a:ext>
            </a:extLst>
          </p:cNvPr>
          <p:cNvSpPr/>
          <p:nvPr/>
        </p:nvSpPr>
        <p:spPr>
          <a:xfrm>
            <a:off x="3962456" y="917356"/>
            <a:ext cx="404258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1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charset="0"/>
                <a:cs typeface="Times New Roman" panose="02020603050405020304" charset="0"/>
              </a:rPr>
              <a:t>MỤC ĐÍCH – YÊU CẦU</a:t>
            </a:r>
            <a:endParaRPr lang="en-US" sz="6000" b="1" cap="none" spc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B21913F-E248-0FCA-CD47-CC36611AAF55}"/>
              </a:ext>
            </a:extLst>
          </p:cNvPr>
          <p:cNvSpPr/>
          <p:nvPr/>
        </p:nvSpPr>
        <p:spPr>
          <a:xfrm>
            <a:off x="1569535" y="1524050"/>
            <a:ext cx="9052928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vi-VN" sz="2400" b="1" i="0">
                <a:solidFill>
                  <a:srgbClr val="0000FF"/>
                </a:solidFill>
                <a:effectLst/>
                <a:latin typeface="+mj-lt"/>
              </a:rPr>
              <a:t>1. Kiến thức: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Trẻ biết tên các hình học: Hình vuông, hình tròn, hình tam giác, hình chữ nhật.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Trẻ biết chắp ghép các hình với nhau tạo ra hình mới theo ý thích và theo yêu cầu của cô.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1" i="0">
                <a:solidFill>
                  <a:srgbClr val="0000FF"/>
                </a:solidFill>
                <a:effectLst/>
                <a:latin typeface="+mj-lt"/>
              </a:rPr>
              <a:t>2. Kỹ năng: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Luyện kỹ năng chắp ghép các hình học với nhau tạo ra hình mới.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Phát triển tư duy, trí tưởng tượng, khả năng sáng tạo qua các trò chơi.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1" i="0">
                <a:solidFill>
                  <a:srgbClr val="0000FF"/>
                </a:solidFill>
                <a:effectLst/>
                <a:latin typeface="+mj-lt"/>
              </a:rPr>
              <a:t>3. Thái độ: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Trẻ hứng thú tham gia vào giờ học.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  <a:p>
            <a:pPr algn="just"/>
            <a:r>
              <a:rPr lang="vi-VN" sz="2400" b="0" i="0">
                <a:solidFill>
                  <a:srgbClr val="0000FF"/>
                </a:solidFill>
                <a:effectLst/>
                <a:latin typeface="+mj-lt"/>
              </a:rPr>
              <a:t>- Trẻ biết giữ gìn đồ dùng đồ chơi học tập.</a:t>
            </a:r>
            <a:endParaRPr lang="vi-VN" sz="4000" b="0" i="0">
              <a:solidFill>
                <a:srgbClr val="0000FF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155214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4"/>
          <p:cNvSpPr/>
          <p:nvPr/>
        </p:nvSpPr>
        <p:spPr>
          <a:xfrm rot="10800000">
            <a:off x="4191000" y="3505200"/>
            <a:ext cx="3886200" cy="2438400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anchor="t" anchorCtr="0"/>
          <a:lstStyle/>
          <a:p>
            <a:pPr marL="342900" indent="-342900">
              <a:spcBef>
                <a:spcPct val="20000"/>
              </a:spcBef>
              <a:buChar char="•"/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23554" name="AutoShape 5"/>
          <p:cNvSpPr/>
          <p:nvPr/>
        </p:nvSpPr>
        <p:spPr>
          <a:xfrm rot="5400000" flipV="1">
            <a:off x="1943100" y="3695700"/>
            <a:ext cx="2438400" cy="20574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555" name="AutoShape 6"/>
          <p:cNvSpPr/>
          <p:nvPr/>
        </p:nvSpPr>
        <p:spPr>
          <a:xfrm rot="31875" flipV="1">
            <a:off x="8077200" y="3514726"/>
            <a:ext cx="2209800" cy="2435225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556" name="AutoShape 7"/>
          <p:cNvSpPr/>
          <p:nvPr/>
        </p:nvSpPr>
        <p:spPr>
          <a:xfrm rot="-2689605" flipH="1">
            <a:off x="5130800" y="1231900"/>
            <a:ext cx="1828800" cy="190500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3557" name="Text Box 8"/>
          <p:cNvSpPr txBox="1"/>
          <p:nvPr/>
        </p:nvSpPr>
        <p:spPr>
          <a:xfrm>
            <a:off x="3502660" y="6096000"/>
            <a:ext cx="5361940" cy="64516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3600" dirty="0">
                <a:solidFill>
                  <a:srgbClr val="0000FF"/>
                </a:solidFill>
              </a:rPr>
              <a:t>Thuyền Buồm</a:t>
            </a:r>
            <a:endParaRPr lang="en-US" altLang="en-US" sz="3600" dirty="0">
              <a:solidFill>
                <a:srgbClr val="0000FF"/>
              </a:solidFill>
              <a:ea typeface="Arial" panose="020B0604020202020204" pitchFamily="34" charset="0"/>
            </a:endParaRPr>
          </a:p>
        </p:txBody>
      </p:sp>
      <p:sp>
        <p:nvSpPr>
          <p:cNvPr id="23558" name="AutoShape 7"/>
          <p:cNvSpPr/>
          <p:nvPr/>
        </p:nvSpPr>
        <p:spPr>
          <a:xfrm rot="8120729" flipH="1">
            <a:off x="4322763" y="695325"/>
            <a:ext cx="2476500" cy="2266950"/>
          </a:xfrm>
          <a:prstGeom prst="rtTriangle">
            <a:avLst/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3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3" grpId="0" bldLvl="0" animBg="1"/>
      <p:bldP spid="23553" grpId="1" animBg="1"/>
      <p:bldP spid="23554" grpId="0" bldLvl="0" animBg="1"/>
      <p:bldP spid="23554" grpId="1" animBg="1"/>
      <p:bldP spid="23555" grpId="0" bldLvl="0" animBg="1"/>
      <p:bldP spid="23555" grpId="1" animBg="1"/>
      <p:bldP spid="23556" grpId="0" bldLvl="0" animBg="1"/>
      <p:bldP spid="23558" grpId="0" bldLvl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/>
          <p:nvPr/>
        </p:nvSpPr>
        <p:spPr>
          <a:xfrm rot="5400000">
            <a:off x="4168140" y="437516"/>
            <a:ext cx="2819400" cy="5297805"/>
          </a:xfrm>
          <a:prstGeom prst="rect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rot="10800000" vert="eaVert"/>
          <a:lstStyle/>
          <a:p>
            <a:pPr marL="342900" indent="-342900">
              <a:spcBef>
                <a:spcPct val="20000"/>
              </a:spcBef>
              <a:buChar char="•"/>
            </a:pPr>
            <a:endParaRPr sz="3200"/>
          </a:p>
        </p:txBody>
      </p:sp>
      <p:sp>
        <p:nvSpPr>
          <p:cNvPr id="22534" name="AutoShape 6"/>
          <p:cNvSpPr/>
          <p:nvPr/>
        </p:nvSpPr>
        <p:spPr>
          <a:xfrm rot="5400000">
            <a:off x="7527290" y="2378710"/>
            <a:ext cx="2819400" cy="141478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2535" name="AutoShape 7"/>
          <p:cNvSpPr/>
          <p:nvPr/>
        </p:nvSpPr>
        <p:spPr>
          <a:xfrm rot="317216">
            <a:off x="5181600" y="457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2536" name="AutoShape 8"/>
          <p:cNvSpPr/>
          <p:nvPr/>
        </p:nvSpPr>
        <p:spPr>
          <a:xfrm rot="10430890">
            <a:off x="5105400" y="4648200"/>
            <a:ext cx="2819400" cy="10668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22537" name="AutoShape 9"/>
          <p:cNvSpPr/>
          <p:nvPr/>
        </p:nvSpPr>
        <p:spPr>
          <a:xfrm rot="1705194" flipV="1">
            <a:off x="1824990" y="2091690"/>
            <a:ext cx="3276600" cy="9842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</a:ln>
        </p:spPr>
        <p:txBody>
          <a:bodyPr wrap="none" anchor="ctr" anchorCtr="0"/>
          <a:lstStyle/>
          <a:p>
            <a:endParaRPr>
              <a:latin typeface="Arial" panose="020B0604020202020204" pitchFamily="34" charset="0"/>
            </a:endParaRPr>
          </a:p>
        </p:txBody>
      </p:sp>
      <p:sp>
        <p:nvSpPr>
          <p:cNvPr id="18440" name="Text Box 10"/>
          <p:cNvSpPr txBox="1"/>
          <p:nvPr/>
        </p:nvSpPr>
        <p:spPr>
          <a:xfrm>
            <a:off x="2650491" y="5638800"/>
            <a:ext cx="6851015" cy="8699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noAutofit/>
          </a:bodyPr>
          <a:lstStyle/>
          <a:p>
            <a:pPr algn="ctr">
              <a:spcBef>
                <a:spcPct val="50000"/>
              </a:spcBef>
            </a:pPr>
            <a:r>
              <a:rPr sz="6000" err="1">
                <a:solidFill>
                  <a:srgbClr val="0000FF"/>
                </a:solidFill>
              </a:rPr>
              <a:t>Máy</a:t>
            </a:r>
            <a:r>
              <a:rPr sz="6000">
                <a:solidFill>
                  <a:srgbClr val="0000FF"/>
                </a:solidFill>
              </a:rPr>
              <a:t> bay</a:t>
            </a:r>
          </a:p>
        </p:txBody>
      </p:sp>
      <p:sp>
        <p:nvSpPr>
          <p:cNvPr id="4" name="Rectangles 3"/>
          <p:cNvSpPr/>
          <p:nvPr/>
        </p:nvSpPr>
        <p:spPr>
          <a:xfrm>
            <a:off x="7276466" y="2056766"/>
            <a:ext cx="667385" cy="685165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s 4"/>
          <p:cNvSpPr/>
          <p:nvPr/>
        </p:nvSpPr>
        <p:spPr>
          <a:xfrm>
            <a:off x="6248401" y="2056765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s 5"/>
          <p:cNvSpPr/>
          <p:nvPr/>
        </p:nvSpPr>
        <p:spPr>
          <a:xfrm>
            <a:off x="5220336" y="2057400"/>
            <a:ext cx="715645" cy="685800"/>
          </a:xfrm>
          <a:prstGeom prst="rect">
            <a:avLst/>
          </a:prstGeom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2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2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84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animBg="1"/>
      <p:bldP spid="22534" grpId="0" animBg="1"/>
      <p:bldP spid="22535" grpId="0" bldLvl="0" animBg="1"/>
      <p:bldP spid="22536" grpId="0" animBg="1"/>
      <p:bldP spid="22537" grpId="0" bldLvl="0" animBg="1"/>
      <p:bldP spid="4" grpId="0" animBg="1"/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5"/>
          <p:cNvSpPr/>
          <p:nvPr/>
        </p:nvSpPr>
        <p:spPr>
          <a:xfrm>
            <a:off x="5576570" y="4970146"/>
            <a:ext cx="1038860" cy="1640205"/>
          </a:xfrm>
          <a:prstGeom prst="rect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>
              <a:spcBef>
                <a:spcPct val="20000"/>
              </a:spcBef>
              <a:buChar char="•"/>
            </a:pPr>
            <a:endParaRPr lang="en-US" altLang="en-US" sz="3200" dirty="0">
              <a:ea typeface="Arial" panose="020B0604020202020204" pitchFamily="34" charset="0"/>
            </a:endParaRPr>
          </a:p>
        </p:txBody>
      </p:sp>
      <p:sp>
        <p:nvSpPr>
          <p:cNvPr id="2" name="Rectangles 1"/>
          <p:cNvSpPr/>
          <p:nvPr/>
        </p:nvSpPr>
        <p:spPr>
          <a:xfrm>
            <a:off x="4953000" y="210185"/>
            <a:ext cx="2209800" cy="47599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/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utoShape 6"/>
          <p:cNvSpPr/>
          <p:nvPr/>
        </p:nvSpPr>
        <p:spPr>
          <a:xfrm>
            <a:off x="5410200" y="3432175"/>
            <a:ext cx="1447800" cy="1524000"/>
          </a:xfrm>
          <a:prstGeom prst="flowChartConnector">
            <a:avLst/>
          </a:prstGeom>
          <a:solidFill>
            <a:srgbClr val="0DA311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lang="en-US" altLang="en-US" sz="4400" dirty="0">
              <a:solidFill>
                <a:srgbClr val="00B050"/>
              </a:solidFill>
              <a:ea typeface="Arial" panose="020B0604020202020204" pitchFamily="34" charset="0"/>
            </a:endParaRPr>
          </a:p>
        </p:txBody>
      </p:sp>
      <p:sp>
        <p:nvSpPr>
          <p:cNvPr id="4" name="AutoShape 6"/>
          <p:cNvSpPr/>
          <p:nvPr/>
        </p:nvSpPr>
        <p:spPr>
          <a:xfrm>
            <a:off x="5334000" y="228600"/>
            <a:ext cx="1447800" cy="1524000"/>
          </a:xfrm>
          <a:prstGeom prst="flowChartConnector">
            <a:avLst/>
          </a:prstGeom>
          <a:solidFill>
            <a:srgbClr val="FF00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lang="en-US" altLang="en-US" sz="4400" dirty="0">
              <a:solidFill>
                <a:schemeClr val="tx2"/>
              </a:solidFill>
              <a:ea typeface="Arial" panose="020B0604020202020204" pitchFamily="34" charset="0"/>
            </a:endParaRPr>
          </a:p>
        </p:txBody>
      </p:sp>
      <p:sp>
        <p:nvSpPr>
          <p:cNvPr id="5" name="AutoShape 6"/>
          <p:cNvSpPr/>
          <p:nvPr/>
        </p:nvSpPr>
        <p:spPr>
          <a:xfrm>
            <a:off x="5334000" y="1828800"/>
            <a:ext cx="1447800" cy="1524000"/>
          </a:xfrm>
          <a:prstGeom prst="flowChartConnector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="ctr" anchorCtr="0"/>
          <a:lstStyle/>
          <a:p>
            <a:pPr algn="ctr"/>
            <a:endParaRPr lang="en-US" altLang="en-US" sz="4400" dirty="0">
              <a:solidFill>
                <a:schemeClr val="tx2"/>
              </a:solidFill>
              <a:ea typeface="Arial" panose="020B0604020202020204" pitchFamily="3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6781801" y="5887720"/>
            <a:ext cx="3846195" cy="7950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ctr">
              <a:spcBef>
                <a:spcPct val="50000"/>
              </a:spcBef>
            </a:pPr>
            <a:r>
              <a:rPr lang="en-US" sz="3600">
                <a:solidFill>
                  <a:srgbClr val="0000FF"/>
                </a:solidFill>
                <a:sym typeface="+mn-ea"/>
              </a:rPr>
              <a:t>Đèn giao thông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nimBg="1"/>
      <p:bldP spid="2" grpId="0" bldLvl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cuối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35"/>
            <a:ext cx="12192000" cy="685673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1828912" y="-635"/>
            <a:ext cx="8839088" cy="68630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endParaRPr lang="en-US" sz="3600" b="1" i="1">
              <a:solidFill>
                <a:srgbClr val="000000"/>
              </a:solidFill>
              <a:latin typeface="Times New Roman" panose="02020603050405020304" charset="0"/>
            </a:endParaRPr>
          </a:p>
          <a:p>
            <a:pPr algn="ctr"/>
            <a:r>
              <a:rPr lang="en-US" sz="4400" b="1" i="1">
                <a:solidFill>
                  <a:srgbClr val="0000FF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* Chắp ghép theo yêu cầu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00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3" descr="cuối">
            <a:extLst>
              <a:ext uri="{FF2B5EF4-FFF2-40B4-BE49-F238E27FC236}">
                <a16:creationId xmlns:a16="http://schemas.microsoft.com/office/drawing/2014/main" id="{D73C3893-F5AC-8770-E7A2-5B47D5FF3F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35"/>
            <a:ext cx="12192000" cy="6856730"/>
          </a:xfrm>
          <a:prstGeom prst="rect">
            <a:avLst/>
          </a:prstGeom>
        </p:spPr>
      </p:pic>
      <p:sp>
        <p:nvSpPr>
          <p:cNvPr id="8194" name="WordArt 5" descr="Narrow vertical"/>
          <p:cNvSpPr>
            <a:spLocks noTextEdit="1"/>
          </p:cNvSpPr>
          <p:nvPr/>
        </p:nvSpPr>
        <p:spPr>
          <a:xfrm>
            <a:off x="3194386" y="2781317"/>
            <a:ext cx="5600027" cy="129536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  <a:normAutofit fontScale="52500" lnSpcReduction="20000"/>
          </a:bodyPr>
          <a:lstStyle/>
          <a:p>
            <a:pPr algn="ctr"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Trò chơi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95 -0.0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0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cuối">
            <a:extLst>
              <a:ext uri="{FF2B5EF4-FFF2-40B4-BE49-F238E27FC236}">
                <a16:creationId xmlns:a16="http://schemas.microsoft.com/office/drawing/2014/main" id="{28429F9C-F176-09B2-6938-E6C1BCA9B6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635"/>
            <a:ext cx="12192000" cy="6856730"/>
          </a:xfrm>
          <a:prstGeom prst="rect">
            <a:avLst/>
          </a:prstGeom>
        </p:spPr>
      </p:pic>
      <p:sp>
        <p:nvSpPr>
          <p:cNvPr id="3" name="WordArt 5" descr="Narrow vertical">
            <a:extLst>
              <a:ext uri="{FF2B5EF4-FFF2-40B4-BE49-F238E27FC236}">
                <a16:creationId xmlns:a16="http://schemas.microsoft.com/office/drawing/2014/main" id="{F09280B3-9560-5923-CEF1-C5782648D306}"/>
              </a:ext>
            </a:extLst>
          </p:cNvPr>
          <p:cNvSpPr>
            <a:spLocks noTextEdit="1"/>
          </p:cNvSpPr>
          <p:nvPr/>
        </p:nvSpPr>
        <p:spPr>
          <a:xfrm>
            <a:off x="3194386" y="2781317"/>
            <a:ext cx="5600027" cy="1295366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0"/>
              </a:avLst>
            </a:prstTxWarp>
            <a:normAutofit fontScale="52500" lnSpcReduction="20000"/>
          </a:bodyPr>
          <a:lstStyle/>
          <a:p>
            <a:pPr algn="ctr" eaLnBrk="0" hangingPunct="0"/>
            <a:r>
              <a:rPr lang="en-US" sz="17600" b="1" noProof="1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  <a:ea typeface="Times New Roman" panose="02020603050405020304" charset="0"/>
              </a:rPr>
              <a:t>The 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0 L 0.95 -0.044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500" y="-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WordArt 5" descr="Narrow vertical"/>
          <p:cNvSpPr>
            <a:spLocks noTextEdit="1"/>
          </p:cNvSpPr>
          <p:nvPr/>
        </p:nvSpPr>
        <p:spPr>
          <a:xfrm>
            <a:off x="2388870" y="2160905"/>
            <a:ext cx="7288530" cy="271907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3125"/>
              </a:avLst>
            </a:prstTxWarp>
            <a:normAutofit/>
          </a:bodyPr>
          <a:lstStyle/>
          <a:p>
            <a:pPr algn="ctr" eaLnBrk="0" hangingPunct="0"/>
            <a:r>
              <a:rPr lang="en-US" sz="3600" b="1" noProof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Hoạt động 1:</a:t>
            </a:r>
          </a:p>
          <a:p>
            <a:pPr algn="ctr" eaLnBrk="0" hangingPunct="0"/>
            <a:r>
              <a:rPr lang="en-US" sz="3600" b="1" noProof="1">
                <a:ln w="12700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blipFill rotWithShape="0">
                  <a:blip r:embed="rId2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charset="0"/>
                <a:ea typeface="Times New Roman" panose="02020603050405020304" charset="0"/>
              </a:rPr>
              <a:t>Ôn các hình đã học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8086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28150" y="1121728"/>
            <a:ext cx="11506502" cy="352644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622300"/>
            <a:r>
              <a:rPr lang="en-US" sz="3200" b="1">
                <a:latin typeface="Times New Roman" panose="02020603050405020304" charset="0"/>
              </a:rPr>
              <a:t>Câu hỏi 1:</a:t>
            </a:r>
          </a:p>
          <a:p>
            <a:pPr indent="622300"/>
            <a:endParaRPr lang="en-US" sz="3200" b="1">
              <a:latin typeface="Times New Roman" panose="02020603050405020304" charset="0"/>
            </a:endParaRP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   Hình gì mà lại có đôi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2 dài 2 ngắn đứng ngồi bằng nhau? 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Hình gì bé hãy đoán mau,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Nhanh nhanh kẻo chậm đoán sau hết quà.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/>
          <p:nvPr/>
        </p:nvSpPr>
        <p:spPr>
          <a:xfrm>
            <a:off x="2819400" y="990600"/>
            <a:ext cx="6324600" cy="3886200"/>
          </a:xfrm>
          <a:prstGeom prst="rect">
            <a:avLst/>
          </a:prstGeom>
          <a:solidFill>
            <a:srgbClr val="6633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 eaLnBrk="0" hangingPunct="0">
              <a:spcBef>
                <a:spcPct val="20000"/>
              </a:spcBef>
              <a:buChar char="•"/>
            </a:pPr>
            <a:endParaRPr lang="en-US" sz="3200"/>
          </a:p>
        </p:txBody>
      </p:sp>
      <p:sp>
        <p:nvSpPr>
          <p:cNvPr id="4098" name="Text Box 5"/>
          <p:cNvSpPr txBox="1"/>
          <p:nvPr/>
        </p:nvSpPr>
        <p:spPr>
          <a:xfrm>
            <a:off x="2758440" y="5338446"/>
            <a:ext cx="6385560" cy="99250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Hình</a:t>
            </a:r>
            <a:r>
              <a:rPr lang="en-US" sz="54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chữ</a:t>
            </a:r>
            <a:r>
              <a:rPr lang="en-US" sz="54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nhật</a:t>
            </a:r>
            <a:endParaRPr lang="en-US" sz="5400" b="1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Tieng-vo-tay-tra-loi-dung-www_tiengdong_com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991601" y="5257801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6" dur="80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24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77050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152726" y="1117715"/>
            <a:ext cx="11201073" cy="3318838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622300"/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Câu hỏi 2:</a:t>
            </a:r>
          </a:p>
          <a:p>
            <a:pPr indent="622300"/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 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  Bao quanh đường thẳng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  4 cạnh bằng nhau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  Bé hãy đoán mau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  Hình gì thế nhỉ?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/>
          <p:nvPr/>
        </p:nvSpPr>
        <p:spPr>
          <a:xfrm>
            <a:off x="3764916" y="563880"/>
            <a:ext cx="4892675" cy="490855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anchor="t" anchorCtr="0"/>
          <a:lstStyle/>
          <a:p>
            <a:pPr marL="342900" indent="-342900" algn="ctr" eaLnBrk="0" hangingPunct="0">
              <a:spcBef>
                <a:spcPct val="20000"/>
              </a:spcBef>
              <a:buChar char="•"/>
            </a:pPr>
            <a:endParaRPr lang="en-US" sz="3200"/>
          </a:p>
        </p:txBody>
      </p:sp>
      <p:sp>
        <p:nvSpPr>
          <p:cNvPr id="5122" name="Text Box 5"/>
          <p:cNvSpPr txBox="1"/>
          <p:nvPr/>
        </p:nvSpPr>
        <p:spPr>
          <a:xfrm>
            <a:off x="3764915" y="5562600"/>
            <a:ext cx="4692650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Hình</a:t>
            </a:r>
            <a:r>
              <a:rPr lang="en-US" sz="54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vuông</a:t>
            </a:r>
            <a:endParaRPr lang="en-US" sz="5400" b="1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Tieng-vo-tay-tra-loi-dung-www_tiengdong_com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144001" y="4876801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6" dur="80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pPr marL="0" indent="0" algn="ctr">
              <a:buNone/>
            </a:pP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0" y="1"/>
            <a:ext cx="12192000" cy="6892925"/>
          </a:xfrm>
          <a:prstGeom prst="rect">
            <a:avLst/>
          </a:prstGeom>
        </p:spPr>
      </p:pic>
      <p:sp>
        <p:nvSpPr>
          <p:cNvPr id="100" name="Text Box 99"/>
          <p:cNvSpPr txBox="1"/>
          <p:nvPr/>
        </p:nvSpPr>
        <p:spPr>
          <a:xfrm>
            <a:off x="228754" y="38613"/>
            <a:ext cx="12344236" cy="6888480"/>
          </a:xfrm>
          <a:prstGeom prst="rect">
            <a:avLst/>
          </a:prstGeom>
          <a:noFill/>
          <a:ln w="9525">
            <a:noFill/>
          </a:ln>
        </p:spPr>
        <p:txBody>
          <a:bodyPr>
            <a:noAutofit/>
          </a:bodyPr>
          <a:lstStyle/>
          <a:p>
            <a:pPr indent="622300" algn="ctr"/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</a:endParaRPr>
          </a:p>
          <a:p>
            <a:pPr indent="622300" algn="ctr"/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</a:endParaRPr>
          </a:p>
          <a:p>
            <a:pPr indent="622300"/>
            <a:r>
              <a:rPr lang="en-US" sz="3200" b="1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</a:rPr>
              <a:t>Câu hỏi 3:</a:t>
            </a:r>
          </a:p>
          <a:p>
            <a:pPr indent="622300"/>
            <a:endParaRPr lang="en-US" sz="3200" b="1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</a:endParaRP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Hình gì lăn được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Lăn ngược lăn xuôi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Rong ruổi khắp nơi</a:t>
            </a:r>
          </a:p>
          <a:p>
            <a:pPr indent="622300"/>
            <a:r>
              <a:rPr lang="en-US" sz="3200" b="1">
                <a:gradFill>
                  <a:gsLst>
                    <a:gs pos="0">
                      <a:srgbClr val="012D86"/>
                    </a:gs>
                    <a:gs pos="100000">
                      <a:srgbClr val="0E2557"/>
                    </a:gs>
                  </a:gsLst>
                  <a:lin scaled="0"/>
                </a:gradFill>
                <a:latin typeface="Times New Roman" panose="02020603050405020304" charset="0"/>
              </a:rPr>
              <a:t>                         Mà không thấy mệt?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Oval 4"/>
          <p:cNvSpPr/>
          <p:nvPr/>
        </p:nvSpPr>
        <p:spPr>
          <a:xfrm>
            <a:off x="3810000" y="534035"/>
            <a:ext cx="4572000" cy="4572000"/>
          </a:xfrm>
          <a:prstGeom prst="ellipse">
            <a:avLst/>
          </a:prstGeom>
          <a:solidFill>
            <a:srgbClr val="FF3300"/>
          </a:solidFill>
          <a:ln w="38100">
            <a:noFill/>
          </a:ln>
        </p:spPr>
        <p:txBody>
          <a:bodyPr wrap="none" anchor="ctr" anchorCtr="0"/>
          <a:lstStyle/>
          <a:p>
            <a:pPr eaLnBrk="0" hangingPunct="0"/>
            <a:endParaRPr lang="en-US">
              <a:latin typeface="Arial" panose="020B0604020202020204" pitchFamily="34" charset="0"/>
            </a:endParaRPr>
          </a:p>
        </p:txBody>
      </p:sp>
      <p:sp>
        <p:nvSpPr>
          <p:cNvPr id="6146" name="Text Box 5"/>
          <p:cNvSpPr txBox="1"/>
          <p:nvPr/>
        </p:nvSpPr>
        <p:spPr>
          <a:xfrm>
            <a:off x="3505835" y="5486400"/>
            <a:ext cx="5031740" cy="92202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Hình</a:t>
            </a:r>
            <a:r>
              <a:rPr lang="en-US" sz="54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</a:t>
            </a:r>
            <a:r>
              <a:rPr lang="en-US" sz="5400" b="1" err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tròn</a:t>
            </a:r>
            <a:endParaRPr lang="en-US" sz="5400" b="1">
              <a:solidFill>
                <a:srgbClr val="0000FF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2" name="Tieng-vo-tay-tra-loi-dung-www_tiengdong_com">
            <a:hlinkClick r:id="" action="ppaction://media"/>
          </p:cNvPr>
          <p:cNvPicPr/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915401" y="4953001"/>
            <a:ext cx="619125" cy="6191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 additive="base">
                                        <p:cTn id="1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1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21508" grpId="0" animBg="1"/>
      <p:bldP spid="2150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247</TotalTime>
  <Words>357</Words>
  <Application>Microsoft Office PowerPoint</Application>
  <PresentationFormat>Widescreen</PresentationFormat>
  <Paragraphs>74</Paragraphs>
  <Slides>25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&lt;egyptian hak&gt;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45</cp:revision>
  <dcterms:created xsi:type="dcterms:W3CDTF">2012-04-19T01:30:00Z</dcterms:created>
  <dcterms:modified xsi:type="dcterms:W3CDTF">2025-03-13T08:21:12Z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2BB4458FF90E4F6C900626645F7F8926_12</vt:lpwstr>
  </property>
  <property fmtid="{D5CDD505-2E9C-101B-9397-08002B2CF9AE}" pid="3" name="KSOProductBuildVer">
    <vt:lpwstr>1033-12.2.0.13431</vt:lpwstr>
  </property>
</Properties>
</file>