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  <p:sldId id="299" r:id="rId3"/>
    <p:sldId id="261" r:id="rId4"/>
    <p:sldId id="263" r:id="rId5"/>
    <p:sldId id="264" r:id="rId6"/>
    <p:sldId id="266" r:id="rId7"/>
    <p:sldId id="268" r:id="rId8"/>
    <p:sldId id="270" r:id="rId9"/>
    <p:sldId id="272" r:id="rId10"/>
    <p:sldId id="304" r:id="rId11"/>
    <p:sldId id="276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77" r:id="rId20"/>
    <p:sldId id="293" r:id="rId21"/>
    <p:sldId id="301" r:id="rId22"/>
    <p:sldId id="297" r:id="rId23"/>
    <p:sldId id="298" r:id="rId24"/>
    <p:sldId id="296" r:id="rId25"/>
    <p:sldId id="279" r:id="rId26"/>
    <p:sldId id="286" r:id="rId27"/>
    <p:sldId id="347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99FF"/>
    <a:srgbClr val="FF66FF"/>
    <a:srgbClr val="FFFF00"/>
    <a:srgbClr val="66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70" y="72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ieuthihoatuoi.com.vn/San-Pham/y-nghia-cac-loai-hoa-965/truyen-thuyet-hoa-hong-va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ieuthihoatuoi.com.vn/San-Pham/y-nghia-cac-loai-hoa-965/hoa-hong-tang-m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10"/>
          <p:cNvSpPr>
            <a:spLocks noTextEdit="1"/>
          </p:cNvSpPr>
          <p:nvPr/>
        </p:nvSpPr>
        <p:spPr>
          <a:xfrm>
            <a:off x="2139554" y="1406129"/>
            <a:ext cx="4800600" cy="31432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endParaRPr lang="en-US" sz="27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2007_anh-nen-de-thuong-cho-powerpoin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23045" cy="7064375"/>
          </a:xfrm>
          <a:prstGeom prst="rect">
            <a:avLst/>
          </a:prstGeom>
        </p:spPr>
      </p:pic>
      <p:sp>
        <p:nvSpPr>
          <p:cNvPr id="3089" name="WordArt 24"/>
          <p:cNvSpPr>
            <a:spLocks noTextEdit="1"/>
          </p:cNvSpPr>
          <p:nvPr/>
        </p:nvSpPr>
        <p:spPr>
          <a:xfrm>
            <a:off x="1844040" y="2895600"/>
            <a:ext cx="590931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MỘT SỐ LOÀI HOA MÙA XUÂN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3357" y="1306585"/>
            <a:ext cx="6836066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ỦY</a:t>
            </a:r>
            <a:r>
              <a:rPr kumimoji="0" lang="en-US" sz="18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BAN </a:t>
            </a: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NHÂN</a:t>
            </a:r>
            <a:r>
              <a:rPr kumimoji="0" lang="en-US" sz="18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DÂN</a:t>
            </a:r>
            <a:r>
              <a:rPr kumimoji="0" lang="en-US" sz="18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QUẬN LONG BIÊN</a:t>
            </a:r>
            <a:endParaRPr kumimoji="0" lang="en-US" sz="1800" b="1" i="0" u="none" strike="noStrike" kern="1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TRƯỜNG</a:t>
            </a:r>
            <a:r>
              <a:rPr kumimoji="0" lang="en-US" sz="18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1800" b="1" i="0" u="none" strike="noStrike" kern="10" cap="all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MẦM</a:t>
            </a:r>
            <a:r>
              <a:rPr kumimoji="0" lang="en-US" sz="18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NON ĐỨC GIANG</a:t>
            </a:r>
            <a:endParaRPr kumimoji="0" lang="en-US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715" y="4419526"/>
            <a:ext cx="431038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Lứa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tuổi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5 - 6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tuổi</a:t>
            </a:r>
            <a:endParaRPr kumimoji="0" lang="en-US" sz="1800" b="1" i="0" u="none" strike="noStrike" kern="1200" cap="none" spc="50" normalizeH="0" baseline="0" noProof="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lượng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20 - 25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trẻ</a:t>
            </a:r>
            <a:endParaRPr kumimoji="0" lang="en-US" sz="1800" b="1" i="0" u="none" strike="noStrike" kern="1200" cap="none" spc="50" normalizeH="0" baseline="0" noProof="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gian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30 - 35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phút</a:t>
            </a:r>
            <a:endParaRPr kumimoji="0" lang="en-US" sz="1800" b="1" i="0" u="none" strike="noStrike" kern="1200" cap="none" spc="50" normalizeH="0" baseline="0" noProof="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50" normalizeH="0" baseline="0" noProof="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sz="1800" b="1" i="0" u="none" strike="noStrike" kern="1200" cap="none" spc="50" normalizeH="0" baseline="0" noProof="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Phạm Thị Trà My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2803" y="2228850"/>
            <a:ext cx="563372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THỨC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78852" name="Picture 4" descr="k2lf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457200" y="5638800"/>
            <a:ext cx="3581400" cy="1219200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Picture 3" descr="dsc0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Rectangle 4"/>
          <p:cNvSpPr/>
          <p:nvPr/>
        </p:nvSpPr>
        <p:spPr>
          <a:xfrm>
            <a:off x="5486400" y="5715000"/>
            <a:ext cx="3352800" cy="1143000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6000" b="1">
                <a:solidFill>
                  <a:srgbClr val="0000FF"/>
                </a:solidFill>
                <a:latin typeface=".VnAvant" panose="020B7200000000000000" pitchFamily="34" charset="0"/>
              </a:rPr>
              <a:t>Hoa </a:t>
            </a:r>
            <a:r>
              <a:rPr sz="6000" b="1">
                <a:solidFill>
                  <a:srgbClr val="0000FF"/>
                </a:solidFill>
                <a:latin typeface="+mj-lt"/>
              </a:rPr>
              <a:t>c</a:t>
            </a:r>
            <a:r>
              <a:rPr lang="en-US" sz="6000" b="1">
                <a:solidFill>
                  <a:srgbClr val="0000FF"/>
                </a:solidFill>
                <a:latin typeface="+mj-lt"/>
              </a:rPr>
              <a:t>ú</a:t>
            </a:r>
            <a:r>
              <a:rPr sz="6000" b="1">
                <a:solidFill>
                  <a:srgbClr val="0000FF"/>
                </a:solidFill>
                <a:latin typeface="+mj-lt"/>
              </a:rPr>
              <a:t>c</a:t>
            </a:r>
            <a:endParaRPr sz="6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2533" name="Picture 5" descr="flower_10088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2"/>
          <p:cNvSpPr/>
          <p:nvPr/>
        </p:nvSpPr>
        <p:spPr>
          <a:xfrm>
            <a:off x="2971800" y="-228600"/>
            <a:ext cx="3581400" cy="838200"/>
          </a:xfrm>
          <a:prstGeom prst="rect">
            <a:avLst/>
          </a:prstGeom>
          <a:solidFill>
            <a:srgbClr val="66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7412" name="Picture 8" descr="131012khung-anh-kich-thuoc-l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4"/>
          <p:cNvSpPr/>
          <p:nvPr/>
        </p:nvSpPr>
        <p:spPr>
          <a:xfrm>
            <a:off x="3124200" y="2743200"/>
            <a:ext cx="41497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vi-VN" altLang="x-none" sz="6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Hoa Ly</a:t>
            </a:r>
            <a:endParaRPr lang="vi-VN" altLang="x-none" dirty="0"/>
          </a:p>
        </p:txBody>
      </p:sp>
      <p:pic>
        <p:nvPicPr>
          <p:cNvPr id="18435" name="Picture 2" descr="C:\Users\Phuongthao\Desktop\bai tap minh huy\6A1 minh huy\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288213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9459" name="Picture 2" descr="C:\Users\Phuongthao\Desktop\bai tap minh huy\6A1 minh huy\c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0483" name="Picture 2" descr="C:\Users\Phuongthao\Desktop\bai tap minh huy\6A1 minh huy\ẹ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81800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1507" name="Picture 2" descr="C:\Users\Phuongthao\Desktop\bai tap minh huy\6A1 minh huy\f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2531" name="Picture 2" descr="C:\Users\Phuongthao\Desktop\bai tap minh huy\6A1 minh huy\1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5" y="0"/>
            <a:ext cx="9191625" cy="6905625"/>
          </a:xfr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3555" name="Picture 8" descr="131012khung-anh-kich-thuoc-lon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82088" cy="7192963"/>
          </a:xfrm>
          <a:ln/>
        </p:spPr>
      </p:pic>
      <p:sp>
        <p:nvSpPr>
          <p:cNvPr id="23556" name="Rectangle 4"/>
          <p:cNvSpPr/>
          <p:nvPr/>
        </p:nvSpPr>
        <p:spPr>
          <a:xfrm>
            <a:off x="762000" y="2362200"/>
            <a:ext cx="762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Ích lợi của hoa</a:t>
            </a:r>
            <a:endParaRPr lang="vi-VN" altLang="x-none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3556" name="Picture 4" descr="HoaHong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images[9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33800"/>
            <a:ext cx="44958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Hoa%20hong%20hoa%20lily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46482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4" descr="A picture containing logo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81000" y="152083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71689" name="Text Box 9"/>
          <p:cNvSpPr txBox="1"/>
          <p:nvPr/>
        </p:nvSpPr>
        <p:spPr>
          <a:xfrm>
            <a:off x="2286000" y="3200400"/>
            <a:ext cx="6153150" cy="1708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Hoa gì vừa đẹp, vừa thơm</a:t>
            </a:r>
          </a:p>
          <a:p>
            <a:r>
              <a:rPr sz="2800" dirty="0">
                <a:latin typeface="Arial" panose="020B0604020202020204" pitchFamily="34" charset="0"/>
              </a:rPr>
              <a:t>Thân đầy gai nhọn, lá viền răng cưa?</a:t>
            </a:r>
          </a:p>
          <a:p>
            <a:r>
              <a:rPr dirty="0">
                <a:latin typeface="Arial" panose="020B0604020202020204" pitchFamily="34" charset="0"/>
              </a:rPr>
              <a:t>                                                        </a:t>
            </a:r>
          </a:p>
          <a:p>
            <a:r>
              <a:rPr dirty="0">
                <a:latin typeface="Arial" panose="020B0604020202020204" pitchFamily="34" charset="0"/>
              </a:rPr>
              <a:t>                                                        </a:t>
            </a:r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Đó là hoa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n-ppt-cut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6740"/>
          </a:xfrm>
          <a:prstGeom prst="rect">
            <a:avLst/>
          </a:prstGeom>
        </p:spPr>
      </p:pic>
      <p:grpSp>
        <p:nvGrpSpPr>
          <p:cNvPr id="25604" name="Group 9"/>
          <p:cNvGrpSpPr/>
          <p:nvPr/>
        </p:nvGrpSpPr>
        <p:grpSpPr>
          <a:xfrm>
            <a:off x="1231900" y="5105400"/>
            <a:ext cx="6705600" cy="1619250"/>
            <a:chOff x="977" y="3582"/>
            <a:chExt cx="3727" cy="642"/>
          </a:xfrm>
        </p:grpSpPr>
        <p:pic>
          <p:nvPicPr>
            <p:cNvPr id="25612" name="Picture 10" descr="FLOWRBO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" y="3582"/>
              <a:ext cx="767" cy="6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3" name="Picture 11" descr="FLOWRBO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" y="3582"/>
              <a:ext cx="767" cy="6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4" name="Picture 12" descr="FLOWRBO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" y="3582"/>
              <a:ext cx="769" cy="6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5" name="Picture 13" descr="FLOWRBO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" y="3582"/>
              <a:ext cx="767" cy="6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6" name="Picture 14" descr="FLOWRBOX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" y="3603"/>
              <a:ext cx="767" cy="6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06" name="WordArt 16"/>
          <p:cNvSpPr>
            <a:spLocks noTextEdit="1"/>
          </p:cNvSpPr>
          <p:nvPr/>
        </p:nvSpPr>
        <p:spPr>
          <a:xfrm>
            <a:off x="1066800" y="609600"/>
            <a:ext cx="7086600" cy="14636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BÉ NÀO CHỌN NHANH</a:t>
            </a:r>
          </a:p>
        </p:txBody>
      </p:sp>
      <p:sp>
        <p:nvSpPr>
          <p:cNvPr id="25611" name="Rectangle 1"/>
          <p:cNvSpPr/>
          <p:nvPr/>
        </p:nvSpPr>
        <p:spPr>
          <a:xfrm>
            <a:off x="1218883" y="2736850"/>
            <a:ext cx="7275512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x-none" sz="2800" dirty="0">
                <a:latin typeface="Arial" panose="020B0604020202020204" pitchFamily="34" charset="0"/>
              </a:rPr>
              <a:t>Cách chơi:</a:t>
            </a:r>
            <a:r>
              <a:rPr lang="pt-BR" altLang="x-none" sz="2800" b="1" dirty="0">
                <a:latin typeface="Arial" panose="020B0604020202020204" pitchFamily="34" charset="0"/>
              </a:rPr>
              <a:t> </a:t>
            </a:r>
            <a:r>
              <a:rPr lang="de-DE" altLang="x-none" sz="2800" dirty="0">
                <a:latin typeface="Arial" panose="020B0604020202020204" pitchFamily="34" charset="0"/>
              </a:rPr>
              <a:t>Trẻ nghe cô đọc câu đố về 1 số loại hoa, tìm lô tô hoa tương ứng với đáp án của cô.</a:t>
            </a:r>
            <a:endParaRPr lang="vi-VN" altLang="x-non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grpSp>
        <p:nvGrpSpPr>
          <p:cNvPr id="26627" name="Group 4"/>
          <p:cNvGrpSpPr/>
          <p:nvPr/>
        </p:nvGrpSpPr>
        <p:grpSpPr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26633" name="Picture 5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4" name="Picture 6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5" name="Picture 7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6" name="Picture 8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28" name="Picture 9" descr="flower_10088698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152400"/>
            <a:ext cx="8839200" cy="6477000"/>
          </a:xfrm>
          <a:ln/>
        </p:spPr>
      </p:pic>
      <p:sp>
        <p:nvSpPr>
          <p:cNvPr id="73738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3200" dirty="0">
                <a:latin typeface="Arial" panose="020B0604020202020204" pitchFamily="34" charset="0"/>
              </a:rPr>
              <a:t>Hoa gì vừa đẹp, vừa thơm</a:t>
            </a:r>
          </a:p>
          <a:p>
            <a:pPr algn="ctr"/>
            <a:r>
              <a:rPr sz="3200" dirty="0">
                <a:latin typeface="Arial" panose="020B0604020202020204" pitchFamily="34" charset="0"/>
              </a:rPr>
              <a:t>Thân đầy gai nhọn, lá viền răng cưa.</a:t>
            </a:r>
          </a:p>
          <a:p>
            <a:pPr algn="ctr"/>
            <a:r>
              <a:rPr sz="3200" dirty="0">
                <a:latin typeface="Arial" panose="020B0604020202020204" pitchFamily="34" charset="0"/>
              </a:rPr>
              <a:t>                                                        </a:t>
            </a:r>
          </a:p>
          <a:p>
            <a:pPr algn="ctr"/>
            <a:r>
              <a:rPr dirty="0">
                <a:latin typeface="Arial" panose="020B0604020202020204" pitchFamily="34" charset="0"/>
              </a:rPr>
              <a:t>                                                        </a:t>
            </a:r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Đó là hoa gì?</a:t>
            </a:r>
          </a:p>
        </p:txBody>
      </p:sp>
      <p:grpSp>
        <p:nvGrpSpPr>
          <p:cNvPr id="73742" name="Group 14"/>
          <p:cNvGrpSpPr/>
          <p:nvPr/>
        </p:nvGrpSpPr>
        <p:grpSpPr>
          <a:xfrm>
            <a:off x="381000" y="5257800"/>
            <a:ext cx="3962400" cy="1219200"/>
            <a:chOff x="2352" y="2496"/>
            <a:chExt cx="2352" cy="528"/>
          </a:xfrm>
        </p:grpSpPr>
        <p:sp>
          <p:nvSpPr>
            <p:cNvPr id="26631" name="Oval 15" descr="Water droplets"/>
            <p:cNvSpPr/>
            <p:nvPr/>
          </p:nvSpPr>
          <p:spPr>
            <a:xfrm>
              <a:off x="2352" y="2640"/>
              <a:ext cx="1824" cy="384"/>
            </a:xfrm>
            <a:prstGeom prst="ellipse">
              <a:avLst/>
            </a:prstGeom>
            <a:blipFill rotWithShape="1">
              <a:blip r:embed="rId5"/>
            </a:blip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sz="2400" b="1" dirty="0">
                  <a:solidFill>
                    <a:srgbClr val="9900FF"/>
                  </a:solidFill>
                  <a:latin typeface="VNI-Ariston" pitchFamily="2" charset="0"/>
                </a:rPr>
                <a:t>Chuùc möøng</a:t>
              </a:r>
              <a:endParaRPr sz="2400" b="1" dirty="0">
                <a:solidFill>
                  <a:srgbClr val="9900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6632" name="Picture 16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73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737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02221 C 0.27969 -0.06891 0.42674 -0.15841 0.46302 -0.2863 C 0.5 -0.41373 0.37049 -0.66813 0.35209 -0.74375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3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7651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/>
          </a:blip>
          <a:srcRect/>
          <a:stretch>
            <a:fillRect/>
          </a:stretch>
        </p:blipFill>
        <p:spPr>
          <a:xfrm>
            <a:off x="152400" y="0"/>
            <a:ext cx="9144000" cy="6858000"/>
          </a:xfrm>
          <a:ln/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6" b="24730"/>
          <a:stretch>
            <a:fillRect/>
          </a:stretch>
        </p:blipFill>
        <p:spPr>
          <a:xfrm>
            <a:off x="0" y="-304800"/>
            <a:ext cx="12039600" cy="7162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4519" name="Group 7"/>
          <p:cNvGrpSpPr/>
          <p:nvPr/>
        </p:nvGrpSpPr>
        <p:grpSpPr>
          <a:xfrm>
            <a:off x="1676400" y="4038600"/>
            <a:ext cx="3962400" cy="1219200"/>
            <a:chOff x="2352" y="2496"/>
            <a:chExt cx="2352" cy="528"/>
          </a:xfrm>
        </p:grpSpPr>
        <p:sp>
          <p:nvSpPr>
            <p:cNvPr id="27654" name="Oval 8" descr="Water droplets"/>
            <p:cNvSpPr/>
            <p:nvPr/>
          </p:nvSpPr>
          <p:spPr>
            <a:xfrm>
              <a:off x="2352" y="2640"/>
              <a:ext cx="1824" cy="384"/>
            </a:xfrm>
            <a:prstGeom prst="ellipse">
              <a:avLst/>
            </a:prstGeom>
            <a:blipFill rotWithShape="1">
              <a:blip r:embed="rId5"/>
            </a:blip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sz="2400" b="1" dirty="0">
                  <a:solidFill>
                    <a:srgbClr val="9900FF"/>
                  </a:solidFill>
                  <a:latin typeface="VNI-Ariston" pitchFamily="2" charset="0"/>
                </a:rPr>
                <a:t>Chuùc möøng</a:t>
              </a:r>
              <a:endParaRPr sz="2400" b="1" dirty="0">
                <a:solidFill>
                  <a:srgbClr val="9900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655" name="Picture 9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02222 C 0.27969 -0.04491 0.42674 -0.11111 0.46302 -0.20556 C 0.5 -0.3 0.37049 -0.48797 0.35209 -0.54445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8675" name="Picture 4" descr="huong duo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69637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latin typeface="Arial" panose="020B0604020202020204" pitchFamily="34" charset="0"/>
              </a:rPr>
              <a:t>                                             </a:t>
            </a:r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Cánh vàng, nhị lớn</a:t>
            </a:r>
          </a:p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   Quay hướng mặt trời</a:t>
            </a:r>
          </a:p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   Hạt thơm béo ngậy</a:t>
            </a:r>
          </a:p>
          <a:p>
            <a:r>
              <a:rPr sz="3200" dirty="0">
                <a:solidFill>
                  <a:srgbClr val="FF3300"/>
                </a:solidFill>
                <a:latin typeface="Arial" panose="020B0604020202020204" pitchFamily="34" charset="0"/>
              </a:rPr>
              <a:t>                         Mời bạn thử xơi</a:t>
            </a:r>
          </a:p>
          <a:p>
            <a:r>
              <a:rPr dirty="0">
                <a:latin typeface="Arial" panose="020B0604020202020204" pitchFamily="34" charset="0"/>
              </a:rPr>
              <a:t>                                                                           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là hoa gì?</a:t>
            </a:r>
          </a:p>
        </p:txBody>
      </p:sp>
      <p:grpSp>
        <p:nvGrpSpPr>
          <p:cNvPr id="69642" name="Group 10"/>
          <p:cNvGrpSpPr/>
          <p:nvPr/>
        </p:nvGrpSpPr>
        <p:grpSpPr>
          <a:xfrm>
            <a:off x="0" y="4800600"/>
            <a:ext cx="3962400" cy="1219200"/>
            <a:chOff x="2352" y="2496"/>
            <a:chExt cx="2352" cy="528"/>
          </a:xfrm>
        </p:grpSpPr>
        <p:sp>
          <p:nvSpPr>
            <p:cNvPr id="28683" name="Oval 11" descr="Water droplets"/>
            <p:cNvSpPr/>
            <p:nvPr/>
          </p:nvSpPr>
          <p:spPr>
            <a:xfrm>
              <a:off x="2352" y="2640"/>
              <a:ext cx="1824" cy="384"/>
            </a:xfrm>
            <a:prstGeom prst="ellipse">
              <a:avLst/>
            </a:prstGeom>
            <a:blipFill rotWithShape="1">
              <a:blip r:embed="rId4"/>
            </a:blip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sz="2400" b="1" dirty="0">
                  <a:solidFill>
                    <a:srgbClr val="9900FF"/>
                  </a:solidFill>
                  <a:latin typeface="VNI-Ariston" pitchFamily="2" charset="0"/>
                </a:rPr>
                <a:t>Chuùc möøng</a:t>
              </a:r>
              <a:endParaRPr sz="2400" b="1" dirty="0">
                <a:solidFill>
                  <a:srgbClr val="9900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684" name="Picture 12" descr="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8" name="Group 13"/>
          <p:cNvGrpSpPr/>
          <p:nvPr/>
        </p:nvGrpSpPr>
        <p:grpSpPr>
          <a:xfrm>
            <a:off x="0" y="0"/>
            <a:ext cx="9144000" cy="6858000"/>
            <a:chOff x="0" y="0"/>
            <a:chExt cx="5760" cy="4333"/>
          </a:xfrm>
        </p:grpSpPr>
        <p:pic>
          <p:nvPicPr>
            <p:cNvPr id="28679" name="Picture 14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0" name="Picture 15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1" name="Picture 16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2" name="Picture 17" descr="N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99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99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222 C 0.27968 -0.0636 0.42673 -0.14778 0.46302 -0.26804 C 0.5 -0.3883 0.37048 -0.62766 0.35208 -0.6993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29700" name="Picture 4" descr="CA0XUJG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67056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6" b="24730"/>
          <a:stretch>
            <a:fillRect/>
          </a:stretch>
        </p:blipFill>
        <p:spPr>
          <a:xfrm>
            <a:off x="0" y="0"/>
            <a:ext cx="12039600" cy="7162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2470" name="Group 6"/>
          <p:cNvGrpSpPr/>
          <p:nvPr/>
        </p:nvGrpSpPr>
        <p:grpSpPr>
          <a:xfrm>
            <a:off x="1295400" y="4038600"/>
            <a:ext cx="3962400" cy="914400"/>
            <a:chOff x="2352" y="2496"/>
            <a:chExt cx="2352" cy="528"/>
          </a:xfrm>
        </p:grpSpPr>
        <p:sp>
          <p:nvSpPr>
            <p:cNvPr id="29703" name="Oval 7" descr="Water droplets"/>
            <p:cNvSpPr/>
            <p:nvPr/>
          </p:nvSpPr>
          <p:spPr>
            <a:xfrm>
              <a:off x="2352" y="2640"/>
              <a:ext cx="1824" cy="384"/>
            </a:xfrm>
            <a:prstGeom prst="ellipse">
              <a:avLst/>
            </a:prstGeom>
            <a:blipFill rotWithShape="1">
              <a:blip r:embed="rId5"/>
            </a:blip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2400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  <a:r>
                <a:rPr b="1" dirty="0">
                  <a:solidFill>
                    <a:srgbClr val="9900FF"/>
                  </a:solidFill>
                  <a:latin typeface="VNI-Ariston" pitchFamily="2" charset="0"/>
                </a:rPr>
                <a:t>Chuùc möøng caùc con!</a:t>
              </a:r>
              <a:endParaRPr b="1" dirty="0">
                <a:solidFill>
                  <a:srgbClr val="9900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9704" name="Picture 8" descr="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8" y="2496"/>
              <a:ext cx="576" cy="48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02222 C 0.27969 -0.04491 0.42674 -0.11111 0.46302 -0.20556 C 0.5 -0.3 0.37049 -0.48797 0.35209 -0.54445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/>
          <p:nvPr/>
        </p:nvSpPr>
        <p:spPr>
          <a:xfrm>
            <a:off x="381000" y="1905000"/>
            <a:ext cx="1752600" cy="152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sp>
        <p:nvSpPr>
          <p:cNvPr id="30723" name="Rectangle 15"/>
          <p:cNvSpPr/>
          <p:nvPr/>
        </p:nvSpPr>
        <p:spPr>
          <a:xfrm>
            <a:off x="381000" y="3581400"/>
            <a:ext cx="1752600" cy="152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sp>
        <p:nvSpPr>
          <p:cNvPr id="30724" name="Rectangle 16"/>
          <p:cNvSpPr/>
          <p:nvPr/>
        </p:nvSpPr>
        <p:spPr>
          <a:xfrm>
            <a:off x="381000" y="5334000"/>
            <a:ext cx="1752600" cy="152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sp>
        <p:nvSpPr>
          <p:cNvPr id="30725" name="Rectangle 20"/>
          <p:cNvSpPr/>
          <p:nvPr/>
        </p:nvSpPr>
        <p:spPr>
          <a:xfrm>
            <a:off x="7239000" y="1752600"/>
            <a:ext cx="1716088" cy="1371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sp>
        <p:nvSpPr>
          <p:cNvPr id="30726" name="Rectangle 21"/>
          <p:cNvSpPr/>
          <p:nvPr/>
        </p:nvSpPr>
        <p:spPr>
          <a:xfrm>
            <a:off x="7239000" y="3429000"/>
            <a:ext cx="1716088" cy="152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sp>
        <p:nvSpPr>
          <p:cNvPr id="30727" name="Rectangle 22"/>
          <p:cNvSpPr/>
          <p:nvPr/>
        </p:nvSpPr>
        <p:spPr>
          <a:xfrm>
            <a:off x="7239000" y="5334000"/>
            <a:ext cx="1724025" cy="152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.VnTime" panose="020B7200000000000000" pitchFamily="34" charset="0"/>
            </a:endParaRPr>
          </a:p>
        </p:txBody>
      </p:sp>
      <p:pic>
        <p:nvPicPr>
          <p:cNvPr id="25614" name="Picture 14" descr="rose_aki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0" name="Picture 20" descr="CAIF0H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0" name="WordArt 27" descr="Narrow vertical"/>
          <p:cNvSpPr>
            <a:spLocks noTextEdit="1"/>
          </p:cNvSpPr>
          <p:nvPr/>
        </p:nvSpPr>
        <p:spPr>
          <a:xfrm>
            <a:off x="2743200" y="3657283"/>
            <a:ext cx="3886200" cy="1101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Tìm Nhóm</a:t>
            </a:r>
          </a:p>
        </p:txBody>
      </p:sp>
      <p:sp>
        <p:nvSpPr>
          <p:cNvPr id="30731" name="WordArt 28"/>
          <p:cNvSpPr>
            <a:spLocks noTextEdit="1"/>
          </p:cNvSpPr>
          <p:nvPr/>
        </p:nvSpPr>
        <p:spPr>
          <a:xfrm>
            <a:off x="3276600" y="2830830"/>
            <a:ext cx="2667000" cy="358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55000" lnSpcReduction="20000"/>
          </a:bodyPr>
          <a:lstStyle/>
          <a:p>
            <a:pPr algn="ctr" eaLnBrk="0" hangingPunct="0"/>
            <a:r>
              <a:rPr lang="en-US" sz="3600">
                <a:ln w="9525" cap="flat" cmpd="sng">
                  <a:solidFill>
                    <a:schemeClr val="fol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 chơi:</a:t>
            </a:r>
          </a:p>
        </p:txBody>
      </p:sp>
      <p:pic>
        <p:nvPicPr>
          <p:cNvPr id="25632" name="Picture 32" descr="20080819_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3" name="Picture 33" descr="30s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4" name="Picture 34" descr="huong duo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5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tretch>
            <a:fillRect/>
          </a:stretch>
        </p:blipFill>
        <p:spPr>
          <a:xfrm>
            <a:off x="1676400" y="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6" name="Rectangle 1"/>
          <p:cNvSpPr/>
          <p:nvPr/>
        </p:nvSpPr>
        <p:spPr>
          <a:xfrm>
            <a:off x="2514600" y="4800600"/>
            <a:ext cx="457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x-none" sz="2800" dirty="0">
                <a:latin typeface="Arial" panose="020B0604020202020204" pitchFamily="34" charset="0"/>
              </a:rPr>
              <a:t>+Cách chơi:</a:t>
            </a:r>
            <a:r>
              <a:rPr lang="vi-VN" altLang="x-none" sz="2800" dirty="0">
                <a:latin typeface="Arial" panose="020B0604020202020204" pitchFamily="34" charset="0"/>
              </a:rPr>
              <a:t>Trẻ lên chọn nhóm hoa cánh tròn và cánh dài vào ô tương 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8 0.26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95E-6 L -0.11666 0.310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95E-6 L -0.29167 0.5550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29166 0.532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95E-6 L 0.125 0.810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95E-6 L -0.77917 0.79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Picture 26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2202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5" name="WordArt 43"/>
          <p:cNvSpPr>
            <a:spLocks noTextEdit="1"/>
          </p:cNvSpPr>
          <p:nvPr/>
        </p:nvSpPr>
        <p:spPr>
          <a:xfrm>
            <a:off x="1755775" y="990600"/>
            <a:ext cx="5715000" cy="18732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BÉ CÙNG THI TÀI</a:t>
            </a:r>
          </a:p>
        </p:txBody>
      </p:sp>
      <p:sp>
        <p:nvSpPr>
          <p:cNvPr id="31777" name="Rectangle 1"/>
          <p:cNvSpPr/>
          <p:nvPr/>
        </p:nvSpPr>
        <p:spPr>
          <a:xfrm>
            <a:off x="1219200" y="3048000"/>
            <a:ext cx="6934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pt-BR" altLang="x-none" sz="2800" dirty="0">
                <a:latin typeface="Arial" panose="020B0604020202020204" pitchFamily="34" charset="0"/>
              </a:rPr>
              <a:t>Cách chơi:</a:t>
            </a:r>
            <a:r>
              <a:rPr lang="pt-BR" altLang="x-none" sz="2800" b="1" dirty="0">
                <a:latin typeface="Arial" panose="020B0604020202020204" pitchFamily="34" charset="0"/>
              </a:rPr>
              <a:t> </a:t>
            </a:r>
            <a:r>
              <a:rPr lang="de-DE" altLang="x-none" sz="2800" dirty="0">
                <a:latin typeface="Arial" panose="020B0604020202020204" pitchFamily="34" charset="0"/>
              </a:rPr>
              <a:t>Cho trẻ chia làm 2 đội, thi chọn hoa theo yêu cầu của cô. Hết thời gian đội nào chọn được nhiều đúng yêu cầu của cô hơn thì thắng.</a:t>
            </a:r>
            <a:endParaRPr lang="vi-VN" altLang="x-none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nen-de-thuong-cho-slide-p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6592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750" y="2438400"/>
            <a:ext cx="83096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và hẹn gặp lại!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095">
        <p:blinds dir="vert"/>
      </p:transition>
    </mc:Choice>
    <mc:Fallback xmlns="">
      <p:transition spd="slow" advTm="36095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80325-hoa-gi-hoa-hong-ro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5800"/>
            <a:ext cx="9144000" cy="7543800"/>
          </a:xfrm>
          <a:prstGeom prst="rect">
            <a:avLst/>
          </a:prstGeom>
          <a:solidFill>
            <a:srgbClr val="003399"/>
          </a:solidFill>
          <a:ln w="9525">
            <a:noFill/>
          </a:ln>
        </p:spPr>
      </p:pic>
      <p:sp>
        <p:nvSpPr>
          <p:cNvPr id="7171" name="Rectangle 3"/>
          <p:cNvSpPr/>
          <p:nvPr/>
        </p:nvSpPr>
        <p:spPr>
          <a:xfrm>
            <a:off x="0" y="5867400"/>
            <a:ext cx="3581400" cy="990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6000" b="1" dirty="0">
                <a:solidFill>
                  <a:srgbClr val="FF33CC"/>
                </a:solidFill>
                <a:latin typeface=".VnAvant" panose="020B7200000000000000" pitchFamily="34" charset="0"/>
              </a:rPr>
              <a:t>Hoa hồng</a:t>
            </a:r>
          </a:p>
        </p:txBody>
      </p:sp>
      <p:sp>
        <p:nvSpPr>
          <p:cNvPr id="7172" name="AutoShape 4"/>
          <p:cNvSpPr/>
          <p:nvPr/>
        </p:nvSpPr>
        <p:spPr>
          <a:xfrm rot="2906429">
            <a:off x="457200" y="9906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00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0" y="0"/>
            <a:ext cx="22875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latin typeface=".VnAvant" panose="020B7200000000000000" pitchFamily="34" charset="0"/>
              </a:rPr>
              <a:t>Cánh</a:t>
            </a:r>
            <a:r>
              <a:rPr sz="3600" b="1" dirty="0">
                <a:latin typeface="Arial" panose="020B0604020202020204" pitchFamily="34" charset="0"/>
              </a:rPr>
              <a:t> </a:t>
            </a:r>
            <a:r>
              <a:rPr sz="3600" b="1" dirty="0"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7174" name="AutoShape 6"/>
          <p:cNvSpPr/>
          <p:nvPr/>
        </p:nvSpPr>
        <p:spPr>
          <a:xfrm rot="1004314">
            <a:off x="1765300" y="4551363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33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0" y="3962400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FF3300"/>
                </a:solidFill>
                <a:latin typeface=".VnAvant" panose="020B7200000000000000" pitchFamily="34" charset="0"/>
              </a:rPr>
              <a:t>Đài</a:t>
            </a:r>
            <a:r>
              <a:rPr sz="36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3300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7176" name="AutoShape 8"/>
          <p:cNvSpPr/>
          <p:nvPr/>
        </p:nvSpPr>
        <p:spPr>
          <a:xfrm rot="10213513" flipV="1">
            <a:off x="4876800" y="5943600"/>
            <a:ext cx="2286000" cy="231775"/>
          </a:xfrm>
          <a:prstGeom prst="rightArrow">
            <a:avLst>
              <a:gd name="adj1" fmla="val 50000"/>
              <a:gd name="adj2" fmla="val 246575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7" name="Text Box 9"/>
          <p:cNvSpPr txBox="1"/>
          <p:nvPr/>
        </p:nvSpPr>
        <p:spPr>
          <a:xfrm>
            <a:off x="6477000" y="4953000"/>
            <a:ext cx="266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FF9900"/>
                </a:solidFill>
                <a:latin typeface=".VnAvant" panose="020B7200000000000000" pitchFamily="34" charset="0"/>
              </a:rPr>
              <a:t>Cuống</a:t>
            </a:r>
            <a:r>
              <a:rPr sz="3600" b="1" dirty="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9900"/>
                </a:solidFill>
                <a:latin typeface=".VnAvant" panose="020B7200000000000000" pitchFamily="34" charset="0"/>
              </a:rPr>
              <a:t>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/>
      <p:bldP spid="7174" grpId="0" animBg="1"/>
      <p:bldP spid="7175" grpId="0"/>
      <p:bldP spid="7176" grpId="0" animBg="1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a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AutoShape 3"/>
          <p:cNvSpPr/>
          <p:nvPr/>
        </p:nvSpPr>
        <p:spPr>
          <a:xfrm rot="2153511">
            <a:off x="4343400" y="12954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dirty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AutoShape 4"/>
          <p:cNvSpPr/>
          <p:nvPr/>
        </p:nvSpPr>
        <p:spPr>
          <a:xfrm rot="10121404">
            <a:off x="1827213" y="846138"/>
            <a:ext cx="1290637" cy="233362"/>
          </a:xfrm>
          <a:prstGeom prst="rightArrow">
            <a:avLst>
              <a:gd name="adj1" fmla="val 50000"/>
              <a:gd name="adj2" fmla="val 138265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3048000" y="381000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dirty="0">
                <a:solidFill>
                  <a:srgbClr val="FFFFFF"/>
                </a:solidFill>
                <a:latin typeface="Arial" panose="020B0604020202020204" pitchFamily="34" charset="0"/>
              </a:rPr>
              <a:t>Nụ hoa</a:t>
            </a:r>
          </a:p>
        </p:txBody>
      </p:sp>
      <p:sp>
        <p:nvSpPr>
          <p:cNvPr id="9222" name="AutoShape 6"/>
          <p:cNvSpPr/>
          <p:nvPr/>
        </p:nvSpPr>
        <p:spPr>
          <a:xfrm rot="9964864">
            <a:off x="5722938" y="3351213"/>
            <a:ext cx="1905000" cy="268287"/>
          </a:xfrm>
          <a:prstGeom prst="rightArrow">
            <a:avLst>
              <a:gd name="adj1" fmla="val 50000"/>
              <a:gd name="adj2" fmla="val 177515"/>
            </a:avLst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7620000" y="25146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</a:rPr>
              <a:t>L</a:t>
            </a: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¸</a:t>
            </a:r>
            <a:r>
              <a:rPr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4" name="Text Box 8"/>
          <p:cNvSpPr txBox="1"/>
          <p:nvPr/>
        </p:nvSpPr>
        <p:spPr>
          <a:xfrm>
            <a:off x="6629400" y="5943600"/>
            <a:ext cx="14668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Cành</a:t>
            </a: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sz="3600" b="1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225" name="AutoShape 9"/>
          <p:cNvSpPr/>
          <p:nvPr/>
        </p:nvSpPr>
        <p:spPr>
          <a:xfrm rot="-8867441">
            <a:off x="5257800" y="5715000"/>
            <a:ext cx="1298575" cy="252413"/>
          </a:xfrm>
          <a:prstGeom prst="rightArrow">
            <a:avLst>
              <a:gd name="adj1" fmla="val 50000"/>
              <a:gd name="adj2" fmla="val 128616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/>
      <p:bldP spid="9222" grpId="0" animBg="1"/>
      <p:bldP spid="9223" grpId="0"/>
      <p:bldP spid="9224" grpId="0"/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uyền thuyết hoa hồng và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ose_aki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/>
          </a:p>
        </p:txBody>
      </p:sp>
      <p:pic>
        <p:nvPicPr>
          <p:cNvPr id="14340" name="Picture 4" descr="Hoa hồng tặng mẹ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9448800" cy="683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5791200" y="5715000"/>
            <a:ext cx="3352800" cy="1143000"/>
          </a:xfrm>
          <a:prstGeom prst="rect">
            <a:avLst/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6000" b="1">
                <a:solidFill>
                  <a:srgbClr val="0000FF"/>
                </a:solidFill>
                <a:latin typeface=".VnAvant" panose="020B7200000000000000" pitchFamily="34" charset="0"/>
              </a:rPr>
              <a:t>Hoa </a:t>
            </a:r>
            <a:r>
              <a:rPr sz="6000" b="1">
                <a:solidFill>
                  <a:srgbClr val="0000FF"/>
                </a:solidFill>
                <a:latin typeface="+mj-lt"/>
              </a:rPr>
              <a:t>c</a:t>
            </a:r>
            <a:r>
              <a:rPr lang="en-US" sz="6000" b="1">
                <a:solidFill>
                  <a:srgbClr val="0000FF"/>
                </a:solidFill>
                <a:latin typeface="+mj-lt"/>
              </a:rPr>
              <a:t>ú</a:t>
            </a:r>
            <a:r>
              <a:rPr sz="6000" b="1">
                <a:solidFill>
                  <a:srgbClr val="0000FF"/>
                </a:solidFill>
                <a:latin typeface="+mj-lt"/>
              </a:rPr>
              <a:t>c</a:t>
            </a:r>
            <a:endParaRPr sz="6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388" name="AutoShape 4"/>
          <p:cNvSpPr/>
          <p:nvPr/>
        </p:nvSpPr>
        <p:spPr>
          <a:xfrm rot="8793249">
            <a:off x="6100763" y="1316038"/>
            <a:ext cx="1271587" cy="265112"/>
          </a:xfrm>
          <a:prstGeom prst="rightArrow">
            <a:avLst>
              <a:gd name="adj1" fmla="val 50000"/>
              <a:gd name="adj2" fmla="val 11991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6553200" y="609600"/>
            <a:ext cx="234391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>
                <a:solidFill>
                  <a:srgbClr val="FFFFFF"/>
                </a:solidFill>
                <a:latin typeface="+mj-lt"/>
              </a:rPr>
              <a:t>C</a:t>
            </a:r>
            <a:r>
              <a:rPr lang="en-US" sz="3600" b="1">
                <a:solidFill>
                  <a:srgbClr val="FFFFFF"/>
                </a:solidFill>
                <a:latin typeface="+mj-lt"/>
              </a:rPr>
              <a:t>á</a:t>
            </a:r>
            <a:r>
              <a:rPr sz="3600" b="1">
                <a:solidFill>
                  <a:srgbClr val="FFFFFF"/>
                </a:solidFill>
                <a:latin typeface="+mj-lt"/>
              </a:rPr>
              <a:t>nh</a:t>
            </a:r>
            <a:r>
              <a:rPr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16390" name="AutoShape 6"/>
          <p:cNvSpPr/>
          <p:nvPr/>
        </p:nvSpPr>
        <p:spPr>
          <a:xfrm rot="1722797">
            <a:off x="2667000" y="27432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1143000" y="1903413"/>
            <a:ext cx="17891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</a:rPr>
              <a:t>Nụ </a:t>
            </a: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16392" name="AutoShape 8"/>
          <p:cNvSpPr/>
          <p:nvPr/>
        </p:nvSpPr>
        <p:spPr>
          <a:xfrm rot="2073990" flipV="1">
            <a:off x="3581400" y="1828800"/>
            <a:ext cx="2886075" cy="255588"/>
          </a:xfrm>
          <a:prstGeom prst="rightArrow">
            <a:avLst>
              <a:gd name="adj1" fmla="val 50000"/>
              <a:gd name="adj2" fmla="val 282297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1752600" y="533400"/>
            <a:ext cx="22875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Nhụy</a:t>
            </a: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hoa</a:t>
            </a:r>
          </a:p>
        </p:txBody>
      </p:sp>
      <p:sp>
        <p:nvSpPr>
          <p:cNvPr id="16394" name="AutoShape 10"/>
          <p:cNvSpPr/>
          <p:nvPr/>
        </p:nvSpPr>
        <p:spPr>
          <a:xfrm rot="-1260828">
            <a:off x="3608388" y="5180013"/>
            <a:ext cx="2759075" cy="261937"/>
          </a:xfrm>
          <a:prstGeom prst="rightArrow">
            <a:avLst>
              <a:gd name="adj1" fmla="val 50000"/>
              <a:gd name="adj2" fmla="val 263333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2819400" y="5562600"/>
            <a:ext cx="7239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l¸ </a:t>
            </a:r>
          </a:p>
        </p:txBody>
      </p:sp>
      <p:sp>
        <p:nvSpPr>
          <p:cNvPr id="16396" name="AutoShape 12"/>
          <p:cNvSpPr/>
          <p:nvPr/>
        </p:nvSpPr>
        <p:spPr>
          <a:xfrm rot="-172357" flipV="1">
            <a:off x="2433638" y="4343400"/>
            <a:ext cx="3122612" cy="280988"/>
          </a:xfrm>
          <a:prstGeom prst="rightArrow">
            <a:avLst>
              <a:gd name="adj1" fmla="val 50000"/>
              <a:gd name="adj2" fmla="val 27782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97" name="Text Box 13"/>
          <p:cNvSpPr txBox="1"/>
          <p:nvPr/>
        </p:nvSpPr>
        <p:spPr>
          <a:xfrm>
            <a:off x="-228600" y="42672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FFFFFF"/>
                </a:solidFill>
                <a:latin typeface=".VnAvant" panose="020B7200000000000000" pitchFamily="34" charset="0"/>
              </a:rPr>
              <a:t>  Cuống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/>
      <p:bldP spid="16392" grpId="0" animBg="1"/>
      <p:bldP spid="16393" grpId="0"/>
      <p:bldP spid="16394" grpId="0" animBg="1"/>
      <p:bldP spid="16395" grpId="0"/>
      <p:bldP spid="16396" grpId="0" animBg="1"/>
      <p:bldP spid="163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FB027 by tranthanhlong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7|1.5|8.3|2.7|3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295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.VnTime</vt:lpstr>
      <vt:lpstr>Arial</vt:lpstr>
      <vt:lpstr>Times New Roman</vt:lpstr>
      <vt:lpstr>VNI-Ariston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toancau</dc:creator>
  <cp:lastModifiedBy>Administrator</cp:lastModifiedBy>
  <cp:revision>54</cp:revision>
  <dcterms:created xsi:type="dcterms:W3CDTF">2011-02-19T22:10:57Z</dcterms:created>
  <dcterms:modified xsi:type="dcterms:W3CDTF">2025-02-13T07:13:28Z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BE344E0C739C48EEA699B363BAC21FBC_12</vt:lpwstr>
  </property>
  <property fmtid="{D5CDD505-2E9C-101B-9397-08002B2CF9AE}" pid="3" name="KSOProductBuildVer">
    <vt:lpwstr>1033-12.2.0.19805</vt:lpwstr>
  </property>
</Properties>
</file>