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ECFAF-B346-4869-A6AD-CBC95D39E198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ED495D-42E6-4FD2-A207-4687697A8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2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460F989-5303-4CF6-BA58-E61052D7C6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Giáo viên click mouse lần lượt qua các nút theo hướng từ trái qua phải, để trình bày hình vẽ minh hoa các đặc tính của khối vuông.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112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E6585CB-D917-44CB-928D-6BA36D46C8DE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3776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0DD4FB4-FEF3-4AFC-B6AA-52F28E76BA8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521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B6D3029-C9D0-460F-B1E3-DC29F143E86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Giáo viên click mouse lần lượt qua các nút theo hướng từ trái qua phải, để trình bày hình vẽ minh hoa các đặc tính của khối vuông.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101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956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7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2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2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6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034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69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275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97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1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358F-5585-40AF-AFC8-5762C95883D4}" type="datetimeFigureOut">
              <a:rPr lang="en-US" smtClean="0"/>
              <a:t>11-Feb-25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8266E-31C1-48DC-A5AA-3DB68AC83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96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05742" y="1041009"/>
            <a:ext cx="738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13667" y="2690635"/>
            <a:ext cx="738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NHẬN THỨC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3667" y="4123632"/>
            <a:ext cx="738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5-6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1" y="1725523"/>
            <a:ext cx="10001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963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36638"/>
            <a:ext cx="8382000" cy="582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Text 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38100"/>
            <a:ext cx="60071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-2741613" y="3330575"/>
            <a:ext cx="4265613" cy="4046538"/>
            <a:chOff x="-2112" y="901"/>
            <a:chExt cx="4241" cy="4223"/>
          </a:xfrm>
        </p:grpSpPr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27661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1570" y="901"/>
              <a:ext cx="545" cy="2165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0" y="904"/>
              <a:ext cx="2129" cy="543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27665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7" name="Group 11"/>
          <p:cNvGrpSpPr>
            <a:grpSpLocks/>
          </p:cNvGrpSpPr>
          <p:nvPr/>
        </p:nvGrpSpPr>
        <p:grpSpPr bwMode="auto">
          <a:xfrm>
            <a:off x="-1789113" y="3022600"/>
            <a:ext cx="3313113" cy="1931988"/>
            <a:chOff x="-1085" y="981"/>
            <a:chExt cx="3157" cy="2110"/>
          </a:xfrm>
        </p:grpSpPr>
        <p:sp>
          <p:nvSpPr>
            <p:cNvPr id="27655" name="Freeform 12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6" name="AutoShape 13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657" name="Freeform 14"/>
            <p:cNvSpPr>
              <a:spLocks/>
            </p:cNvSpPr>
            <p:nvPr/>
          </p:nvSpPr>
          <p:spPr bwMode="auto">
            <a:xfrm>
              <a:off x="1584" y="981"/>
              <a:ext cx="488" cy="2105"/>
            </a:xfrm>
            <a:custGeom>
              <a:avLst/>
              <a:gdLst>
                <a:gd name="T0" fmla="*/ 0 w 514"/>
                <a:gd name="T1" fmla="*/ 518 h 2067"/>
                <a:gd name="T2" fmla="*/ 456 w 514"/>
                <a:gd name="T3" fmla="*/ 0 h 2067"/>
                <a:gd name="T4" fmla="*/ 463 w 514"/>
                <a:gd name="T5" fmla="*/ 1635 h 2067"/>
                <a:gd name="T6" fmla="*/ 0 w 514"/>
                <a:gd name="T7" fmla="*/ 2144 h 2067"/>
                <a:gd name="T8" fmla="*/ 7 w 514"/>
                <a:gd name="T9" fmla="*/ 508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Rectangle 15"/>
            <p:cNvSpPr>
              <a:spLocks noChangeArrowheads="1"/>
            </p:cNvSpPr>
            <p:nvPr/>
          </p:nvSpPr>
          <p:spPr bwMode="auto">
            <a:xfrm>
              <a:off x="-1054" y="1494"/>
              <a:ext cx="2638" cy="159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7659" name="Freeform 16"/>
            <p:cNvSpPr>
              <a:spLocks/>
            </p:cNvSpPr>
            <p:nvPr/>
          </p:nvSpPr>
          <p:spPr bwMode="auto">
            <a:xfrm>
              <a:off x="-1085" y="981"/>
              <a:ext cx="3133" cy="510"/>
            </a:xfrm>
            <a:custGeom>
              <a:avLst/>
              <a:gdLst>
                <a:gd name="T0" fmla="*/ 0 w 3088"/>
                <a:gd name="T1" fmla="*/ 521 h 499"/>
                <a:gd name="T2" fmla="*/ 2701 w 3088"/>
                <a:gd name="T3" fmla="*/ 510 h 499"/>
                <a:gd name="T4" fmla="*/ 3179 w 3088"/>
                <a:gd name="T5" fmla="*/ 0 h 499"/>
                <a:gd name="T6" fmla="*/ 502 w 3088"/>
                <a:gd name="T7" fmla="*/ 0 h 499"/>
                <a:gd name="T8" fmla="*/ 0 w 3088"/>
                <a:gd name="T9" fmla="*/ 504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3925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endParaRPr lang="en-VN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82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184 -0.07014 L 0.90816 -0.055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316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6 0.02176 L 0.54497 0.0300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44689" y="339883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646488" y="34432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2638426" y="2046289"/>
            <a:ext cx="1243013" cy="113347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FF00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960564" y="4548189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629025" y="4560889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1947864" y="5668964"/>
            <a:ext cx="1089025" cy="9858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644900" y="570706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6524626" y="2025650"/>
            <a:ext cx="2424113" cy="1233488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5818189" y="3468689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8212139" y="3441701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8269289" y="4543426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5832475" y="45989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4" name="AutoShape 14"/>
          <p:cNvSpPr>
            <a:spLocks noChangeArrowheads="1"/>
          </p:cNvSpPr>
          <p:nvPr/>
        </p:nvSpPr>
        <p:spPr bwMode="auto">
          <a:xfrm>
            <a:off x="5861050" y="5719764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5" name="AutoShape 15"/>
          <p:cNvSpPr>
            <a:spLocks noChangeArrowheads="1"/>
          </p:cNvSpPr>
          <p:nvPr/>
        </p:nvSpPr>
        <p:spPr bwMode="auto">
          <a:xfrm>
            <a:off x="8359775" y="570547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6" name="AutoShape 16"/>
          <p:cNvSpPr>
            <a:spLocks noChangeArrowheads="1"/>
          </p:cNvSpPr>
          <p:nvPr/>
        </p:nvSpPr>
        <p:spPr bwMode="auto">
          <a:xfrm>
            <a:off x="1789113" y="1058864"/>
            <a:ext cx="1058862" cy="98742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1816101" y="233363"/>
            <a:ext cx="1058863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8" name="AutoShape 18"/>
          <p:cNvSpPr>
            <a:spLocks noChangeArrowheads="1"/>
          </p:cNvSpPr>
          <p:nvPr/>
        </p:nvSpPr>
        <p:spPr bwMode="auto">
          <a:xfrm>
            <a:off x="7969250" y="971550"/>
            <a:ext cx="1741488" cy="827088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379" name="AutoShape 19"/>
          <p:cNvSpPr>
            <a:spLocks noChangeArrowheads="1"/>
          </p:cNvSpPr>
          <p:nvPr/>
        </p:nvSpPr>
        <p:spPr bwMode="auto">
          <a:xfrm>
            <a:off x="7983539" y="304801"/>
            <a:ext cx="1741487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3671889" y="479425"/>
            <a:ext cx="4065587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Giống nhau</a:t>
            </a:r>
          </a:p>
        </p:txBody>
      </p:sp>
    </p:spTree>
    <p:extLst>
      <p:ext uri="{BB962C8B-B14F-4D97-AF65-F5344CB8AC3E}">
        <p14:creationId xmlns:p14="http://schemas.microsoft.com/office/powerpoint/2010/main" val="51675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5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4" grpId="1" animBg="1"/>
      <p:bldP spid="15379" grpId="0" animBg="1"/>
      <p:bldP spid="1538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382963" y="1"/>
            <a:ext cx="62976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 nhau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475413" y="3714750"/>
            <a:ext cx="1827212" cy="814388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516689" y="4803776"/>
            <a:ext cx="1800225" cy="8286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8605838" y="4818064"/>
            <a:ext cx="1841500" cy="78422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8664575" y="5891214"/>
            <a:ext cx="1828800" cy="769937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6527801" y="5870576"/>
            <a:ext cx="1844675" cy="798513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8591550" y="3759201"/>
            <a:ext cx="1828800" cy="727075"/>
          </a:xfrm>
          <a:prstGeom prst="rect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FF00"/>
              </a:solidFill>
            </a:endParaRP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2089150" y="4092576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2076450" y="5473701"/>
            <a:ext cx="1335088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2071689" y="2671763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3875089" y="4076701"/>
            <a:ext cx="1335087" cy="1147763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3859214" y="2700338"/>
            <a:ext cx="1335087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398" name="Rectangle 14"/>
          <p:cNvSpPr>
            <a:spLocks noChangeArrowheads="1"/>
          </p:cNvSpPr>
          <p:nvPr/>
        </p:nvSpPr>
        <p:spPr bwMode="auto">
          <a:xfrm>
            <a:off x="3917950" y="5456238"/>
            <a:ext cx="1335088" cy="1147762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9710" name="Line 15"/>
          <p:cNvSpPr>
            <a:spLocks noChangeShapeType="1"/>
          </p:cNvSpPr>
          <p:nvPr/>
        </p:nvSpPr>
        <p:spPr bwMode="auto">
          <a:xfrm>
            <a:off x="6270625" y="1306514"/>
            <a:ext cx="0" cy="55514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2873376" y="827089"/>
            <a:ext cx="1597025" cy="1481137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7300914" y="1338264"/>
            <a:ext cx="2251075" cy="1030287"/>
          </a:xfrm>
          <a:prstGeom prst="cube">
            <a:avLst>
              <a:gd name="adj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6861176" y="3543300"/>
            <a:ext cx="1089025" cy="985838"/>
          </a:xfrm>
          <a:prstGeom prst="rect">
            <a:avLst/>
          </a:prstGeom>
          <a:solidFill>
            <a:srgbClr val="8EFA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8893176" y="3543301"/>
            <a:ext cx="1089025" cy="942975"/>
          </a:xfrm>
          <a:prstGeom prst="rect">
            <a:avLst/>
          </a:prstGeom>
          <a:solidFill>
            <a:srgbClr val="8EFA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26192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25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animBg="1"/>
      <p:bldP spid="16392" grpId="0" animBg="1"/>
      <p:bldP spid="16392" grpId="1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2133601" y="533400"/>
            <a:ext cx="8315325" cy="23622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  <a:scene3d>
              <a:camera prst="legacyPerspectiveBottom"/>
              <a:lightRig rig="legacyNormal3" dir="t"/>
            </a:scene3d>
            <a:sp3d extrusionH="887400" prstMaterial="legacyMetal">
              <a:extrusionClr>
                <a:srgbClr val="FFFFFF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kern="10">
                <a:ln w="9525">
                  <a:round/>
                  <a:headEnd/>
                  <a:tailEnd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 hệ thực tế</a:t>
            </a:r>
          </a:p>
        </p:txBody>
      </p:sp>
      <p:pic>
        <p:nvPicPr>
          <p:cNvPr id="30723" name="Picture 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5725" y="3886200"/>
            <a:ext cx="169068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91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91000"/>
            <a:ext cx="2971800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Bí kíp giải Rubik cực chuẩn chỉ trong &quot;nháy mắt&quot; - KhoaHoc.t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4368801"/>
            <a:ext cx="2819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264" y="4368800"/>
            <a:ext cx="34067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52600"/>
            <a:ext cx="27543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6" y="1457325"/>
            <a:ext cx="32797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2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6" y="639763"/>
            <a:ext cx="3406775" cy="37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32770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2771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extBox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600200"/>
            <a:ext cx="842010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7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69" name="WordArt 2"/>
          <p:cNvSpPr>
            <a:spLocks noChangeArrowheads="1" noChangeShapeType="1" noTextEdit="1"/>
          </p:cNvSpPr>
          <p:nvPr/>
        </p:nvSpPr>
        <p:spPr bwMode="auto">
          <a:xfrm rot="729977">
            <a:off x="3192463" y="942976"/>
            <a:ext cx="6356350" cy="27717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it-IT" sz="4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4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 nhất</a:t>
            </a:r>
            <a:endParaRPr lang="en-US" sz="4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795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15389" y="3619501"/>
            <a:ext cx="1660525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476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4" descr="h�nh nền powerpoint | Hình ảnh, Hình nền, N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779589" y="3192463"/>
            <a:ext cx="4340225" cy="2538412"/>
            <a:chOff x="557663" y="3135330"/>
            <a:chExt cx="4340117" cy="2538100"/>
          </a:xfrm>
        </p:grpSpPr>
        <p:sp>
          <p:nvSpPr>
            <p:cNvPr id="15367" name="Freeform 7"/>
            <p:cNvSpPr>
              <a:spLocks/>
            </p:cNvSpPr>
            <p:nvPr/>
          </p:nvSpPr>
          <p:spPr bwMode="auto">
            <a:xfrm>
              <a:off x="558861" y="5032323"/>
              <a:ext cx="4329384" cy="641107"/>
            </a:xfrm>
            <a:custGeom>
              <a:avLst/>
              <a:gdLst>
                <a:gd name="T0" fmla="*/ 0 w 3133"/>
                <a:gd name="T1" fmla="*/ 2147483646 h 526"/>
                <a:gd name="T2" fmla="*/ 2147483646 w 3133"/>
                <a:gd name="T3" fmla="*/ 2147483646 h 526"/>
                <a:gd name="T4" fmla="*/ 2147483646 w 3133"/>
                <a:gd name="T5" fmla="*/ 2147483646 h 526"/>
                <a:gd name="T6" fmla="*/ 2147483646 w 3133"/>
                <a:gd name="T7" fmla="*/ 0 h 526"/>
                <a:gd name="T8" fmla="*/ 0 w 3133"/>
                <a:gd name="T9" fmla="*/ 2147483646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576687" y="3141410"/>
              <a:ext cx="4321093" cy="2516891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C000"/>
                </a:solidFill>
              </a:endParaRPr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auto">
            <a:xfrm>
              <a:off x="4235519" y="3135330"/>
              <a:ext cx="647064" cy="2538100"/>
            </a:xfrm>
            <a:custGeom>
              <a:avLst/>
              <a:gdLst>
                <a:gd name="T0" fmla="*/ 0 w 514"/>
                <a:gd name="T1" fmla="*/ 2147483646 h 2067"/>
                <a:gd name="T2" fmla="*/ 2147483646 w 514"/>
                <a:gd name="T3" fmla="*/ 0 h 2067"/>
                <a:gd name="T4" fmla="*/ 2147483646 w 514"/>
                <a:gd name="T5" fmla="*/ 2147483646 h 2067"/>
                <a:gd name="T6" fmla="*/ 0 w 514"/>
                <a:gd name="T7" fmla="*/ 2147483646 h 2067"/>
                <a:gd name="T8" fmla="*/ 2147483646 w 514"/>
                <a:gd name="T9" fmla="*/ 2147483646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solidFill>
              <a:srgbClr val="00FDFF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90401" y="3736045"/>
              <a:ext cx="3639456" cy="1924539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FFC000"/>
                </a:solidFill>
              </a:endParaRPr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auto">
            <a:xfrm>
              <a:off x="557663" y="3135330"/>
              <a:ext cx="4292061" cy="622740"/>
            </a:xfrm>
            <a:custGeom>
              <a:avLst/>
              <a:gdLst>
                <a:gd name="T0" fmla="*/ 0 w 3088"/>
                <a:gd name="T1" fmla="*/ 2147483646 h 499"/>
                <a:gd name="T2" fmla="*/ 2147483646 w 3088"/>
                <a:gd name="T3" fmla="*/ 2147483646 h 499"/>
                <a:gd name="T4" fmla="*/ 2147483646 w 3088"/>
                <a:gd name="T5" fmla="*/ 0 h 499"/>
                <a:gd name="T6" fmla="*/ 2147483646 w 3088"/>
                <a:gd name="T7" fmla="*/ 0 h 499"/>
                <a:gd name="T8" fmla="*/ 0 w 3088"/>
                <a:gd name="T9" fmla="*/ 2147483646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solidFill>
              <a:srgbClr val="92D050"/>
            </a:soli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7"/>
          <p:cNvGrpSpPr>
            <a:grpSpLocks/>
          </p:cNvGrpSpPr>
          <p:nvPr/>
        </p:nvGrpSpPr>
        <p:grpSpPr bwMode="auto">
          <a:xfrm>
            <a:off x="6813550" y="2566989"/>
            <a:ext cx="3270250" cy="3140075"/>
            <a:chOff x="5836329" y="2363160"/>
            <a:chExt cx="3270238" cy="3139350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auto">
            <a:xfrm rot="16200000" flipH="1">
              <a:off x="7125731" y="3543899"/>
              <a:ext cx="3139350" cy="777872"/>
            </a:xfrm>
            <a:prstGeom prst="parallelogram">
              <a:avLst>
                <a:gd name="adj" fmla="val 104902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auto">
            <a:xfrm>
              <a:off x="5836329" y="2363160"/>
              <a:ext cx="3270238" cy="818961"/>
            </a:xfrm>
            <a:prstGeom prst="parallelogram">
              <a:avLst>
                <a:gd name="adj" fmla="val 97926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VN"/>
            </a:p>
          </p:txBody>
        </p:sp>
      </p:grp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6813551" y="3386138"/>
            <a:ext cx="2468563" cy="2330450"/>
          </a:xfrm>
          <a:prstGeom prst="rect">
            <a:avLst/>
          </a:prstGeom>
          <a:solidFill>
            <a:srgbClr val="D883FF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85793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6" name="Content Placeholder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6387" name="Picture 2" descr="Background mầm non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700" y="1150939"/>
            <a:ext cx="86106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VN" sz="40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Phân biệt khối vuông khối chữ nhật</a:t>
            </a:r>
          </a:p>
        </p:txBody>
      </p:sp>
    </p:spTree>
    <p:extLst>
      <p:ext uri="{BB962C8B-B14F-4D97-AF65-F5344CB8AC3E}">
        <p14:creationId xmlns:p14="http://schemas.microsoft.com/office/powerpoint/2010/main" val="14585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885825" y="1417638"/>
            <a:ext cx="6732588" cy="6704012"/>
            <a:chOff x="-2112" y="901"/>
            <a:chExt cx="4241" cy="4223"/>
          </a:xfrm>
        </p:grpSpPr>
        <p:sp>
          <p:nvSpPr>
            <p:cNvPr id="6149" name="Freeform 5"/>
            <p:cNvSpPr>
              <a:spLocks/>
            </p:cNvSpPr>
            <p:nvPr/>
          </p:nvSpPr>
          <p:spPr bwMode="auto">
            <a:xfrm>
              <a:off x="0" y="2508"/>
              <a:ext cx="2093" cy="538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17413" name="AutoShape 6"/>
            <p:cNvSpPr>
              <a:spLocks noChangeArrowheads="1"/>
            </p:cNvSpPr>
            <p:nvPr/>
          </p:nvSpPr>
          <p:spPr bwMode="auto">
            <a:xfrm>
              <a:off x="8" y="929"/>
              <a:ext cx="2092" cy="2125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1570" y="901"/>
              <a:ext cx="545" cy="2166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17415" name="Rectangle 8"/>
            <p:cNvSpPr>
              <a:spLocks noChangeArrowheads="1"/>
            </p:cNvSpPr>
            <p:nvPr/>
          </p:nvSpPr>
          <p:spPr bwMode="auto">
            <a:xfrm>
              <a:off x="-12" y="1459"/>
              <a:ext cx="1584" cy="159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0" y="904"/>
              <a:ext cx="2129" cy="544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VN"/>
            </a:p>
          </p:txBody>
        </p:sp>
        <p:sp>
          <p:nvSpPr>
            <p:cNvPr id="17417" name="Line 10"/>
            <p:cNvSpPr>
              <a:spLocks noChangeShapeType="1"/>
            </p:cNvSpPr>
            <p:nvPr/>
          </p:nvSpPr>
          <p:spPr bwMode="auto">
            <a:xfrm flipV="1">
              <a:off x="-2112" y="3051"/>
              <a:ext cx="2112" cy="2073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79775" y="5480050"/>
            <a:ext cx="5354638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</a:rPr>
              <a:t>Khối vuông</a:t>
            </a:r>
          </a:p>
        </p:txBody>
      </p:sp>
      <p:pic>
        <p:nvPicPr>
          <p:cNvPr id="17411" name="Picture 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92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reeform 2"/>
          <p:cNvSpPr>
            <a:spLocks/>
          </p:cNvSpPr>
          <p:nvPr/>
        </p:nvSpPr>
        <p:spPr bwMode="auto">
          <a:xfrm>
            <a:off x="5178425" y="1171575"/>
            <a:ext cx="801688" cy="3346450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VN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965825" y="1179513"/>
            <a:ext cx="2540000" cy="2540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VN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>
            <a:off x="5156201" y="3698875"/>
            <a:ext cx="3349625" cy="8191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VN"/>
          </a:p>
        </p:txBody>
      </p:sp>
      <p:sp>
        <p:nvSpPr>
          <p:cNvPr id="8202" name="Freeform 10"/>
          <p:cNvSpPr>
            <a:spLocks/>
          </p:cNvSpPr>
          <p:nvPr/>
        </p:nvSpPr>
        <p:spPr bwMode="auto">
          <a:xfrm>
            <a:off x="7629525" y="1195388"/>
            <a:ext cx="876300" cy="3340100"/>
          </a:xfrm>
          <a:custGeom>
            <a:avLst/>
            <a:gdLst>
              <a:gd name="T0" fmla="*/ 0 w 525"/>
              <a:gd name="T1" fmla="*/ 528 h 2270"/>
              <a:gd name="T2" fmla="*/ 525 w 525"/>
              <a:gd name="T3" fmla="*/ 0 h 2270"/>
              <a:gd name="T4" fmla="*/ 517 w 525"/>
              <a:gd name="T5" fmla="*/ 1762 h 2270"/>
              <a:gd name="T6" fmla="*/ 0 w 525"/>
              <a:gd name="T7" fmla="*/ 2270 h 2270"/>
              <a:gd name="T8" fmla="*/ 8 w 525"/>
              <a:gd name="T9" fmla="*/ 517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25" h="2270">
                <a:moveTo>
                  <a:pt x="0" y="528"/>
                </a:moveTo>
                <a:lnTo>
                  <a:pt x="525" y="0"/>
                </a:lnTo>
                <a:lnTo>
                  <a:pt x="517" y="1762"/>
                </a:lnTo>
                <a:lnTo>
                  <a:pt x="0" y="2270"/>
                </a:lnTo>
                <a:lnTo>
                  <a:pt x="8" y="517"/>
                </a:lnTo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VN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178426" y="1943100"/>
            <a:ext cx="2436813" cy="2540000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04" name="Freeform 12"/>
          <p:cNvSpPr>
            <a:spLocks/>
          </p:cNvSpPr>
          <p:nvPr/>
        </p:nvSpPr>
        <p:spPr bwMode="auto">
          <a:xfrm>
            <a:off x="5124450" y="1176338"/>
            <a:ext cx="3386138" cy="831850"/>
          </a:xfrm>
          <a:custGeom>
            <a:avLst/>
            <a:gdLst>
              <a:gd name="T0" fmla="*/ 0 w 2109"/>
              <a:gd name="T1" fmla="*/ 542 h 542"/>
              <a:gd name="T2" fmla="*/ 1567 w 2109"/>
              <a:gd name="T3" fmla="*/ 542 h 542"/>
              <a:gd name="T4" fmla="*/ 2109 w 2109"/>
              <a:gd name="T5" fmla="*/ 8 h 542"/>
              <a:gd name="T6" fmla="*/ 525 w 2109"/>
              <a:gd name="T7" fmla="*/ 0 h 542"/>
              <a:gd name="T8" fmla="*/ 0 w 2109"/>
              <a:gd name="T9" fmla="*/ 525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9" h="542">
                <a:moveTo>
                  <a:pt x="0" y="542"/>
                </a:moveTo>
                <a:lnTo>
                  <a:pt x="1567" y="542"/>
                </a:lnTo>
                <a:lnTo>
                  <a:pt x="2109" y="8"/>
                </a:lnTo>
                <a:lnTo>
                  <a:pt x="525" y="0"/>
                </a:lnTo>
                <a:lnTo>
                  <a:pt x="0" y="525"/>
                </a:lnTo>
              </a:path>
            </a:pathLst>
          </a:cu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VN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463925" y="1179513"/>
            <a:ext cx="6732588" cy="6704012"/>
            <a:chOff x="4271893" y="150329"/>
            <a:chExt cx="6732588" cy="6704013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7624693" y="2701441"/>
              <a:ext cx="3322638" cy="854075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VN"/>
            </a:p>
          </p:txBody>
        </p:sp>
        <p:sp>
          <p:nvSpPr>
            <p:cNvPr id="18453" name="AutoShape 15"/>
            <p:cNvSpPr>
              <a:spLocks noChangeArrowheads="1"/>
            </p:cNvSpPr>
            <p:nvPr/>
          </p:nvSpPr>
          <p:spPr bwMode="auto">
            <a:xfrm>
              <a:off x="7637393" y="194779"/>
              <a:ext cx="3321050" cy="3373438"/>
            </a:xfrm>
            <a:prstGeom prst="cube">
              <a:avLst>
                <a:gd name="adj" fmla="val 25000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auto">
            <a:xfrm>
              <a:off x="10117068" y="150329"/>
              <a:ext cx="865188" cy="3438526"/>
            </a:xfrm>
            <a:custGeom>
              <a:avLst/>
              <a:gdLst>
                <a:gd name="T0" fmla="*/ 0 w 525"/>
                <a:gd name="T1" fmla="*/ 528 h 2270"/>
                <a:gd name="T2" fmla="*/ 525 w 525"/>
                <a:gd name="T3" fmla="*/ 0 h 2270"/>
                <a:gd name="T4" fmla="*/ 517 w 525"/>
                <a:gd name="T5" fmla="*/ 1762 h 2270"/>
                <a:gd name="T6" fmla="*/ 0 w 525"/>
                <a:gd name="T7" fmla="*/ 2270 h 2270"/>
                <a:gd name="T8" fmla="*/ 8 w 525"/>
                <a:gd name="T9" fmla="*/ 517 h 2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5" h="2270">
                  <a:moveTo>
                    <a:pt x="0" y="528"/>
                  </a:moveTo>
                  <a:lnTo>
                    <a:pt x="525" y="0"/>
                  </a:lnTo>
                  <a:lnTo>
                    <a:pt x="517" y="1762"/>
                  </a:lnTo>
                  <a:lnTo>
                    <a:pt x="0" y="2270"/>
                  </a:lnTo>
                  <a:lnTo>
                    <a:pt x="8" y="517"/>
                  </a:lnTo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VN"/>
            </a:p>
          </p:txBody>
        </p:sp>
        <p:sp>
          <p:nvSpPr>
            <p:cNvPr id="18455" name="Rectangle 17"/>
            <p:cNvSpPr>
              <a:spLocks noChangeArrowheads="1"/>
            </p:cNvSpPr>
            <p:nvPr/>
          </p:nvSpPr>
          <p:spPr bwMode="auto">
            <a:xfrm>
              <a:off x="7605643" y="1036154"/>
              <a:ext cx="2514600" cy="25368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7624693" y="155091"/>
              <a:ext cx="3379788" cy="863600"/>
            </a:xfrm>
            <a:custGeom>
              <a:avLst/>
              <a:gdLst>
                <a:gd name="T0" fmla="*/ 0 w 2109"/>
                <a:gd name="T1" fmla="*/ 542 h 542"/>
                <a:gd name="T2" fmla="*/ 1567 w 2109"/>
                <a:gd name="T3" fmla="*/ 542 h 542"/>
                <a:gd name="T4" fmla="*/ 2109 w 2109"/>
                <a:gd name="T5" fmla="*/ 8 h 542"/>
                <a:gd name="T6" fmla="*/ 525 w 2109"/>
                <a:gd name="T7" fmla="*/ 0 h 542"/>
                <a:gd name="T8" fmla="*/ 0 w 2109"/>
                <a:gd name="T9" fmla="*/ 525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9" h="542">
                  <a:moveTo>
                    <a:pt x="0" y="542"/>
                  </a:moveTo>
                  <a:lnTo>
                    <a:pt x="1567" y="542"/>
                  </a:lnTo>
                  <a:lnTo>
                    <a:pt x="2109" y="8"/>
                  </a:lnTo>
                  <a:lnTo>
                    <a:pt x="525" y="0"/>
                  </a:lnTo>
                  <a:lnTo>
                    <a:pt x="0" y="525"/>
                  </a:lnTo>
                </a:path>
              </a:pathLst>
            </a:cu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VN"/>
            </a:p>
          </p:txBody>
        </p:sp>
        <p:sp>
          <p:nvSpPr>
            <p:cNvPr id="18457" name="Line 19"/>
            <p:cNvSpPr>
              <a:spLocks noChangeShapeType="1"/>
            </p:cNvSpPr>
            <p:nvPr/>
          </p:nvSpPr>
          <p:spPr bwMode="auto">
            <a:xfrm flipV="1">
              <a:off x="4271893" y="3563454"/>
              <a:ext cx="3352800" cy="3290888"/>
            </a:xfrm>
            <a:prstGeom prst="line">
              <a:avLst/>
            </a:prstGeom>
            <a:noFill/>
            <a:ln w="9525">
              <a:solidFill>
                <a:srgbClr val="66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12" name="Text Box 20"/>
          <p:cNvSpPr txBox="1">
            <a:spLocks noChangeArrowheads="1"/>
          </p:cNvSpPr>
          <p:nvPr/>
        </p:nvSpPr>
        <p:spPr bwMode="auto">
          <a:xfrm>
            <a:off x="4827588" y="5013325"/>
            <a:ext cx="4437062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V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VN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640138" y="5613400"/>
            <a:ext cx="6426200" cy="584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VN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VN" sz="3200" b="1" dirty="0">
                <a:solidFill>
                  <a:srgbClr val="FF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2836864" y="-31750"/>
            <a:ext cx="7119937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VN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chồng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3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VN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225" name="AutoShape 33"/>
          <p:cNvSpPr>
            <a:spLocks noChangeArrowheads="1"/>
          </p:cNvSpPr>
          <p:nvPr/>
        </p:nvSpPr>
        <p:spPr bwMode="auto">
          <a:xfrm>
            <a:off x="9248776" y="3455988"/>
            <a:ext cx="1058863" cy="10541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6" name="AutoShape 34"/>
          <p:cNvSpPr>
            <a:spLocks noChangeArrowheads="1"/>
          </p:cNvSpPr>
          <p:nvPr/>
        </p:nvSpPr>
        <p:spPr bwMode="auto">
          <a:xfrm>
            <a:off x="9263063" y="2670175"/>
            <a:ext cx="1058862" cy="106045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7" name="Rectangle 35"/>
          <p:cNvSpPr>
            <a:spLocks noChangeArrowheads="1"/>
          </p:cNvSpPr>
          <p:nvPr/>
        </p:nvSpPr>
        <p:spPr bwMode="auto">
          <a:xfrm>
            <a:off x="2017714" y="151447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8" name="Rectangle 36"/>
          <p:cNvSpPr>
            <a:spLocks noChangeArrowheads="1"/>
          </p:cNvSpPr>
          <p:nvPr/>
        </p:nvSpPr>
        <p:spPr bwMode="auto">
          <a:xfrm>
            <a:off x="3748088" y="1489076"/>
            <a:ext cx="1085850" cy="1089025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29" name="Rectangle 37"/>
          <p:cNvSpPr>
            <a:spLocks noChangeArrowheads="1"/>
          </p:cNvSpPr>
          <p:nvPr/>
        </p:nvSpPr>
        <p:spPr bwMode="auto">
          <a:xfrm>
            <a:off x="2033589" y="2663825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3717925" y="2690814"/>
            <a:ext cx="1130300" cy="973137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31" name="Rectangle 39"/>
          <p:cNvSpPr>
            <a:spLocks noChangeArrowheads="1"/>
          </p:cNvSpPr>
          <p:nvPr/>
        </p:nvSpPr>
        <p:spPr bwMode="auto">
          <a:xfrm>
            <a:off x="2020889" y="3784600"/>
            <a:ext cx="1089025" cy="9858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32" name="Rectangle 40"/>
          <p:cNvSpPr>
            <a:spLocks noChangeArrowheads="1"/>
          </p:cNvSpPr>
          <p:nvPr/>
        </p:nvSpPr>
        <p:spPr bwMode="auto">
          <a:xfrm>
            <a:off x="3717925" y="3822700"/>
            <a:ext cx="1130300" cy="973138"/>
          </a:xfrm>
          <a:prstGeom prst="rect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233" name="AutoShape 41"/>
          <p:cNvSpPr>
            <a:spLocks noChangeArrowheads="1"/>
          </p:cNvSpPr>
          <p:nvPr/>
        </p:nvSpPr>
        <p:spPr bwMode="auto">
          <a:xfrm>
            <a:off x="9263063" y="1916114"/>
            <a:ext cx="1058862" cy="9874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5706252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0.30139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20834 0.0053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0035 0.3958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18611 0.015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28473 -0.150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00173 0.2189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12 -0.26829 L -0.33507 0.0162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10" y="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9" dur="125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25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25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125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  <p:bldP spid="8203" grpId="0" animBg="1"/>
      <p:bldP spid="8203" grpId="1" animBg="1"/>
      <p:bldP spid="8212" grpId="0"/>
      <p:bldP spid="8227" grpId="0" animBg="1"/>
      <p:bldP spid="8228" grpId="0" animBg="1"/>
      <p:bldP spid="8229" grpId="0" animBg="1"/>
      <p:bldP spid="8230" grpId="0" animBg="1"/>
      <p:bldP spid="8231" grpId="0" animBg="1"/>
      <p:bldP spid="82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276601" y="5181600"/>
            <a:ext cx="662622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7200" b="1">
                <a:latin typeface="Times New Roman" panose="02020603050405020304" pitchFamily="18" charset="0"/>
              </a:rPr>
              <a:t>Khối chữ nhật</a:t>
            </a:r>
          </a:p>
        </p:txBody>
      </p:sp>
      <p:pic>
        <p:nvPicPr>
          <p:cNvPr id="20482" name="Picture 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178300" y="1701800"/>
            <a:ext cx="5067300" cy="3308350"/>
            <a:chOff x="2653910" y="1701524"/>
            <a:chExt cx="5066933" cy="3308351"/>
          </a:xfrm>
        </p:grpSpPr>
        <p:sp>
          <p:nvSpPr>
            <p:cNvPr id="20484" name="Rectangle 19"/>
            <p:cNvSpPr>
              <a:spLocks noChangeArrowheads="1"/>
            </p:cNvSpPr>
            <p:nvPr/>
          </p:nvSpPr>
          <p:spPr bwMode="auto">
            <a:xfrm>
              <a:off x="3428668" y="1769716"/>
              <a:ext cx="4155603" cy="247684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485" name="Freeform 18"/>
            <p:cNvSpPr>
              <a:spLocks/>
            </p:cNvSpPr>
            <p:nvPr/>
          </p:nvSpPr>
          <p:spPr bwMode="auto">
            <a:xfrm>
              <a:off x="2653910" y="1711049"/>
              <a:ext cx="830486" cy="3281363"/>
            </a:xfrm>
            <a:custGeom>
              <a:avLst/>
              <a:gdLst>
                <a:gd name="T0" fmla="*/ 0 w 514"/>
                <a:gd name="T1" fmla="*/ 1260078317 h 2067"/>
                <a:gd name="T2" fmla="*/ 1320957459 w 514"/>
                <a:gd name="T3" fmla="*/ 0 h 2067"/>
                <a:gd name="T4" fmla="*/ 1341842405 w 514"/>
                <a:gd name="T5" fmla="*/ 2147483646 h 2067"/>
                <a:gd name="T6" fmla="*/ 0 w 514"/>
                <a:gd name="T7" fmla="*/ 2147483646 h 2067"/>
                <a:gd name="T8" fmla="*/ 18273923 w 514"/>
                <a:gd name="T9" fmla="*/ 1234876751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486" name="Group 15"/>
            <p:cNvGrpSpPr>
              <a:grpSpLocks/>
            </p:cNvGrpSpPr>
            <p:nvPr/>
          </p:nvGrpSpPr>
          <p:grpSpPr bwMode="auto">
            <a:xfrm>
              <a:off x="2653910" y="1701524"/>
              <a:ext cx="5066933" cy="3290888"/>
              <a:chOff x="-1064" y="994"/>
              <a:chExt cx="3136" cy="2073"/>
            </a:xfrm>
          </p:grpSpPr>
          <p:sp>
            <p:nvSpPr>
              <p:cNvPr id="20488" name="Freeform 20"/>
              <p:cNvSpPr>
                <a:spLocks/>
              </p:cNvSpPr>
              <p:nvPr/>
            </p:nvSpPr>
            <p:spPr bwMode="auto">
              <a:xfrm>
                <a:off x="-1028" y="994"/>
                <a:ext cx="3088" cy="499"/>
              </a:xfrm>
              <a:custGeom>
                <a:avLst/>
                <a:gdLst>
                  <a:gd name="T0" fmla="*/ 0 w 3088"/>
                  <a:gd name="T1" fmla="*/ 499 h 499"/>
                  <a:gd name="T2" fmla="*/ 2624 w 3088"/>
                  <a:gd name="T3" fmla="*/ 488 h 499"/>
                  <a:gd name="T4" fmla="*/ 3088 w 3088"/>
                  <a:gd name="T5" fmla="*/ 0 h 499"/>
                  <a:gd name="T6" fmla="*/ 488 w 3088"/>
                  <a:gd name="T7" fmla="*/ 0 h 499"/>
                  <a:gd name="T8" fmla="*/ 0 w 3088"/>
                  <a:gd name="T9" fmla="*/ 482 h 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88" h="499">
                    <a:moveTo>
                      <a:pt x="0" y="499"/>
                    </a:moveTo>
                    <a:lnTo>
                      <a:pt x="2624" y="488"/>
                    </a:lnTo>
                    <a:lnTo>
                      <a:pt x="3088" y="0"/>
                    </a:lnTo>
                    <a:lnTo>
                      <a:pt x="488" y="0"/>
                    </a:lnTo>
                    <a:lnTo>
                      <a:pt x="0" y="482"/>
                    </a:lnTo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100000">
                    <a:srgbClr val="CC99FF"/>
                  </a:gs>
                </a:gsLst>
                <a:lin ang="5400000" scaled="1"/>
              </a:gra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9" name="Freeform 16"/>
              <p:cNvSpPr>
                <a:spLocks/>
              </p:cNvSpPr>
              <p:nvPr/>
            </p:nvSpPr>
            <p:spPr bwMode="auto">
              <a:xfrm>
                <a:off x="-1064" y="2573"/>
                <a:ext cx="3120" cy="475"/>
              </a:xfrm>
              <a:custGeom>
                <a:avLst/>
                <a:gdLst>
                  <a:gd name="T0" fmla="*/ 0 w 3133"/>
                  <a:gd name="T1" fmla="*/ 429 h 526"/>
                  <a:gd name="T2" fmla="*/ 2607 w 3133"/>
                  <a:gd name="T3" fmla="*/ 424 h 526"/>
                  <a:gd name="T4" fmla="*/ 3107 w 3133"/>
                  <a:gd name="T5" fmla="*/ 6 h 526"/>
                  <a:gd name="T6" fmla="*/ 569 w 3133"/>
                  <a:gd name="T7" fmla="*/ 0 h 526"/>
                  <a:gd name="T8" fmla="*/ 0 w 3133"/>
                  <a:gd name="T9" fmla="*/ 415 h 5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33" h="526">
                    <a:moveTo>
                      <a:pt x="0" y="526"/>
                    </a:moveTo>
                    <a:lnTo>
                      <a:pt x="2629" y="520"/>
                    </a:lnTo>
                    <a:lnTo>
                      <a:pt x="3133" y="8"/>
                    </a:lnTo>
                    <a:lnTo>
                      <a:pt x="573" y="0"/>
                    </a:lnTo>
                    <a:lnTo>
                      <a:pt x="0" y="509"/>
                    </a:lnTo>
                  </a:path>
                </a:pathLst>
              </a:custGeom>
              <a:gradFill rotWithShape="1">
                <a:gsLst>
                  <a:gs pos="0">
                    <a:srgbClr val="5E4776"/>
                  </a:gs>
                  <a:gs pos="100000">
                    <a:srgbClr val="CC99FF"/>
                  </a:gs>
                </a:gsLst>
                <a:lin ang="5400000" scaled="1"/>
              </a:gra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0" name="Freeform 18"/>
              <p:cNvSpPr>
                <a:spLocks/>
              </p:cNvSpPr>
              <p:nvPr/>
            </p:nvSpPr>
            <p:spPr bwMode="auto">
              <a:xfrm>
                <a:off x="1558" y="1000"/>
                <a:ext cx="514" cy="2067"/>
              </a:xfrm>
              <a:custGeom>
                <a:avLst/>
                <a:gdLst>
                  <a:gd name="T0" fmla="*/ 0 w 514"/>
                  <a:gd name="T1" fmla="*/ 500 h 2067"/>
                  <a:gd name="T2" fmla="*/ 506 w 514"/>
                  <a:gd name="T3" fmla="*/ 0 h 2067"/>
                  <a:gd name="T4" fmla="*/ 514 w 514"/>
                  <a:gd name="T5" fmla="*/ 1576 h 2067"/>
                  <a:gd name="T6" fmla="*/ 0 w 514"/>
                  <a:gd name="T7" fmla="*/ 2067 h 2067"/>
                  <a:gd name="T8" fmla="*/ 7 w 514"/>
                  <a:gd name="T9" fmla="*/ 490 h 20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4" h="2067">
                    <a:moveTo>
                      <a:pt x="0" y="500"/>
                    </a:moveTo>
                    <a:lnTo>
                      <a:pt x="506" y="0"/>
                    </a:lnTo>
                    <a:lnTo>
                      <a:pt x="514" y="1576"/>
                    </a:lnTo>
                    <a:lnTo>
                      <a:pt x="0" y="2067"/>
                    </a:lnTo>
                    <a:lnTo>
                      <a:pt x="7" y="490"/>
                    </a:lnTo>
                  </a:path>
                </a:pathLst>
              </a:custGeom>
              <a:gradFill rotWithShape="1"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1"/>
              </a:gradFill>
              <a:ln w="9525">
                <a:solidFill>
                  <a:srgbClr val="FF3300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87" name="Rectangle 19"/>
            <p:cNvSpPr>
              <a:spLocks noChangeArrowheads="1"/>
            </p:cNvSpPr>
            <p:nvPr/>
          </p:nvSpPr>
          <p:spPr bwMode="auto">
            <a:xfrm>
              <a:off x="2653910" y="2503212"/>
              <a:ext cx="4225137" cy="250666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6820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5005389" y="1731963"/>
            <a:ext cx="4156075" cy="2476500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2" name="Freeform 18"/>
          <p:cNvSpPr>
            <a:spLocks/>
          </p:cNvSpPr>
          <p:nvPr/>
        </p:nvSpPr>
        <p:spPr bwMode="auto">
          <a:xfrm>
            <a:off x="4079876" y="1711326"/>
            <a:ext cx="925513" cy="3325813"/>
          </a:xfrm>
          <a:custGeom>
            <a:avLst/>
            <a:gdLst>
              <a:gd name="T0" fmla="*/ 0 w 514"/>
              <a:gd name="T1" fmla="*/ 1294521624 h 2067"/>
              <a:gd name="T2" fmla="*/ 1641085800 w 514"/>
              <a:gd name="T3" fmla="*/ 0 h 2067"/>
              <a:gd name="T4" fmla="*/ 1667032575 w 514"/>
              <a:gd name="T5" fmla="*/ 2147483646 h 2067"/>
              <a:gd name="T6" fmla="*/ 0 w 514"/>
              <a:gd name="T7" fmla="*/ 2147483646 h 2067"/>
              <a:gd name="T8" fmla="*/ 22702078 w 514"/>
              <a:gd name="T9" fmla="*/ 1268631127 h 20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" h="2067">
                <a:moveTo>
                  <a:pt x="0" y="500"/>
                </a:moveTo>
                <a:lnTo>
                  <a:pt x="506" y="0"/>
                </a:lnTo>
                <a:lnTo>
                  <a:pt x="514" y="1576"/>
                </a:lnTo>
                <a:lnTo>
                  <a:pt x="0" y="2067"/>
                </a:lnTo>
                <a:lnTo>
                  <a:pt x="7" y="490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1507" name="Picture 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3590926"/>
            <a:ext cx="1109662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2930525" y="5154614"/>
            <a:ext cx="608965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en-V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V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altLang="en-V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V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V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V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VN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altLang="en-VN" sz="40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endParaRPr lang="en-US" altLang="en-VN" sz="4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73" name="Rectangle 33"/>
          <p:cNvSpPr>
            <a:spLocks noChangeArrowheads="1"/>
          </p:cNvSpPr>
          <p:nvPr/>
        </p:nvSpPr>
        <p:spPr bwMode="auto">
          <a:xfrm>
            <a:off x="3751264" y="-815975"/>
            <a:ext cx="7354887" cy="641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en-VN" sz="3600" b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Khối chữ nhật có thể chồng lên nhau</a:t>
            </a:r>
          </a:p>
        </p:txBody>
      </p:sp>
      <p:pic>
        <p:nvPicPr>
          <p:cNvPr id="21510" name="Picture 34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1438275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Freeform 20"/>
          <p:cNvSpPr>
            <a:spLocks/>
          </p:cNvSpPr>
          <p:nvPr/>
        </p:nvSpPr>
        <p:spPr bwMode="auto">
          <a:xfrm>
            <a:off x="4079875" y="1701801"/>
            <a:ext cx="5145088" cy="792163"/>
          </a:xfrm>
          <a:custGeom>
            <a:avLst/>
            <a:gdLst>
              <a:gd name="T0" fmla="*/ 0 w 3088"/>
              <a:gd name="T1" fmla="*/ 1257559556 h 499"/>
              <a:gd name="T2" fmla="*/ 2147483646 w 3088"/>
              <a:gd name="T3" fmla="*/ 1229837026 h 499"/>
              <a:gd name="T4" fmla="*/ 2147483646 w 3088"/>
              <a:gd name="T5" fmla="*/ 0 h 499"/>
              <a:gd name="T6" fmla="*/ 1354885947 w 3088"/>
              <a:gd name="T7" fmla="*/ 0 h 499"/>
              <a:gd name="T8" fmla="*/ 0 w 3088"/>
              <a:gd name="T9" fmla="*/ 1214716079 h 4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088" h="499">
                <a:moveTo>
                  <a:pt x="0" y="499"/>
                </a:moveTo>
                <a:lnTo>
                  <a:pt x="2624" y="488"/>
                </a:lnTo>
                <a:lnTo>
                  <a:pt x="3088" y="0"/>
                </a:lnTo>
                <a:lnTo>
                  <a:pt x="488" y="0"/>
                </a:lnTo>
                <a:lnTo>
                  <a:pt x="0" y="482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Freeform 16"/>
          <p:cNvSpPr>
            <a:spLocks/>
          </p:cNvSpPr>
          <p:nvPr/>
        </p:nvSpPr>
        <p:spPr bwMode="auto">
          <a:xfrm>
            <a:off x="4038601" y="4208464"/>
            <a:ext cx="5180013" cy="828675"/>
          </a:xfrm>
          <a:custGeom>
            <a:avLst/>
            <a:gdLst>
              <a:gd name="T0" fmla="*/ 0 w 3133"/>
              <a:gd name="T1" fmla="*/ 1305816928 h 526"/>
              <a:gd name="T2" fmla="*/ 2147483646 w 3133"/>
              <a:gd name="T3" fmla="*/ 1290921258 h 526"/>
              <a:gd name="T4" fmla="*/ 2147483646 w 3133"/>
              <a:gd name="T5" fmla="*/ 19859842 h 526"/>
              <a:gd name="T6" fmla="*/ 1566488508 w 3133"/>
              <a:gd name="T7" fmla="*/ 0 h 526"/>
              <a:gd name="T8" fmla="*/ 0 w 3133"/>
              <a:gd name="T9" fmla="*/ 1263614369 h 5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133" h="526">
                <a:moveTo>
                  <a:pt x="0" y="526"/>
                </a:moveTo>
                <a:lnTo>
                  <a:pt x="2629" y="520"/>
                </a:lnTo>
                <a:lnTo>
                  <a:pt x="3133" y="8"/>
                </a:lnTo>
                <a:lnTo>
                  <a:pt x="573" y="0"/>
                </a:lnTo>
                <a:lnTo>
                  <a:pt x="0" y="509"/>
                </a:lnTo>
              </a:path>
            </a:pathLst>
          </a:custGeom>
          <a:gradFill rotWithShape="1">
            <a:gsLst>
              <a:gs pos="0">
                <a:srgbClr val="5E4776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Freeform 18"/>
          <p:cNvSpPr>
            <a:spLocks/>
          </p:cNvSpPr>
          <p:nvPr/>
        </p:nvSpPr>
        <p:spPr bwMode="auto">
          <a:xfrm>
            <a:off x="8458200" y="1711325"/>
            <a:ext cx="787400" cy="3251200"/>
          </a:xfrm>
          <a:custGeom>
            <a:avLst/>
            <a:gdLst>
              <a:gd name="T0" fmla="*/ 0 w 514"/>
              <a:gd name="T1" fmla="*/ 1237019470 h 2067"/>
              <a:gd name="T2" fmla="*/ 1186636311 w 514"/>
              <a:gd name="T3" fmla="*/ 0 h 2067"/>
              <a:gd name="T4" fmla="*/ 1205397571 w 514"/>
              <a:gd name="T5" fmla="*/ 2147483646 h 2067"/>
              <a:gd name="T6" fmla="*/ 0 w 514"/>
              <a:gd name="T7" fmla="*/ 2147483646 h 2067"/>
              <a:gd name="T8" fmla="*/ 16415911 w 514"/>
              <a:gd name="T9" fmla="*/ 1212279207 h 20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14" h="2067">
                <a:moveTo>
                  <a:pt x="0" y="500"/>
                </a:moveTo>
                <a:lnTo>
                  <a:pt x="506" y="0"/>
                </a:lnTo>
                <a:lnTo>
                  <a:pt x="514" y="1576"/>
                </a:lnTo>
                <a:lnTo>
                  <a:pt x="0" y="2067"/>
                </a:lnTo>
                <a:lnTo>
                  <a:pt x="7" y="490"/>
                </a:lnTo>
              </a:path>
            </a:pathLst>
          </a:custGeom>
          <a:gradFill rotWithShape="1">
            <a:gsLst>
              <a:gs pos="0">
                <a:srgbClr val="FFFF99"/>
              </a:gs>
              <a:gs pos="100000">
                <a:srgbClr val="767647"/>
              </a:gs>
            </a:gsLst>
            <a:lin ang="5400000" scaled="1"/>
          </a:gradFill>
          <a:ln w="9525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Rectangle 19"/>
          <p:cNvSpPr>
            <a:spLocks noChangeArrowheads="1"/>
          </p:cNvSpPr>
          <p:nvPr/>
        </p:nvSpPr>
        <p:spPr bwMode="auto">
          <a:xfrm>
            <a:off x="4098926" y="2497138"/>
            <a:ext cx="4359275" cy="2506662"/>
          </a:xfrm>
          <a:prstGeom prst="rect">
            <a:avLst/>
          </a:prstGeom>
          <a:solidFill>
            <a:srgbClr val="FF99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53" name="Group 6"/>
          <p:cNvGrpSpPr>
            <a:grpSpLocks/>
          </p:cNvGrpSpPr>
          <p:nvPr/>
        </p:nvGrpSpPr>
        <p:grpSpPr bwMode="auto">
          <a:xfrm>
            <a:off x="4151313" y="2444750"/>
            <a:ext cx="4348162" cy="2546350"/>
            <a:chOff x="-1077" y="1000"/>
            <a:chExt cx="3170" cy="2094"/>
          </a:xfrm>
        </p:grpSpPr>
        <p:sp>
          <p:nvSpPr>
            <p:cNvPr id="21516" name="Freeform 7"/>
            <p:cNvSpPr>
              <a:spLocks/>
            </p:cNvSpPr>
            <p:nvPr/>
          </p:nvSpPr>
          <p:spPr bwMode="auto">
            <a:xfrm>
              <a:off x="-1077" y="2560"/>
              <a:ext cx="3133" cy="526"/>
            </a:xfrm>
            <a:custGeom>
              <a:avLst/>
              <a:gdLst>
                <a:gd name="T0" fmla="*/ 0 w 3133"/>
                <a:gd name="T1" fmla="*/ 526 h 526"/>
                <a:gd name="T2" fmla="*/ 2629 w 3133"/>
                <a:gd name="T3" fmla="*/ 520 h 526"/>
                <a:gd name="T4" fmla="*/ 3133 w 3133"/>
                <a:gd name="T5" fmla="*/ 8 h 526"/>
                <a:gd name="T6" fmla="*/ 573 w 3133"/>
                <a:gd name="T7" fmla="*/ 0 h 526"/>
                <a:gd name="T8" fmla="*/ 0 w 3133"/>
                <a:gd name="T9" fmla="*/ 509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AutoShape 8"/>
            <p:cNvSpPr>
              <a:spLocks noChangeArrowheads="1"/>
            </p:cNvSpPr>
            <p:nvPr/>
          </p:nvSpPr>
          <p:spPr bwMode="auto">
            <a:xfrm>
              <a:off x="-1064" y="1005"/>
              <a:ext cx="3127" cy="2065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18" name="Freeform 9"/>
            <p:cNvSpPr>
              <a:spLocks/>
            </p:cNvSpPr>
            <p:nvPr/>
          </p:nvSpPr>
          <p:spPr bwMode="auto">
            <a:xfrm>
              <a:off x="1598" y="1000"/>
              <a:ext cx="474" cy="2094"/>
            </a:xfrm>
            <a:custGeom>
              <a:avLst/>
              <a:gdLst>
                <a:gd name="T0" fmla="*/ 0 w 514"/>
                <a:gd name="T1" fmla="*/ 521 h 2067"/>
                <a:gd name="T2" fmla="*/ 397 w 514"/>
                <a:gd name="T3" fmla="*/ 0 h 2067"/>
                <a:gd name="T4" fmla="*/ 403 w 514"/>
                <a:gd name="T5" fmla="*/ 1639 h 2067"/>
                <a:gd name="T6" fmla="*/ 0 w 514"/>
                <a:gd name="T7" fmla="*/ 2149 h 2067"/>
                <a:gd name="T8" fmla="*/ 6 w 514"/>
                <a:gd name="T9" fmla="*/ 509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9" name="Rectangle 10"/>
            <p:cNvSpPr>
              <a:spLocks noChangeArrowheads="1"/>
            </p:cNvSpPr>
            <p:nvPr/>
          </p:nvSpPr>
          <p:spPr bwMode="auto">
            <a:xfrm>
              <a:off x="-1054" y="1494"/>
              <a:ext cx="2652" cy="1579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1520" name="Freeform 11"/>
            <p:cNvSpPr>
              <a:spLocks/>
            </p:cNvSpPr>
            <p:nvPr/>
          </p:nvSpPr>
          <p:spPr bwMode="auto">
            <a:xfrm>
              <a:off x="-1077" y="1000"/>
              <a:ext cx="3170" cy="491"/>
            </a:xfrm>
            <a:custGeom>
              <a:avLst/>
              <a:gdLst>
                <a:gd name="T0" fmla="*/ 0 w 3088"/>
                <a:gd name="T1" fmla="*/ 475 h 499"/>
                <a:gd name="T2" fmla="*/ 2839 w 3088"/>
                <a:gd name="T3" fmla="*/ 464 h 499"/>
                <a:gd name="T4" fmla="*/ 3340 w 3088"/>
                <a:gd name="T5" fmla="*/ 0 h 499"/>
                <a:gd name="T6" fmla="*/ 528 w 3088"/>
                <a:gd name="T7" fmla="*/ 0 h 499"/>
                <a:gd name="T8" fmla="*/ 0 w 3088"/>
                <a:gd name="T9" fmla="*/ 459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507577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47 L -0.00347 -0.2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07407E-6 L 0.16632 -4.07407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01406 0.397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85185E-6 L -0.21006 0.0083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03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34 0.01829 L 0.07534 -0.31967 " pathEditMode="relative" ptsTypes="AA">
                                      <p:cBhvr>
                                        <p:cTn id="3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2.77778E-7 -0.2023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9" grpId="1" animBg="1"/>
      <p:bldP spid="10265" grpId="0"/>
      <p:bldP spid="51" grpId="0" animBg="1"/>
      <p:bldP spid="5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1812926" y="355601"/>
            <a:ext cx="8861425" cy="64611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có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6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mặt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nhật</a:t>
            </a:r>
            <a:endParaRPr lang="en-US" altLang="en-VN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594100" y="242093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6226175" y="242093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6232525" y="35702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3594100" y="35702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3594100" y="472122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6254750" y="472122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60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3" y="520700"/>
            <a:ext cx="920751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3625850" y="4721226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6243639" y="3570289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6243639" y="4730751"/>
            <a:ext cx="2103437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594100" y="3532189"/>
            <a:ext cx="2103438" cy="828675"/>
          </a:xfrm>
          <a:prstGeom prst="flowChartProcess">
            <a:avLst/>
          </a:prstGeom>
          <a:solidFill>
            <a:srgbClr val="00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6732589" y="2301875"/>
            <a:ext cx="1089025" cy="985838"/>
          </a:xfrm>
          <a:prstGeom prst="rect">
            <a:avLst/>
          </a:prstGeom>
          <a:solidFill>
            <a:srgbClr val="8EFA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" name="Rectangle 35"/>
          <p:cNvSpPr>
            <a:spLocks noChangeArrowheads="1"/>
          </p:cNvSpPr>
          <p:nvPr/>
        </p:nvSpPr>
        <p:spPr bwMode="auto">
          <a:xfrm>
            <a:off x="4100514" y="2305050"/>
            <a:ext cx="1089025" cy="985838"/>
          </a:xfrm>
          <a:prstGeom prst="rect">
            <a:avLst/>
          </a:prstGeom>
          <a:solidFill>
            <a:srgbClr val="8EFA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1773239" y="920750"/>
            <a:ext cx="8861425" cy="12017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mặt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vuông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4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mặt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là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hình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nhật</a:t>
            </a:r>
            <a:endParaRPr lang="en-VN" sz="3600" dirty="0"/>
          </a:p>
        </p:txBody>
      </p:sp>
    </p:spTree>
    <p:extLst>
      <p:ext uri="{BB962C8B-B14F-4D97-AF65-F5344CB8AC3E}">
        <p14:creationId xmlns:p14="http://schemas.microsoft.com/office/powerpoint/2010/main" val="329015965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  <p:bldP spid="12295" grpId="0" animBg="1"/>
      <p:bldP spid="12296" grpId="0" animBg="1"/>
      <p:bldP spid="12297" grpId="0" animBg="1"/>
      <p:bldP spid="12298" grpId="0" animBg="1"/>
      <p:bldP spid="12299" grpId="0" animBg="1"/>
      <p:bldP spid="1230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073275" y="85725"/>
            <a:ext cx="8680450" cy="12001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Khối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chữ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nhật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không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lăn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mà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chỉ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xếp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chồng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được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lên</a:t>
            </a:r>
            <a:r>
              <a:rPr lang="en-US" altLang="en-VN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VN" sz="36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nhau</a:t>
            </a:r>
            <a:endParaRPr lang="en-US" altLang="en-VN" sz="36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8089900" y="3859214"/>
            <a:ext cx="1741488" cy="827087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8083550" y="3200401"/>
            <a:ext cx="1741488" cy="885825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8077200" y="2543176"/>
            <a:ext cx="1741488" cy="88582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FF"/>
              </a:solidFill>
            </a:endParaRPr>
          </a:p>
        </p:txBody>
      </p:sp>
      <p:pic>
        <p:nvPicPr>
          <p:cNvPr id="25605" name="Picture 1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17475"/>
            <a:ext cx="920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979614" y="2251076"/>
            <a:ext cx="5087937" cy="3324225"/>
            <a:chOff x="455611" y="2251075"/>
            <a:chExt cx="5087938" cy="3324225"/>
          </a:xfrm>
        </p:grpSpPr>
        <p:sp>
          <p:nvSpPr>
            <p:cNvPr id="25607" name="Freeform 16"/>
            <p:cNvSpPr>
              <a:spLocks/>
            </p:cNvSpPr>
            <p:nvPr/>
          </p:nvSpPr>
          <p:spPr bwMode="auto">
            <a:xfrm>
              <a:off x="455611" y="4740275"/>
              <a:ext cx="5062086" cy="835025"/>
            </a:xfrm>
            <a:custGeom>
              <a:avLst/>
              <a:gdLst>
                <a:gd name="T0" fmla="*/ 0 w 3133"/>
                <a:gd name="T1" fmla="*/ 1325602188 h 526"/>
                <a:gd name="T2" fmla="*/ 2147483646 w 3133"/>
                <a:gd name="T3" fmla="*/ 1310481250 h 526"/>
                <a:gd name="T4" fmla="*/ 2147483646 w 3133"/>
                <a:gd name="T5" fmla="*/ 20161250 h 526"/>
                <a:gd name="T6" fmla="*/ 1495866610 w 3133"/>
                <a:gd name="T7" fmla="*/ 0 h 526"/>
                <a:gd name="T8" fmla="*/ 0 w 3133"/>
                <a:gd name="T9" fmla="*/ 1282760325 h 5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33" h="526">
                  <a:moveTo>
                    <a:pt x="0" y="526"/>
                  </a:moveTo>
                  <a:lnTo>
                    <a:pt x="2629" y="520"/>
                  </a:lnTo>
                  <a:lnTo>
                    <a:pt x="3133" y="8"/>
                  </a:lnTo>
                  <a:lnTo>
                    <a:pt x="573" y="0"/>
                  </a:lnTo>
                  <a:lnTo>
                    <a:pt x="0" y="509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08" name="AutoShape 17"/>
            <p:cNvSpPr>
              <a:spLocks noChangeArrowheads="1"/>
            </p:cNvSpPr>
            <p:nvPr/>
          </p:nvSpPr>
          <p:spPr bwMode="auto">
            <a:xfrm>
              <a:off x="476616" y="2271713"/>
              <a:ext cx="5052392" cy="3278188"/>
            </a:xfrm>
            <a:prstGeom prst="cube">
              <a:avLst>
                <a:gd name="adj" fmla="val 24213"/>
              </a:avLst>
            </a:prstGeom>
            <a:noFill/>
            <a:ln w="381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09" name="Freeform 18"/>
            <p:cNvSpPr>
              <a:spLocks/>
            </p:cNvSpPr>
            <p:nvPr/>
          </p:nvSpPr>
          <p:spPr bwMode="auto">
            <a:xfrm>
              <a:off x="4713063" y="2263775"/>
              <a:ext cx="830486" cy="3281363"/>
            </a:xfrm>
            <a:custGeom>
              <a:avLst/>
              <a:gdLst>
                <a:gd name="T0" fmla="*/ 0 w 514"/>
                <a:gd name="T1" fmla="*/ 1260078317 h 2067"/>
                <a:gd name="T2" fmla="*/ 1320957459 w 514"/>
                <a:gd name="T3" fmla="*/ 0 h 2067"/>
                <a:gd name="T4" fmla="*/ 1341842405 w 514"/>
                <a:gd name="T5" fmla="*/ 2147483646 h 2067"/>
                <a:gd name="T6" fmla="*/ 0 w 514"/>
                <a:gd name="T7" fmla="*/ 2147483646 h 2067"/>
                <a:gd name="T8" fmla="*/ 18273923 w 514"/>
                <a:gd name="T9" fmla="*/ 1234876751 h 20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4" h="2067">
                  <a:moveTo>
                    <a:pt x="0" y="500"/>
                  </a:moveTo>
                  <a:lnTo>
                    <a:pt x="506" y="0"/>
                  </a:lnTo>
                  <a:lnTo>
                    <a:pt x="514" y="1576"/>
                  </a:lnTo>
                  <a:lnTo>
                    <a:pt x="0" y="2067"/>
                  </a:lnTo>
                  <a:lnTo>
                    <a:pt x="7" y="490"/>
                  </a:lnTo>
                </a:path>
              </a:pathLst>
            </a:custGeom>
            <a:gradFill rotWithShape="1">
              <a:gsLst>
                <a:gs pos="0">
                  <a:srgbClr val="FFFF99"/>
                </a:gs>
                <a:gs pos="100000">
                  <a:srgbClr val="767647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10" name="Rectangle 19"/>
            <p:cNvSpPr>
              <a:spLocks noChangeArrowheads="1"/>
            </p:cNvSpPr>
            <p:nvPr/>
          </p:nvSpPr>
          <p:spPr bwMode="auto">
            <a:xfrm>
              <a:off x="487925" y="3068635"/>
              <a:ext cx="4225137" cy="250666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5611" name="Freeform 20"/>
            <p:cNvSpPr>
              <a:spLocks/>
            </p:cNvSpPr>
            <p:nvPr/>
          </p:nvSpPr>
          <p:spPr bwMode="auto">
            <a:xfrm>
              <a:off x="515393" y="2251075"/>
              <a:ext cx="4989378" cy="792163"/>
            </a:xfrm>
            <a:custGeom>
              <a:avLst/>
              <a:gdLst>
                <a:gd name="T0" fmla="*/ 0 w 3088"/>
                <a:gd name="T1" fmla="*/ 1257559556 h 499"/>
                <a:gd name="T2" fmla="*/ 2147483646 w 3088"/>
                <a:gd name="T3" fmla="*/ 1229837026 h 499"/>
                <a:gd name="T4" fmla="*/ 2147483646 w 3088"/>
                <a:gd name="T5" fmla="*/ 0 h 499"/>
                <a:gd name="T6" fmla="*/ 1273966903 w 3088"/>
                <a:gd name="T7" fmla="*/ 0 h 499"/>
                <a:gd name="T8" fmla="*/ 0 w 3088"/>
                <a:gd name="T9" fmla="*/ 1214716079 h 4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88" h="499">
                  <a:moveTo>
                    <a:pt x="0" y="499"/>
                  </a:moveTo>
                  <a:lnTo>
                    <a:pt x="2624" y="488"/>
                  </a:lnTo>
                  <a:lnTo>
                    <a:pt x="3088" y="0"/>
                  </a:lnTo>
                  <a:lnTo>
                    <a:pt x="488" y="0"/>
                  </a:lnTo>
                  <a:lnTo>
                    <a:pt x="0" y="482"/>
                  </a:lnTo>
                </a:path>
              </a:pathLst>
            </a:custGeom>
            <a:gradFill rotWithShape="1">
              <a:gsLst>
                <a:gs pos="0">
                  <a:srgbClr val="5E4776"/>
                </a:gs>
                <a:gs pos="100000">
                  <a:srgbClr val="CC99FF"/>
                </a:gs>
              </a:gsLst>
              <a:lin ang="5400000" scaled="1"/>
            </a:gradFill>
            <a:ln w="9525">
              <a:solidFill>
                <a:srgbClr val="FF3300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12306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2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 animBg="1"/>
      <p:bldP spid="12293" grpId="0" animBg="1"/>
      <p:bldP spid="1229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276</Words>
  <Application>Microsoft Office PowerPoint</Application>
  <PresentationFormat>Widescreen</PresentationFormat>
  <Paragraphs>31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2025-02-11T02:40:48Z</dcterms:created>
  <dcterms:modified xsi:type="dcterms:W3CDTF">2025-02-11T02:57:20Z</dcterms:modified>
</cp:coreProperties>
</file>