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57" r:id="rId3"/>
    <p:sldId id="259" r:id="rId4"/>
    <p:sldId id="263" r:id="rId5"/>
    <p:sldId id="265" r:id="rId6"/>
    <p:sldId id="289" r:id="rId7"/>
    <p:sldId id="295" r:id="rId8"/>
    <p:sldId id="296" r:id="rId9"/>
    <p:sldId id="298" r:id="rId10"/>
    <p:sldId id="294" r:id="rId11"/>
    <p:sldId id="300" r:id="rId12"/>
    <p:sldId id="299" r:id="rId13"/>
    <p:sldId id="269" r:id="rId14"/>
    <p:sldId id="283" r:id="rId15"/>
    <p:sldId id="301" r:id="rId16"/>
    <p:sldId id="291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4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5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1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8AC0-801C-4138-807E-05504B7ED6F3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7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2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4839" y="343765"/>
            <a:ext cx="7405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ỦY BAN NHÂN DÂN QUẬN LONG BIÊN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</a:rPr>
              <a:t>TRƯỜNG MẦM NON ĐỨC GIANG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3310" y="2923505"/>
            <a:ext cx="78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</a:rPr>
              <a:t>LĨNH VỰC PHÁT TRIỂN NGÔN NGỮ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2944" y="3990545"/>
            <a:ext cx="7425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Dạy thơ: Cây rau của Thỏ </a:t>
            </a:r>
            <a:r>
              <a:rPr lang="en-US" sz="4000" b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út</a:t>
            </a:r>
          </a:p>
          <a:p>
            <a:pPr algn="ctr"/>
            <a:r>
              <a:rPr lang="en-US" sz="4000" b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Giáo viên: BÀnh Thị Tâm</a:t>
            </a:r>
            <a:endParaRPr lang="en-US" sz="4000" b="1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4000" b="1" i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4-5 tuổi</a:t>
            </a:r>
            <a:r>
              <a:rPr lang="en-US" sz="4000" b="1" i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b="1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45639-60B7-BDDA-A316-32B51D40C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33" y="1440952"/>
            <a:ext cx="1472379" cy="148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12192000" cy="6857999"/>
          </a:xfrm>
          <a:prstGeom prst="rect">
            <a:avLst/>
          </a:prstGeom>
        </p:spPr>
      </p:pic>
      <p:pic>
        <p:nvPicPr>
          <p:cNvPr id="3" name="Picture 10" descr="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r="10114"/>
          <a:stretch/>
        </p:blipFill>
        <p:spPr bwMode="auto">
          <a:xfrm>
            <a:off x="904556" y="704750"/>
            <a:ext cx="8707125" cy="619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9263"/>
            <a:ext cx="23526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x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89263"/>
            <a:ext cx="2400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xx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46726"/>
            <a:ext cx="2743200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xx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63" y="2270488"/>
            <a:ext cx="22050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51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C -0.04532 0.00139 -0.08972 0.00463 -0.1349 0.00208 C -0.18907 -0.01597 -0.1879 -0.00625 -0.28086 -0.00625 " pathEditMode="relative" rAng="0" ptsTypes="A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2149" cy="6858000"/>
          </a:xfrm>
          <a:prstGeom prst="rect">
            <a:avLst/>
          </a:prstGeom>
        </p:spPr>
      </p:pic>
      <p:pic>
        <p:nvPicPr>
          <p:cNvPr id="4" name="Picture 4" descr="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06" y="-394447"/>
            <a:ext cx="5257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C -0.00299 0.00764 -0.00573 0.01458 -0.00885 0.02199 C -0.0095 0.02315 -0.00976 0.02523 -0.01028 0.02616 C -0.01289 0.03102 -0.01862 0.03148 -0.02174 0.03218 C -0.022 0.0331 -0.02409 0.03727 -0.02435 0.03819 C -0.02708 0.04838 -0.02278 0.03704 -0.02643 0.04699 C -0.03021 0.05787 -0.02539 0.04167 -0.02903 0.0544 C -0.02982 0.05949 -0.03125 0.06296 -0.03177 0.06805 C -0.03229 0.07245 -0.03216 0.07731 -0.0332 0.08148 C -0.03372 0.08403 -0.03607 0.08518 -0.03711 0.08588 C -0.03789 0.0868 -0.03854 0.08773 -0.03906 0.08866 C -0.03997 0.09028 -0.04049 0.09213 -0.04127 0.09329 C -0.04336 0.09676 -0.04531 0.09792 -0.04726 0.10231 C -0.04831 0.11134 -0.05013 0.1243 -0.05469 0.12731 C -0.05508 0.12824 -0.05716 0.13264 -0.05729 0.13333 C -0.06055 0.14537 -0.06042 0.15741 -0.06732 0.16296 C -0.06771 0.16481 -0.06836 0.16597 -0.06875 0.16759 C -0.06927 0.1706 -0.07018 0.17662 -0.07018 0.17685 C -0.07031 0.18055 -0.07031 0.18958 -0.07135 0.19444 C -0.07305 0.20116 -0.07239 0.19699 -0.07487 0.20162 C -0.07773 0.20741 -0.07969 0.21343 -0.08281 0.21829 C -0.08476 0.22454 -0.08398 0.23102 -0.08633 0.23611 C -0.08867 0.24167 -0.0918 0.2456 -0.0944 0.25116 C -0.09531 0.26366 -0.09479 0.25856 -0.09844 0.26574 C -0.09844 0.26713 -0.09935 0.27454 -0.09961 0.27616 C -0.10104 0.28125 -0.10325 0.28449 -0.10417 0.29005 " pathEditMode="relative" rAng="0" ptsTypes="AAAAAAAAAAAAAAAAAAAAAAAA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x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581150"/>
            <a:ext cx="45339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xxx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5138" y="3683000"/>
            <a:ext cx="358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3733800"/>
            <a:ext cx="36671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13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2 1.32948E-6 C 0.10052 -0.00717 0.1184 -0.00324 0.13489 -0.00208 C 0.15034 0.003 0.14843 0.00185 0.17152 1.32948E-6 C 0.17968 -0.0037 0.18646 -0.00185 0.19357 0.00416 C 0.20642 0.00277 0.21771 0.00069 0.23003 -0.00208 C 0.24948 -0.00069 0.26076 0.00578 0.27621 -0.00416 C 0.28507 -0.00347 0.29427 -0.00347 0.30295 -0.00208 C 0.30729 -0.00139 0.31597 0.00208 0.31597 0.00231 C 0.44132 -0.00046 0.3868 1.32948E-6 0.47916 1.32948E-6 " pathEditMode="relative" rAng="0" ptsTypes="ffffffff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1611" y="1753764"/>
            <a:ext cx="9708777" cy="38318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Đàm thoại , giảng giải, đọc trích dẫn để trẻ hiểu rõ nội dung câu chuyện</a:t>
            </a:r>
            <a:endParaRPr lang="vi-VN" sz="54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65929" y="228600"/>
            <a:ext cx="513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</a:rPr>
              <a:t>Trong câu chuyện có những ai?</a:t>
            </a:r>
            <a:endParaRPr lang="en-US" sz="280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8" b="11579"/>
          <a:stretch/>
        </p:blipFill>
        <p:spPr bwMode="auto">
          <a:xfrm>
            <a:off x="2379288" y="1492180"/>
            <a:ext cx="2198867" cy="450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8" t="36259"/>
          <a:stretch/>
        </p:blipFill>
        <p:spPr bwMode="auto">
          <a:xfrm>
            <a:off x="5120239" y="1735043"/>
            <a:ext cx="1788747" cy="295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7" t="21723" r="21209" b="24648"/>
          <a:stretch/>
        </p:blipFill>
        <p:spPr bwMode="auto">
          <a:xfrm>
            <a:off x="4550141" y="3510303"/>
            <a:ext cx="1519518" cy="248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34" y="3429000"/>
            <a:ext cx="18859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84" y="1519544"/>
            <a:ext cx="178117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6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2950" y="216305"/>
            <a:ext cx="5473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Thỏ mẹ gọi các con ra vườn làm gì?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4" name="Picture 4" descr="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44" y="955830"/>
            <a:ext cx="406935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x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4899" y="3943679"/>
            <a:ext cx="2160494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8585" y="216305"/>
            <a:ext cx="8202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Khi Thỏ mẹ dạy trồng rau thì Thỏ út thầm nghĩ điều gì?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2282" y="0"/>
            <a:ext cx="9771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dặn xong thì 3 anh em nhà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 đã làm việc như thế nào?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47" y="2328930"/>
            <a:ext cx="1838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x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595" y="2989793"/>
            <a:ext cx="39243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xxx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95" y="1466850"/>
            <a:ext cx="13716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2149" cy="6858000"/>
          </a:xfrm>
          <a:prstGeom prst="rect">
            <a:avLst/>
          </a:prstGeom>
        </p:spPr>
      </p:pic>
      <p:pic>
        <p:nvPicPr>
          <p:cNvPr id="13" name="Picture 4" descr="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46" y="-99945"/>
            <a:ext cx="52578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07178" y="99945"/>
            <a:ext cx="931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chemeClr val="bg1"/>
                </a:solidFill>
              </a:rPr>
              <a:t>Thỏ út chăm chỉ làm việc Thỏ mẹ cảm thấy thế nào?</a:t>
            </a:r>
            <a:endParaRPr lang="en-US" sz="2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C -0.00299 0.00764 -0.00573 0.01459 -0.00885 0.02199 C -0.00951 0.02315 -0.00977 0.02523 -0.01029 0.02616 C -0.01289 0.03102 -0.01862 0.03148 -0.02174 0.03218 C -0.02201 0.03311 -0.02409 0.03727 -0.02435 0.0382 C -0.02708 0.04838 -0.02279 0.03704 -0.02643 0.04699 C -0.03021 0.05787 -0.02539 0.04167 -0.02904 0.0544 C -0.02982 0.05949 -0.03125 0.06297 -0.03177 0.06806 C -0.03229 0.07246 -0.03216 0.07732 -0.0332 0.08148 C -0.03372 0.08403 -0.03607 0.08519 -0.03711 0.08588 C -0.03789 0.08681 -0.03854 0.08773 -0.03906 0.08866 C -0.03997 0.09028 -0.04049 0.09213 -0.04128 0.09329 C -0.04336 0.09676 -0.04531 0.09792 -0.04727 0.10232 C -0.04831 0.11135 -0.05013 0.12431 -0.05469 0.12732 C -0.05508 0.12824 -0.05716 0.13264 -0.05729 0.13334 C -0.06055 0.14537 -0.06042 0.15741 -0.06732 0.16297 C -0.06771 0.16482 -0.06836 0.16598 -0.06875 0.1676 C -0.06927 0.17061 -0.07018 0.17662 -0.07018 0.17686 C -0.07031 0.18056 -0.07031 0.18959 -0.07135 0.19445 C -0.07305 0.20116 -0.0724 0.19699 -0.07487 0.20162 C -0.07773 0.20741 -0.07969 0.21343 -0.08281 0.21829 C -0.08477 0.22454 -0.08398 0.23102 -0.08633 0.23611 C -0.08867 0.24167 -0.0918 0.24561 -0.0944 0.25116 C -0.09531 0.26366 -0.09479 0.25857 -0.09844 0.26574 C -0.09844 0.26713 -0.09935 0.27454 -0.09961 0.27616 C -0.10104 0.28125 -0.10326 0.28449 -0.10417 0.29005 " pathEditMode="relative" rAng="0" ptsTypes="AAAAAAAAAAAAAAAAAAAAAAAAAA">
                                      <p:cBhvr>
                                        <p:cTn id="15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6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0954" y="1501117"/>
            <a:ext cx="614930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Giáo dục</a:t>
            </a:r>
            <a:r>
              <a:rPr lang="en-US" sz="28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:</a:t>
            </a:r>
            <a:endParaRPr lang="vi-VN" sz="2800" b="1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Đ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ể </a:t>
            </a:r>
            <a:r>
              <a:rPr lang="en-US" sz="2800" b="1">
                <a:solidFill>
                  <a:srgbClr val="FF0000"/>
                </a:solidFill>
                <a:latin typeface="HP001 4 hàng" panose="020B0603050302020204" pitchFamily="34" charset="0"/>
              </a:rPr>
              <a:t>trở thành con ngoan trò giỏi thì chúng mình phải vâng lời Ông, Bà, Bố mẹ và Cô </a:t>
            </a:r>
            <a:r>
              <a:rPr lang="en-US" sz="2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giáo</a:t>
            </a:r>
            <a:r>
              <a:rPr lang="vi-VN" sz="2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 nhé</a:t>
            </a:r>
            <a:endParaRPr lang="vi-VN" sz="2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4972" r="32232" b="23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ây rau cua thỏ 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72" end="23297"/>
                </p14:media>
              </p:ext>
            </p:extLst>
          </p:nvPr>
        </p:nvPicPr>
        <p:blipFill rotWithShape="1">
          <a:blip r:embed="rId5"/>
          <a:srcRect t="9451" b="8557"/>
          <a:stretch/>
        </p:blipFill>
        <p:spPr>
          <a:xfrm rot="16200000">
            <a:off x="3119718" y="-1680886"/>
            <a:ext cx="5795683" cy="1034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4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7"/>
          <a:stretch/>
        </p:blipFill>
        <p:spPr>
          <a:xfrm>
            <a:off x="0" y="0"/>
            <a:ext cx="12192000" cy="6750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7031" y="2554941"/>
            <a:ext cx="10357938" cy="27727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0"/>
              </a:rPr>
              <a:t>Chúc các bé chăm ngoan học giỏi</a:t>
            </a:r>
            <a:endParaRPr lang="en-US" sz="6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6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592"/>
            <a:ext cx="12191999" cy="676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8751" y="2174466"/>
            <a:ext cx="694292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Cho trẻ hát bài: </a:t>
            </a:r>
          </a:p>
          <a:p>
            <a:pPr algn="ctr">
              <a:lnSpc>
                <a:spcPct val="150000"/>
              </a:lnSpc>
            </a:pPr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Anh nông dân 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v</a:t>
            </a:r>
            <a:r>
              <a:rPr lang="en-US" sz="4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à cây rau</a:t>
            </a:r>
            <a:endParaRPr lang="en-US" sz="4400" b="1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4" name="ANH-NÔNG-DAN-đa-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6236" y="6073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5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6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8986" y="2826706"/>
            <a:ext cx="6939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Cô </a:t>
            </a:r>
            <a:r>
              <a:rPr lang="en-US" sz="44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kể </a:t>
            </a:r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diễn cảm câu chuyện</a:t>
            </a:r>
            <a:endParaRPr lang="vi-VN" sz="44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Nhạc nền đọc thơ mầm non - Bài thơ TẾT ĐANG VÀO NHÀ - Mầm non on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752" y="6009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0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4721" y="559512"/>
            <a:ext cx="93843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cap="none" spc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Câu chuyện tên là gì?</a:t>
            </a:r>
            <a:endParaRPr lang="vi-VN" sz="7200" b="1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88E364-6C87-0261-4645-F68165040398}"/>
              </a:ext>
            </a:extLst>
          </p:cNvPr>
          <p:cNvSpPr/>
          <p:nvPr/>
        </p:nvSpPr>
        <p:spPr>
          <a:xfrm>
            <a:off x="2182363" y="2686511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34AFA-CD40-FDBD-2C46-8440FD0FC526}"/>
              </a:ext>
            </a:extLst>
          </p:cNvPr>
          <p:cNvSpPr txBox="1"/>
          <p:nvPr/>
        </p:nvSpPr>
        <p:spPr>
          <a:xfrm>
            <a:off x="2791963" y="2741531"/>
            <a:ext cx="431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của Thỏ Bông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88E364-6C87-0261-4645-F68165040398}"/>
              </a:ext>
            </a:extLst>
          </p:cNvPr>
          <p:cNvSpPr/>
          <p:nvPr/>
        </p:nvSpPr>
        <p:spPr>
          <a:xfrm>
            <a:off x="3169870" y="3836442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34AFA-CD40-FDBD-2C46-8440FD0FC526}"/>
              </a:ext>
            </a:extLst>
          </p:cNvPr>
          <p:cNvSpPr txBox="1"/>
          <p:nvPr/>
        </p:nvSpPr>
        <p:spPr>
          <a:xfrm>
            <a:off x="4005777" y="3854950"/>
            <a:ext cx="441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của Thỏ út</a:t>
            </a:r>
            <a:endParaRPr lang="en-US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4D66F4-4D4C-E728-1416-F823D6904741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61A801-4DB6-1F25-CECF-0CBDA7328711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80A611-9599-9806-360F-C3B8555A0CC8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736E0-A685-49CC-4719-5E4FF8AD7D23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709F7-35AA-63FB-E3C7-30BD25369ADE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7E62B-17C5-7923-213D-475AE96E1C1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10225-4D06-7A4D-FDE6-F0F7967DB88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1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6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8023" y="2826706"/>
            <a:ext cx="6261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Cô kể diễn cảm kết hợp tranh</a:t>
            </a:r>
            <a:endParaRPr lang="vi-VN" sz="36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6061" y="1576130"/>
            <a:ext cx="19207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Lần 2</a:t>
            </a:r>
            <a:endParaRPr lang="vi-VN" sz="44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Nhạc nền đọc thơ mầm non - Bài thơ TẾT ĐANG VÀO NHÀ - Mầm non on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6236" y="6047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4" descr="x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906" y="1268506"/>
            <a:ext cx="45339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9" y="3212726"/>
            <a:ext cx="39909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1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51 0.02616 L -0.50247 0.07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9" y="2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4 -0.00973 L -0.62474 -0.00486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4" descr="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304" y="806183"/>
            <a:ext cx="406935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x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6259" y="3794032"/>
            <a:ext cx="2160494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21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4" descr="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47" y="2328930"/>
            <a:ext cx="1838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x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3097369"/>
            <a:ext cx="39243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q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234">
            <a:off x="6629400" y="1600200"/>
            <a:ext cx="8953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xxxx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4" y="1466850"/>
            <a:ext cx="13716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53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60116E-6 C -0.01406 0.00254 -0.02014 0.00832 -0.03038 0.01595 C -0.03768 0.02173 -0.04879 0.02312 -0.05799 0.02659 C -0.07136 0.0319 -0.13143 0.03029 -0.13229 0.03029 " pathEditMode="relative" rAng="0" ptsTypes="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5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38 -4.44444E-6 C 0.06653 -0.00949 0.05468 0.00047 0.06914 -0.00648 C 0.07981 -0.01157 0.08958 -0.01759 0.10091 -0.02129 C 0.10559 -0.0199 0.11054 -0.01921 0.1151 -0.01689 C 0.11757 -0.0155 0.11927 -0.01226 0.12148 -0.01064 C 0.12291 -0.00949 0.1246 -0.00925 0.12617 -0.00856 C 0.13268 -0.0118 0.13893 -0.01412 0.14531 -0.01689 C 0.15481 0.00209 0.16888 -0.01041 0.18333 -0.01064 C 0.21666 -0.01134 0.25 -0.01064 0.28333 -0.01064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12192000" cy="6857999"/>
          </a:xfrm>
          <a:prstGeom prst="rect">
            <a:avLst/>
          </a:prstGeom>
        </p:spPr>
      </p:pic>
      <p:pic>
        <p:nvPicPr>
          <p:cNvPr id="4" name="Picture 8" descr="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4805" b="34803"/>
          <a:stretch/>
        </p:blipFill>
        <p:spPr bwMode="auto">
          <a:xfrm>
            <a:off x="1416676" y="759854"/>
            <a:ext cx="8870956" cy="363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r="10114"/>
          <a:stretch/>
        </p:blipFill>
        <p:spPr bwMode="auto">
          <a:xfrm>
            <a:off x="1106575" y="659506"/>
            <a:ext cx="8707125" cy="619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3" r="10114"/>
          <a:stretch/>
        </p:blipFill>
        <p:spPr bwMode="auto">
          <a:xfrm>
            <a:off x="1343541" y="759854"/>
            <a:ext cx="8707125" cy="619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8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197</Words>
  <Application>Microsoft Office PowerPoint</Application>
  <PresentationFormat>Widescreen</PresentationFormat>
  <Paragraphs>30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2024-08-28T13:06:53Z</dcterms:created>
  <dcterms:modified xsi:type="dcterms:W3CDTF">2025-01-02T14:11:30Z</dcterms:modified>
</cp:coreProperties>
</file>